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1"/>
  </p:notesMasterIdLst>
  <p:sldIdLst>
    <p:sldId id="256" r:id="rId3"/>
    <p:sldId id="371" r:id="rId4"/>
    <p:sldId id="330" r:id="rId5"/>
    <p:sldId id="277" r:id="rId6"/>
    <p:sldId id="282" r:id="rId7"/>
    <p:sldId id="281" r:id="rId8"/>
    <p:sldId id="365" r:id="rId9"/>
    <p:sldId id="307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2880" userDrawn="1">
          <p15:clr>
            <a:srgbClr val="A4A3A4"/>
          </p15:clr>
        </p15:guide>
        <p15:guide id="3" orient="horz" pos="1230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  <p15:guide id="5" orient="horz" pos="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0" autoAdjust="0"/>
    <p:restoredTop sz="94660"/>
  </p:normalViewPr>
  <p:slideViewPr>
    <p:cSldViewPr snapToGrid="0" showGuides="1">
      <p:cViewPr varScale="1">
        <p:scale>
          <a:sx n="119" d="100"/>
          <a:sy n="119" d="100"/>
        </p:scale>
        <p:origin x="-1404" y="-90"/>
      </p:cViewPr>
      <p:guideLst>
        <p:guide orient="horz" pos="1230"/>
        <p:guide orient="horz" pos="2160"/>
        <p:guide orient="horz" pos="89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7627C2-77A8-4906-B116-7DC6B1599C65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F861B-CA00-4135-A445-9085790568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216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="" xmlns:a16="http://schemas.microsoft.com/office/drawing/2014/main" id="{4A6E203B-0808-4117-80D5-26F3277F3D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BF7C96-3084-4049-B0B6-3993E9BD453D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963" name="Rectangle 7">
            <a:extLst>
              <a:ext uri="{FF2B5EF4-FFF2-40B4-BE49-F238E27FC236}">
                <a16:creationId xmlns="" xmlns:a16="http://schemas.microsoft.com/office/drawing/2014/main" id="{BBE42FBB-2CEE-47DE-8069-CA9B79441D11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581E62-F1A4-4939-899F-2676F83AD30C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964" name="Rectangle 2">
            <a:extLst>
              <a:ext uri="{FF2B5EF4-FFF2-40B4-BE49-F238E27FC236}">
                <a16:creationId xmlns="" xmlns:a16="http://schemas.microsoft.com/office/drawing/2014/main" id="{FB157140-2410-41F8-B780-2D4F3450491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5" name="Rectangle 3">
            <a:extLst>
              <a:ext uri="{FF2B5EF4-FFF2-40B4-BE49-F238E27FC236}">
                <a16:creationId xmlns="" xmlns:a16="http://schemas.microsoft.com/office/drawing/2014/main" id="{78726A77-1548-40E0-B9D8-D61F5D3C47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4EAA4-78AE-460A-9A33-A0361128EF0C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B62C-B0AC-47A1-A744-FED6844EF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850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4EAA4-78AE-460A-9A33-A0361128EF0C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B62C-B0AC-47A1-A744-FED6844EF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138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4EAA4-78AE-460A-9A33-A0361128EF0C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B62C-B0AC-47A1-A744-FED6844EF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045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D4C9CB4-D9D5-446C-B502-79C8D4556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645E782-4CE9-4C32-9078-F78CF4EB2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D99AE6F-1A8A-43E4-BFF6-CDB30C4AF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FF782-6C7A-4952-91B3-42E21ABCF0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9333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E7B0E03-C31A-4C54-AE5B-27A7F1BB3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C16CF0A-17B5-4618-B303-671822254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FAEBC99-06EC-4DF3-B995-BA85D43CC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3CCFF-BF79-4046-A161-2F7986F9C9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0300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3B1B60A-840D-43DA-8504-2F396AC96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B6ED594-D5F5-43AB-9E1C-0E6F2550B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9D10774-B98A-494E-82B5-3FE09169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B98F1-923D-4932-B127-7A7524984D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81451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D27E0E32-EE66-46A5-9DCF-CD620D0C6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D30BBFB4-E3F9-49C9-867A-DA21E269B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8E44611A-4660-482F-8221-67DFF4C5B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11441-B98A-4F09-9FE9-3CF4D850E3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4195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AB95D54D-AB27-4349-BD95-757A9354A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9E32B27A-CB79-4A44-AC22-07EDBA5BF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86E2D41E-9DC3-49B6-A73C-0AD68AD63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7755E-AEA3-422E-BAA0-349F8E9768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66608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1BB29025-3CAD-4340-9F21-6A0B19AF8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85806319-7502-4FF2-8C1E-31BEC3FE3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59003081-C1B9-400D-8542-634131C50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AA5EB-1853-4E75-9C30-69490E57E7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09378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="" xmlns:a16="http://schemas.microsoft.com/office/drawing/2014/main" id="{2B109549-54C8-4632-8731-B01DF92F7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97ABB8DC-8BF7-4603-B47F-BD6E3927B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8E873393-A0DA-4FFA-8AD7-8A3CCD3B7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043E0-CCEF-4A07-B1F8-EB29EBFFBB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95821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B7AE4247-6C3C-4ED5-BFBE-2F85B0BB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DDA930A4-188F-4D35-B8F0-BAF8934C8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832A82B7-9F7D-4BA0-8803-84CDE680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3B8D8-206A-40D6-8C4C-04918ABC63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3780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4EAA4-78AE-460A-9A33-A0361128EF0C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B62C-B0AC-47A1-A744-FED6844EF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8942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8DD6A98A-0D9D-4B02-8C29-B838B75E0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8A99E58E-AE3E-4FC4-B5FD-ACDAD180D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AC34B80D-4BAF-4E05-B971-52F40FD5A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664F9-B275-4C4B-8BD9-8C9CEB20DC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15074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4560077-54F1-471A-8C08-976DB54B3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D0D54E5-40A8-4051-BA85-0614877D1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A5C3A2B-584C-4EA7-B2DC-08042BE47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AB535-B3A1-40D3-8D44-5860556390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32307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73C35FD-75D2-4ED5-8DBA-1E7565522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544A4A1-DF06-45DD-AF94-112F9915C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77128AE-01DD-46C9-B325-AA5C13BCA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2BABC-0237-4A39-88A5-54180194C1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444944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B9B0555B-AB45-4686-9978-4A090094DA6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0E7D1EC-5402-4B99-BF06-C7EDACBC950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071BA-356C-4526-AFF4-F3D8AAF13F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DDCC0E0-D0BA-4CE1-A03D-967D568C38B4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16186774"/>
      </p:ext>
    </p:extLst>
  </p:cSld>
  <p:clrMapOvr>
    <a:masterClrMapping/>
  </p:clrMapOvr>
  <p:transition advClick="0" advTm="10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EB562CF-4DA7-46FA-B867-F34BBD09B05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A4DEB23-88BF-4AF8-8B11-69C902002C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B7FA7-7E3B-4C7C-9ECA-D9109E070D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7E9EEB5-952E-44A9-B97C-01B79C976C51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4125894"/>
      </p:ext>
    </p:extLst>
  </p:cSld>
  <p:clrMapOvr>
    <a:masterClrMapping/>
  </p:clrMapOvr>
  <p:transition advClick="0" advTm="10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Место для изображения из Интернета 2"/>
          <p:cNvSpPr>
            <a:spLocks noGrp="1"/>
          </p:cNvSpPr>
          <p:nvPr>
            <p:ph type="clipArt" sz="half" idx="1"/>
          </p:nvPr>
        </p:nvSpPr>
        <p:spPr>
          <a:xfrm>
            <a:off x="457200" y="1981200"/>
            <a:ext cx="4038600" cy="3886200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495E3C5-E5CA-4063-9684-E422D68CE2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74EED7A-290D-4B0B-9295-85A9F732B5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710607-F348-4D97-BB55-638EEA002A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1BEACD6E-2CBD-46D8-8151-5592364F2EFF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6878329"/>
      </p:ext>
    </p:extLst>
  </p:cSld>
  <p:clrMapOvr>
    <a:masterClrMapping/>
  </p:clrMapOvr>
  <p:transition advClick="0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4EAA4-78AE-460A-9A33-A0361128EF0C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B62C-B0AC-47A1-A744-FED6844EF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446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4EAA4-78AE-460A-9A33-A0361128EF0C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B62C-B0AC-47A1-A744-FED6844EF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925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4EAA4-78AE-460A-9A33-A0361128EF0C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B62C-B0AC-47A1-A744-FED6844EF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976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4EAA4-78AE-460A-9A33-A0361128EF0C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B62C-B0AC-47A1-A744-FED6844EF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97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4EAA4-78AE-460A-9A33-A0361128EF0C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B62C-B0AC-47A1-A744-FED6844EF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661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4EAA4-78AE-460A-9A33-A0361128EF0C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B62C-B0AC-47A1-A744-FED6844EF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141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4EAA4-78AE-460A-9A33-A0361128EF0C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AB62C-B0AC-47A1-A744-FED6844EF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220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4EAA4-78AE-460A-9A33-A0361128EF0C}" type="datetimeFigureOut">
              <a:rPr lang="ru-RU" smtClean="0"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AB62C-B0AC-47A1-A744-FED6844EF0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880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E80D8999-02C5-4D52-9D7A-B5BEF55C7D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52B2A0E7-497A-4704-94CA-6864DAAC1A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A84CBBF-7D11-4433-B0E3-25CF691687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99E7483-08FC-4CE8-8398-13E9A9AC1C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BB849AD-BD5B-4DE4-9994-83C83A38CD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1FE88DD-EBD7-45A8-BC8D-B9E0078040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9103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01">
            <a:extLst>
              <a:ext uri="{FF2B5EF4-FFF2-40B4-BE49-F238E27FC236}">
                <a16:creationId xmlns="" xmlns:a16="http://schemas.microsoft.com/office/drawing/2014/main" id="{D0C9E56B-2D72-4ECE-B371-5BC9CAC146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392" y="3429000"/>
            <a:ext cx="2159264" cy="3084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6">
            <a:extLst>
              <a:ext uri="{FF2B5EF4-FFF2-40B4-BE49-F238E27FC236}">
                <a16:creationId xmlns="" xmlns:a16="http://schemas.microsoft.com/office/drawing/2014/main" id="{40C87B60-89C1-4451-A2D6-06849201B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300038"/>
            <a:ext cx="864235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2F5597"/>
                </a:solidFill>
                <a:cs typeface="Times New Roman" panose="02020603050405020304" pitchFamily="18" charset="0"/>
              </a:rPr>
              <a:t> </a:t>
            </a:r>
            <a:endParaRPr lang="ru-RU" altLang="ru-RU" sz="1600" dirty="0">
              <a:solidFill>
                <a:srgbClr val="2F5597"/>
              </a:solidFill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2F5597"/>
                </a:solidFill>
                <a:cs typeface="Times New Roman" panose="02020603050405020304" pitchFamily="18" charset="0"/>
              </a:rPr>
              <a:t>Внеклассное мероприятие </a:t>
            </a:r>
            <a:endParaRPr lang="ru-RU" altLang="ru-RU" sz="1600" dirty="0">
              <a:solidFill>
                <a:srgbClr val="2F5597"/>
              </a:solidFill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2F5597"/>
                </a:solidFill>
                <a:cs typeface="Times New Roman" panose="02020603050405020304" pitchFamily="18" charset="0"/>
              </a:rPr>
              <a:t>познавательная краеведческая игра </a:t>
            </a:r>
            <a:endParaRPr lang="ru-RU" altLang="ru-RU" sz="1600" dirty="0">
              <a:solidFill>
                <a:srgbClr val="2F5597"/>
              </a:solidFill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2F5597"/>
                </a:solidFill>
                <a:cs typeface="Times New Roman" panose="02020603050405020304" pitchFamily="18" charset="0"/>
              </a:rPr>
              <a:t>«ЗАСТУПНИК ОТЕЧЕСТВА»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2F5597"/>
                </a:solidFill>
                <a:cs typeface="Times New Roman" panose="02020603050405020304" pitchFamily="18" charset="0"/>
              </a:rPr>
              <a:t> </a:t>
            </a:r>
            <a:endParaRPr lang="ru-RU" altLang="ru-RU" sz="1600" dirty="0">
              <a:solidFill>
                <a:srgbClr val="2F5597"/>
              </a:solidFill>
              <a:cs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2F5597"/>
                </a:solidFill>
                <a:cs typeface="Times New Roman" panose="02020603050405020304" pitchFamily="18" charset="0"/>
              </a:rPr>
              <a:t>  </a:t>
            </a:r>
            <a:endParaRPr lang="ru-RU" altLang="ru-RU" sz="1600" dirty="0">
              <a:solidFill>
                <a:srgbClr val="2F5597"/>
              </a:solidFill>
              <a:cs typeface="Times New Roman" panose="02020603050405020304" pitchFamily="18" charset="0"/>
            </a:endParaRP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cs typeface="Times New Roman" panose="02020603050405020304" pitchFamily="18" charset="0"/>
              </a:rPr>
              <a:t> </a:t>
            </a:r>
            <a:endParaRPr lang="ru-RU" altLang="ru-RU" sz="1600" dirty="0">
              <a:cs typeface="Times New Roman" panose="02020603050405020304" pitchFamily="18" charset="0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="" xmlns:a16="http://schemas.microsoft.com/office/drawing/2014/main" id="{A96F7389-BE5D-4E42-9505-D4ACB62A3C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8613" y="3357563"/>
            <a:ext cx="5005387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i="1">
                <a:solidFill>
                  <a:srgbClr val="2F5597"/>
                </a:solidFill>
                <a:cs typeface="Times New Roman" panose="02020603050405020304" pitchFamily="18" charset="0"/>
              </a:rPr>
              <a:t>Разработчик: </a:t>
            </a:r>
            <a:endParaRPr lang="ru-RU" altLang="ru-RU" sz="1600">
              <a:solidFill>
                <a:srgbClr val="2F5597"/>
              </a:solidFill>
              <a:cs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2F5597"/>
              </a:solidFill>
              <a:cs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2F5597"/>
                </a:solidFill>
                <a:cs typeface="Times New Roman" panose="02020603050405020304" pitchFamily="18" charset="0"/>
              </a:rPr>
              <a:t>библиотекарь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2F5597"/>
                </a:solidFill>
                <a:cs typeface="Times New Roman" panose="02020603050405020304" pitchFamily="18" charset="0"/>
              </a:rPr>
              <a:t>Муниципального образовательного учреждения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2F5597"/>
                </a:solidFill>
                <a:cs typeface="Times New Roman" panose="02020603050405020304" pitchFamily="18" charset="0"/>
              </a:rPr>
              <a:t>«Школа №9»</a:t>
            </a:r>
            <a:endParaRPr lang="en-US" altLang="ru-RU" sz="1400">
              <a:solidFill>
                <a:srgbClr val="2F5597"/>
              </a:solidFill>
              <a:cs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2F5597"/>
                </a:solidFill>
                <a:cs typeface="Times New Roman" panose="02020603050405020304" pitchFamily="18" charset="0"/>
              </a:rPr>
              <a:t>городской округ города Переславль-Залесский              </a:t>
            </a:r>
            <a:r>
              <a:rPr lang="ru-RU" altLang="ru-RU" sz="1800">
                <a:solidFill>
                  <a:srgbClr val="2F5597"/>
                </a:solidFill>
                <a:cs typeface="Times New Roman" panose="02020603050405020304" pitchFamily="18" charset="0"/>
              </a:rPr>
              <a:t>                      </a:t>
            </a:r>
            <a:endParaRPr lang="ru-RU" altLang="ru-RU" sz="1600">
              <a:solidFill>
                <a:srgbClr val="2F5597"/>
              </a:solidFill>
              <a:cs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2F5597"/>
                </a:solidFill>
                <a:cs typeface="Times New Roman" panose="02020603050405020304" pitchFamily="18" charset="0"/>
              </a:rPr>
              <a:t/>
            </a:r>
            <a:br>
              <a:rPr lang="ru-RU" altLang="ru-RU" sz="1800">
                <a:solidFill>
                  <a:srgbClr val="2F5597"/>
                </a:solidFill>
                <a:cs typeface="Times New Roman" panose="02020603050405020304" pitchFamily="18" charset="0"/>
              </a:rPr>
            </a:br>
            <a:r>
              <a:rPr lang="ru-RU" altLang="ru-RU" sz="1800" b="1">
                <a:solidFill>
                  <a:srgbClr val="2F5597"/>
                </a:solidFill>
                <a:cs typeface="Times New Roman" panose="02020603050405020304" pitchFamily="18" charset="0"/>
              </a:rPr>
              <a:t>Новожилова Валентина Геннадьевна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rgbClr val="2F5597"/>
              </a:solidFill>
              <a:cs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rgbClr val="2F5597"/>
              </a:solidFill>
              <a:cs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2F5597"/>
                </a:solidFill>
                <a:cs typeface="Times New Roman" panose="02020603050405020304" pitchFamily="18" charset="0"/>
              </a:rPr>
              <a:t>2020 г.</a:t>
            </a:r>
            <a:endParaRPr lang="ru-RU" altLang="ru-RU" sz="1600">
              <a:solidFill>
                <a:srgbClr val="2F5597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Половина рамки 8">
            <a:extLst>
              <a:ext uri="{FF2B5EF4-FFF2-40B4-BE49-F238E27FC236}">
                <a16:creationId xmlns="" xmlns:a16="http://schemas.microsoft.com/office/drawing/2014/main" id="{49647E13-61E1-4390-AD50-5506B82499ED}"/>
              </a:ext>
            </a:extLst>
          </p:cNvPr>
          <p:cNvSpPr/>
          <p:nvPr/>
        </p:nvSpPr>
        <p:spPr>
          <a:xfrm rot="5400000">
            <a:off x="2201544" y="4790257"/>
            <a:ext cx="2938463" cy="217487"/>
          </a:xfrm>
          <a:prstGeom prst="half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B9BD5E67-70B2-48DC-9C97-792CC608E350}"/>
              </a:ext>
            </a:extLst>
          </p:cNvPr>
          <p:cNvSpPr txBox="1"/>
          <p:nvPr/>
        </p:nvSpPr>
        <p:spPr>
          <a:xfrm>
            <a:off x="6948488" y="236538"/>
            <a:ext cx="178465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ПРИЛОЖЕНИЕ 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Русский лад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4757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WordArt 5">
            <a:extLst>
              <a:ext uri="{FF2B5EF4-FFF2-40B4-BE49-F238E27FC236}">
                <a16:creationId xmlns="" xmlns:a16="http://schemas.microsoft.com/office/drawing/2014/main" id="{8FDEE794-41B3-406A-872B-79CA45159B2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735625" y="845344"/>
            <a:ext cx="3981884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Доспехи и оружие воинов</a:t>
            </a:r>
            <a:endParaRPr kumimoji="0" lang="ru-RU" sz="3600" b="0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334735DA-804E-42F9-B127-675CC5092AC1}"/>
              </a:ext>
            </a:extLst>
          </p:cNvPr>
          <p:cNvCxnSpPr/>
          <p:nvPr/>
        </p:nvCxnSpPr>
        <p:spPr>
          <a:xfrm>
            <a:off x="0" y="5492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96" name="TextBox 8">
            <a:extLst>
              <a:ext uri="{FF2B5EF4-FFF2-40B4-BE49-F238E27FC236}">
                <a16:creationId xmlns="" xmlns:a16="http://schemas.microsoft.com/office/drawing/2014/main" id="{B917BBB0-94E3-4FCA-8064-22A16825F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2838" y="1588"/>
            <a:ext cx="16049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ПРИЛОЖЕНИЕ 2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600" b="1" dirty="0">
                <a:solidFill>
                  <a:srgbClr val="2F5597"/>
                </a:solidFill>
              </a:rPr>
              <a:t>Русский лад</a:t>
            </a:r>
            <a:endParaRPr kumimoji="0" lang="ru-RU" altLang="ru-RU" sz="1600" b="1" i="0" u="none" strike="noStrike" kern="1200" cap="none" spc="0" normalizeH="0" baseline="0" noProof="0" dirty="0">
              <a:ln>
                <a:noFill/>
              </a:ln>
              <a:solidFill>
                <a:srgbClr val="2F5597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33798" name="Picture 2" descr="«Битва на Чудском озере»: могла ли она на самом деле происходить на льду">
            <a:extLst>
              <a:ext uri="{FF2B5EF4-FFF2-40B4-BE49-F238E27FC236}">
                <a16:creationId xmlns="" xmlns:a16="http://schemas.microsoft.com/office/drawing/2014/main" id="{ABF8E2B5-FBF8-4A26-8402-EDF8D4152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719263"/>
            <a:ext cx="7212012" cy="459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 Box 5">
            <a:extLst>
              <a:ext uri="{FF2B5EF4-FFF2-40B4-BE49-F238E27FC236}">
                <a16:creationId xmlns="" xmlns:a16="http://schemas.microsoft.com/office/drawing/2014/main" id="{116B99CF-F027-4B32-B2DE-472A05747F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6595" y="1952625"/>
            <a:ext cx="5370896" cy="45243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Доспехи и оружие русского воина: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шлем, кольчуга и меч.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sng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Русский шлем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 отличие от плосковерхих западных и закруглённых восточных с незапамятных времён был конической формы. С такого шлема соскальзывали сабля и меч противника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sng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Кольчуга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замечательное военное изобретение наших предков. Она состояла из многих тысяч стальных колец, вес её (8-10 кг) почти не ощущался, так как равномерно распределялся на теле воина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sng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Русский меч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прямое обоюдоострое оружие. Русские мечи славились своей прочностью и красотой далеко за пределами Руси.</a:t>
            </a:r>
            <a:endParaRPr kumimoji="0" lang="ru-RU" altLang="ru-RU" sz="1800" b="0" i="0" u="sng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WordArt 5">
            <a:extLst>
              <a:ext uri="{FF2B5EF4-FFF2-40B4-BE49-F238E27FC236}">
                <a16:creationId xmlns="" xmlns:a16="http://schemas.microsoft.com/office/drawing/2014/main" id="{7D644182-AFD0-44E0-83A9-E37CD26A324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754879" y="927616"/>
            <a:ext cx="2156060" cy="4852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Русский воин</a:t>
            </a:r>
            <a:endParaRPr kumimoji="0" lang="ru-RU" sz="3600" b="0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87E91532-2DE3-4E93-99AD-7E5123C61040}"/>
              </a:ext>
            </a:extLst>
          </p:cNvPr>
          <p:cNvCxnSpPr/>
          <p:nvPr/>
        </p:nvCxnSpPr>
        <p:spPr>
          <a:xfrm>
            <a:off x="0" y="5492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6E21281-4064-49EC-BA60-A96E7DBE96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2838" y="1588"/>
            <a:ext cx="16049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ПРИЛОЖЕНИЕ 2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600" b="1" dirty="0">
                <a:solidFill>
                  <a:srgbClr val="2F5597"/>
                </a:solidFill>
              </a:rPr>
              <a:t>Русский лад</a:t>
            </a:r>
            <a:endParaRPr kumimoji="0" lang="ru-RU" altLang="ru-RU" sz="1600" b="1" i="0" u="none" strike="noStrike" kern="1200" cap="none" spc="0" normalizeH="0" baseline="0" noProof="0" dirty="0">
              <a:ln>
                <a:noFill/>
              </a:ln>
              <a:solidFill>
                <a:srgbClr val="2F5597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7" name="Picture 8">
            <a:extLst>
              <a:ext uri="{FF2B5EF4-FFF2-40B4-BE49-F238E27FC236}">
                <a16:creationId xmlns="" xmlns:a16="http://schemas.microsoft.com/office/drawing/2014/main" id="{2170BF29-BCDE-46E1-ADF1-7E9C57783C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225857"/>
            <a:ext cx="2847971" cy="1251083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Русский воин">
            <a:extLst>
              <a:ext uri="{FF2B5EF4-FFF2-40B4-BE49-F238E27FC236}">
                <a16:creationId xmlns="" xmlns:a16="http://schemas.microsoft.com/office/drawing/2014/main" id="{315619F5-DDBE-49FB-8CCD-09B5EE090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12875"/>
            <a:ext cx="2162833" cy="392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>
            <a:extLst>
              <a:ext uri="{FF2B5EF4-FFF2-40B4-BE49-F238E27FC236}">
                <a16:creationId xmlns="" xmlns:a16="http://schemas.microsoft.com/office/drawing/2014/main" id="{D4DBFB34-F43A-406B-BFAB-AD18F6B0B3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2" y="1412875"/>
            <a:ext cx="2999338" cy="4394462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WordArt 5">
            <a:extLst>
              <a:ext uri="{FF2B5EF4-FFF2-40B4-BE49-F238E27FC236}">
                <a16:creationId xmlns="" xmlns:a16="http://schemas.microsoft.com/office/drawing/2014/main" id="{75B1B665-F056-4B6F-A692-5BF5B37A9F8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754879" y="927616"/>
            <a:ext cx="2156060" cy="4852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Русский воин</a:t>
            </a:r>
            <a:endParaRPr kumimoji="0" lang="ru-RU" sz="3600" b="0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633B436-C438-487A-A53E-03D9C373CF46}"/>
              </a:ext>
            </a:extLst>
          </p:cNvPr>
          <p:cNvSpPr txBox="1"/>
          <p:nvPr/>
        </p:nvSpPr>
        <p:spPr>
          <a:xfrm>
            <a:off x="4572000" y="1583293"/>
            <a:ext cx="21560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РУССКИЙ ЛАД</a:t>
            </a:r>
          </a:p>
        </p:txBody>
      </p:sp>
      <p:sp>
        <p:nvSpPr>
          <p:cNvPr id="10" name="Rectangle 14">
            <a:extLst>
              <a:ext uri="{FF2B5EF4-FFF2-40B4-BE49-F238E27FC236}">
                <a16:creationId xmlns="" xmlns:a16="http://schemas.microsoft.com/office/drawing/2014/main" id="{37A25227-0F7E-4D0E-837F-7F6F1865B34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2000" y="1952624"/>
            <a:ext cx="3965607" cy="3854713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  <a:defRPr/>
            </a:pPr>
            <a:endParaRPr lang="ru-RU" altLang="ru-RU" sz="1800" b="1" dirty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altLang="ru-RU" sz="2200" b="1" dirty="0">
                <a:solidFill>
                  <a:schemeClr val="accent1">
                    <a:lumMod val="75000"/>
                  </a:schemeClr>
                </a:solidFill>
              </a:rPr>
              <a:t>Доспехи: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Шлем и бармица – </a:t>
            </a:r>
            <a:r>
              <a:rPr lang="ru-RU" altLang="ru-RU" sz="1800" b="1" dirty="0" err="1">
                <a:solidFill>
                  <a:schemeClr val="accent1">
                    <a:lumMod val="75000"/>
                  </a:schemeClr>
                </a:solidFill>
              </a:rPr>
              <a:t>мисюра</a:t>
            </a:r>
            <a:endParaRPr lang="ru-RU" altLang="ru-RU" sz="18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Шлем – шишак, </a:t>
            </a:r>
            <a:r>
              <a:rPr lang="ru-RU" altLang="ru-RU" sz="1800" b="1" dirty="0" err="1">
                <a:solidFill>
                  <a:schemeClr val="accent1">
                    <a:lumMod val="75000"/>
                  </a:schemeClr>
                </a:solidFill>
              </a:rPr>
              <a:t>ерихонка</a:t>
            </a: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altLang="ru-RU" sz="1800" b="1" dirty="0" err="1">
                <a:solidFill>
                  <a:schemeClr val="accent1">
                    <a:lumMod val="75000"/>
                  </a:schemeClr>
                </a:solidFill>
              </a:rPr>
              <a:t>яловец</a:t>
            </a:r>
            <a:endParaRPr lang="ru-RU" altLang="ru-RU" sz="18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Бармица</a:t>
            </a: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Кольчуга, зерцало</a:t>
            </a: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ru-RU" altLang="ru-RU" sz="1800" b="1" dirty="0" err="1">
                <a:solidFill>
                  <a:schemeClr val="accent1">
                    <a:lumMod val="75000"/>
                  </a:schemeClr>
                </a:solidFill>
              </a:rPr>
              <a:t>Калантырь</a:t>
            </a: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altLang="ru-RU" sz="1800" b="1" dirty="0" err="1">
                <a:solidFill>
                  <a:schemeClr val="accent1">
                    <a:lumMod val="75000"/>
                  </a:schemeClr>
                </a:solidFill>
              </a:rPr>
              <a:t>наручь</a:t>
            </a: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altLang="ru-RU" sz="1800" b="1" dirty="0" err="1">
                <a:solidFill>
                  <a:schemeClr val="accent1">
                    <a:lumMod val="75000"/>
                  </a:schemeClr>
                </a:solidFill>
              </a:rPr>
              <a:t>бутурлык</a:t>
            </a:r>
            <a:endParaRPr lang="ru-RU" altLang="ru-RU" sz="18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eaLnBrk="1" hangingPunct="1">
              <a:spcBef>
                <a:spcPts val="0"/>
              </a:spcBef>
              <a:buNone/>
              <a:defRPr/>
            </a:pPr>
            <a:endParaRPr lang="ru-RU" altLang="ru-RU" sz="18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ru-RU" alt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Оружие: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Лук, стрелы, колчан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Булава, палица, кистень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Топор, дротик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ea typeface="+mn-ea"/>
                <a:cs typeface="+mn-cs"/>
              </a:rPr>
              <a:t>Рогатина</a:t>
            </a:r>
            <a:r>
              <a:rPr lang="ru-RU" altLang="ru-RU" sz="1800" dirty="0">
                <a:solidFill>
                  <a:schemeClr val="bg2"/>
                </a:solidFill>
              </a:rPr>
              <a:t/>
            </a:r>
            <a:br>
              <a:rPr lang="ru-RU" altLang="ru-RU" sz="1800" dirty="0">
                <a:solidFill>
                  <a:schemeClr val="bg2"/>
                </a:solidFill>
              </a:rPr>
            </a:br>
            <a:endParaRPr lang="ru-RU" altLang="ru-RU" sz="1800" dirty="0">
              <a:solidFill>
                <a:schemeClr val="bg2"/>
              </a:solidFill>
            </a:endParaRPr>
          </a:p>
          <a:p>
            <a:pPr eaLnBrk="1" hangingPunct="1">
              <a:defRPr/>
            </a:pPr>
            <a:endParaRPr lang="ru-RU" altLang="ru-RU" sz="4000" dirty="0">
              <a:solidFill>
                <a:schemeClr val="bg2"/>
              </a:solidFill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49E680CE-504D-473A-B0FF-382C1B0D7CE2}"/>
              </a:ext>
            </a:extLst>
          </p:cNvPr>
          <p:cNvCxnSpPr/>
          <p:nvPr/>
        </p:nvCxnSpPr>
        <p:spPr>
          <a:xfrm>
            <a:off x="0" y="5492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FD6EF99-0DC7-442F-B489-A0F8F0F183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2838" y="1588"/>
            <a:ext cx="16049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ПРИЛОЖЕНИЕ 2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600" b="1" dirty="0">
                <a:solidFill>
                  <a:srgbClr val="2F5597"/>
                </a:solidFill>
              </a:rPr>
              <a:t>Русский лад</a:t>
            </a:r>
            <a:endParaRPr kumimoji="0" lang="ru-RU" altLang="ru-RU" sz="1600" b="1" i="0" u="none" strike="noStrike" kern="1200" cap="none" spc="0" normalizeH="0" baseline="0" noProof="0" dirty="0">
              <a:ln>
                <a:noFill/>
              </a:ln>
              <a:solidFill>
                <a:srgbClr val="2F5597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5">
            <a:extLst>
              <a:ext uri="{FF2B5EF4-FFF2-40B4-BE49-F238E27FC236}">
                <a16:creationId xmlns="" xmlns:a16="http://schemas.microsoft.com/office/drawing/2014/main" id="{1986B64C-CAF5-484B-847F-6A4108067818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4572000" y="1970572"/>
            <a:ext cx="4067175" cy="1965158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1. Воевода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2. Знаменосец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3. Тяжеловооруженный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знатный конный копейщик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4. Конный лучник</a:t>
            </a:r>
          </a:p>
        </p:txBody>
      </p:sp>
      <p:sp>
        <p:nvSpPr>
          <p:cNvPr id="37892" name="WordArt 7">
            <a:extLst>
              <a:ext uri="{FF2B5EF4-FFF2-40B4-BE49-F238E27FC236}">
                <a16:creationId xmlns="" xmlns:a16="http://schemas.microsoft.com/office/drawing/2014/main" id="{B3F0DF6F-A6A8-42C2-A326-2751FBD3DDF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704533" y="826369"/>
            <a:ext cx="4053754" cy="5865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Армия Александра Невского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89F5175F-5EB6-434E-88D7-901C8E2720DC}"/>
              </a:ext>
            </a:extLst>
          </p:cNvPr>
          <p:cNvCxnSpPr/>
          <p:nvPr/>
        </p:nvCxnSpPr>
        <p:spPr>
          <a:xfrm>
            <a:off x="0" y="5492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5710FD2-8DB6-4C0E-924B-379D115668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2838" y="1588"/>
            <a:ext cx="16049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ПРИЛОЖЕНИЕ 2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600" b="1" dirty="0">
                <a:solidFill>
                  <a:srgbClr val="2F5597"/>
                </a:solidFill>
              </a:rPr>
              <a:t>Русский лад</a:t>
            </a:r>
            <a:endParaRPr kumimoji="0" lang="ru-RU" altLang="ru-RU" sz="1600" b="1" i="0" u="none" strike="noStrike" kern="1200" cap="none" spc="0" normalizeH="0" baseline="0" noProof="0" dirty="0">
              <a:ln>
                <a:noFill/>
              </a:ln>
              <a:solidFill>
                <a:srgbClr val="2F5597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F3D92C1-E3E8-4E2F-9BC6-AC2F230D2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8" y="1412875"/>
            <a:ext cx="4533082" cy="4817626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5">
            <a:extLst>
              <a:ext uri="{FF2B5EF4-FFF2-40B4-BE49-F238E27FC236}">
                <a16:creationId xmlns="" xmlns:a16="http://schemas.microsoft.com/office/drawing/2014/main" id="{30ADB49A-EF1C-4F43-A35F-797566D81897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4572000" y="2003659"/>
            <a:ext cx="3609975" cy="2850682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1. Знаменосец</a:t>
            </a:r>
          </a:p>
          <a:p>
            <a:pPr marL="0" indent="0" eaLnBrk="1" hangingPunct="1">
              <a:buNone/>
              <a:defRPr/>
            </a:pP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2. Спешенный тяжеловооруженный знатный дружинник</a:t>
            </a:r>
          </a:p>
          <a:p>
            <a:pPr marL="0" indent="0" eaLnBrk="1" hangingPunct="1">
              <a:buNone/>
              <a:defRPr/>
            </a:pP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3. Легковооруженный конный лучник</a:t>
            </a:r>
          </a:p>
          <a:p>
            <a:pPr marL="0" indent="0" eaLnBrk="1" hangingPunct="1">
              <a:buNone/>
              <a:defRPr/>
            </a:pP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4. Тяжеловооруженный лучник</a:t>
            </a:r>
          </a:p>
          <a:p>
            <a:pPr marL="0" indent="0" eaLnBrk="1" hangingPunct="1">
              <a:buNone/>
              <a:defRPr/>
            </a:pPr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</a:rPr>
              <a:t>5. Пеший новгородский ополченец.</a:t>
            </a:r>
          </a:p>
        </p:txBody>
      </p:sp>
      <p:sp>
        <p:nvSpPr>
          <p:cNvPr id="3" name="WordArt 7">
            <a:extLst>
              <a:ext uri="{FF2B5EF4-FFF2-40B4-BE49-F238E27FC236}">
                <a16:creationId xmlns="" xmlns:a16="http://schemas.microsoft.com/office/drawing/2014/main" id="{680CD826-2EB8-4F7F-99B5-7E63958877D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704533" y="826369"/>
            <a:ext cx="4053754" cy="5865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Армия Александра Невского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9DB95BC7-3FEF-4032-B5FB-2FE91D1510D1}"/>
              </a:ext>
            </a:extLst>
          </p:cNvPr>
          <p:cNvCxnSpPr/>
          <p:nvPr/>
        </p:nvCxnSpPr>
        <p:spPr>
          <a:xfrm>
            <a:off x="0" y="5492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F0DE611-C023-425E-980B-633468007B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2838" y="1588"/>
            <a:ext cx="16049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ПРИЛОЖЕНИЕ 2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600" b="1" dirty="0">
                <a:solidFill>
                  <a:srgbClr val="2F5597"/>
                </a:solidFill>
              </a:rPr>
              <a:t>Русский лад</a:t>
            </a:r>
            <a:endParaRPr kumimoji="0" lang="ru-RU" altLang="ru-RU" sz="1600" b="1" i="0" u="none" strike="noStrike" kern="1200" cap="none" spc="0" normalizeH="0" baseline="0" noProof="0" dirty="0">
              <a:ln>
                <a:noFill/>
              </a:ln>
              <a:solidFill>
                <a:srgbClr val="2F5597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EB6168C-E2C6-41CA-BC34-9F33C91734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5" y="1412875"/>
            <a:ext cx="3609976" cy="5359426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>
            <a:extLst>
              <a:ext uri="{FF2B5EF4-FFF2-40B4-BE49-F238E27FC236}">
                <a16:creationId xmlns="" xmlns:a16="http://schemas.microsoft.com/office/drawing/2014/main" id="{6249397F-3A17-46FB-9F82-E0FCA8440E4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649001" y="1952625"/>
            <a:ext cx="3994484" cy="1514625"/>
          </a:xfrm>
        </p:spPr>
        <p:txBody>
          <a:bodyPr anchor="t"/>
          <a:lstStyle/>
          <a:p>
            <a:pPr eaLnBrk="1" hangingPunct="1"/>
            <a:r>
              <a:rPr lang="ru-RU" altLang="ru-RU" sz="1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Орден меченосцев имел отличия: на одежде  монахи рисовали красные мечи. В результате слияния с Тевтонским орденом, образовался Ливонский орден, который начал наступление на русские земли</a:t>
            </a:r>
          </a:p>
        </p:txBody>
      </p:sp>
      <p:pic>
        <p:nvPicPr>
          <p:cNvPr id="1032" name="Picture 8" descr="Братство воинов Христа: kstk71 — LiveJournal">
            <a:extLst>
              <a:ext uri="{FF2B5EF4-FFF2-40B4-BE49-F238E27FC236}">
                <a16:creationId xmlns="" xmlns:a16="http://schemas.microsoft.com/office/drawing/2014/main" id="{748F55EC-D025-4D09-8A3D-3C6D225D5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18" y="1972855"/>
            <a:ext cx="4419882" cy="3125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="" xmlns:a16="http://schemas.microsoft.com/office/drawing/2014/main" id="{9E3A4FC6-8BB8-4272-9EA2-2CD1E6990488}"/>
              </a:ext>
            </a:extLst>
          </p:cNvPr>
          <p:cNvCxnSpPr/>
          <p:nvPr/>
        </p:nvCxnSpPr>
        <p:spPr>
          <a:xfrm>
            <a:off x="0" y="5492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8">
            <a:extLst>
              <a:ext uri="{FF2B5EF4-FFF2-40B4-BE49-F238E27FC236}">
                <a16:creationId xmlns="" xmlns:a16="http://schemas.microsoft.com/office/drawing/2014/main" id="{011ABF72-C7AA-47BC-A2BF-7BCA9E7C6A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2838" y="1588"/>
            <a:ext cx="16049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ПРИЛОЖЕНИЕ 2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600" b="1" dirty="0">
                <a:solidFill>
                  <a:srgbClr val="2F5597"/>
                </a:solidFill>
              </a:rPr>
              <a:t>Русский лад</a:t>
            </a:r>
            <a:endParaRPr kumimoji="0" lang="ru-RU" altLang="ru-RU" sz="1600" b="1" i="0" u="none" strike="noStrike" kern="1200" cap="none" spc="0" normalizeH="0" baseline="0" noProof="0" dirty="0">
              <a:ln>
                <a:noFill/>
              </a:ln>
              <a:solidFill>
                <a:srgbClr val="2F5597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WordArt 5">
            <a:extLst>
              <a:ext uri="{FF2B5EF4-FFF2-40B4-BE49-F238E27FC236}">
                <a16:creationId xmlns="" xmlns:a16="http://schemas.microsoft.com/office/drawing/2014/main" id="{88F8310F-F29C-4166-8AB4-6B9EDB993FB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754879" y="945616"/>
            <a:ext cx="2076081" cy="4672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Меченосцы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>
            <a:extLst>
              <a:ext uri="{FF2B5EF4-FFF2-40B4-BE49-F238E27FC236}">
                <a16:creationId xmlns="" xmlns:a16="http://schemas.microsoft.com/office/drawing/2014/main" id="{7F3F91D1-09DE-4D71-8F89-53FF3C91ACE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3" t="2753" r="1201" b="4967"/>
          <a:stretch>
            <a:fillRect/>
          </a:stretch>
        </p:blipFill>
        <p:spPr>
          <a:xfrm>
            <a:off x="4764505" y="1952625"/>
            <a:ext cx="2015843" cy="3095814"/>
          </a:xfrm>
          <a:noFill/>
          <a:ln w="76200" cmpd="tri">
            <a:noFill/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867" name="Picture 4">
            <a:extLst>
              <a:ext uri="{FF2B5EF4-FFF2-40B4-BE49-F238E27FC236}">
                <a16:creationId xmlns="" xmlns:a16="http://schemas.microsoft.com/office/drawing/2014/main" id="{ECE65786-35F4-49CE-9355-9A87457174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" t="5203"/>
          <a:stretch>
            <a:fillRect/>
          </a:stretch>
        </p:blipFill>
        <p:spPr bwMode="auto">
          <a:xfrm>
            <a:off x="179387" y="1952625"/>
            <a:ext cx="4392613" cy="3095815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8" name="Picture 3">
            <a:extLst>
              <a:ext uri="{FF2B5EF4-FFF2-40B4-BE49-F238E27FC236}">
                <a16:creationId xmlns="" xmlns:a16="http://schemas.microsoft.com/office/drawing/2014/main" id="{ABA58DAE-9B94-4785-A17C-66D83B2B38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7" r="9106"/>
          <a:stretch>
            <a:fillRect/>
          </a:stretch>
        </p:blipFill>
        <p:spPr bwMode="auto">
          <a:xfrm>
            <a:off x="6972853" y="1952625"/>
            <a:ext cx="1852219" cy="309581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9" name="WordArt 8">
            <a:extLst>
              <a:ext uri="{FF2B5EF4-FFF2-40B4-BE49-F238E27FC236}">
                <a16:creationId xmlns="" xmlns:a16="http://schemas.microsoft.com/office/drawing/2014/main" id="{DEFD0D9F-D317-4816-BB45-914FC25E202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764506" y="925379"/>
            <a:ext cx="2323731" cy="4874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0" cap="none" spc="0" normalizeH="0" baseline="0" noProof="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Impact" panose="020B0806030902050204" pitchFamily="34" charset="0"/>
                <a:ea typeface="+mn-ea"/>
                <a:cs typeface="+mn-cs"/>
              </a:rPr>
              <a:t>Крестоносцы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="" xmlns:a16="http://schemas.microsoft.com/office/drawing/2014/main" id="{D736E0A4-B4A7-4727-8DC9-6CBF41E35886}"/>
              </a:ext>
            </a:extLst>
          </p:cNvPr>
          <p:cNvCxnSpPr/>
          <p:nvPr/>
        </p:nvCxnSpPr>
        <p:spPr>
          <a:xfrm>
            <a:off x="0" y="549275"/>
            <a:ext cx="914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8">
            <a:extLst>
              <a:ext uri="{FF2B5EF4-FFF2-40B4-BE49-F238E27FC236}">
                <a16:creationId xmlns="" xmlns:a16="http://schemas.microsoft.com/office/drawing/2014/main" id="{7E5C36DF-49C7-426B-A461-9CFC132B3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2838" y="1588"/>
            <a:ext cx="160492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ПРИЛОЖЕНИЕ 2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600" b="1" dirty="0">
                <a:solidFill>
                  <a:srgbClr val="2F5597"/>
                </a:solidFill>
              </a:rPr>
              <a:t>Русский лад</a:t>
            </a:r>
            <a:endParaRPr kumimoji="0" lang="ru-RU" altLang="ru-RU" sz="1600" b="1" i="0" u="none" strike="noStrike" kern="1200" cap="none" spc="0" normalizeH="0" baseline="0" noProof="0" dirty="0">
              <a:ln>
                <a:noFill/>
              </a:ln>
              <a:solidFill>
                <a:srgbClr val="2F5597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591</TotalTime>
  <Words>242</Words>
  <Application>Microsoft Office PowerPoint</Application>
  <PresentationFormat>Экран (4:3)</PresentationFormat>
  <Paragraphs>75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Орден меченосцев имел отличия: на одежде  монахи рисовали красные мечи. В результате слияния с Тевтонским орденом, образовался Ливонский орден, который начал наступление на русские земли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Владимировна</dc:creator>
  <cp:lastModifiedBy>LIB</cp:lastModifiedBy>
  <cp:revision>11</cp:revision>
  <dcterms:created xsi:type="dcterms:W3CDTF">2020-10-22T08:48:32Z</dcterms:created>
  <dcterms:modified xsi:type="dcterms:W3CDTF">2022-01-17T08:01:55Z</dcterms:modified>
</cp:coreProperties>
</file>