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15"/>
  </p:handoutMasterIdLst>
  <p:sldIdLst>
    <p:sldId id="256" r:id="rId2"/>
    <p:sldId id="260" r:id="rId3"/>
    <p:sldId id="261" r:id="rId4"/>
    <p:sldId id="264" r:id="rId5"/>
    <p:sldId id="265" r:id="rId6"/>
    <p:sldId id="266" r:id="rId7"/>
    <p:sldId id="269" r:id="rId8"/>
    <p:sldId id="270" r:id="rId9"/>
    <p:sldId id="271" r:id="rId10"/>
    <p:sldId id="267" r:id="rId11"/>
    <p:sldId id="268" r:id="rId12"/>
    <p:sldId id="263" r:id="rId13"/>
    <p:sldId id="26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2319"/>
    <a:srgbClr val="173A8D"/>
    <a:srgbClr val="003374"/>
    <a:srgbClr val="C9A093"/>
    <a:srgbClr val="F1F1F1"/>
    <a:srgbClr val="385592"/>
    <a:srgbClr val="3A5896"/>
    <a:srgbClr val="1D3C7A"/>
    <a:srgbClr val="21396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1860" y="-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DBD9794-A4CC-42D0-9A65-24C6B9EF4076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upload.wikimedia.org/wikipedia/commons/" TargetMode="External"/><Relationship Id="rId2" Type="http://schemas.openxmlformats.org/officeDocument/2006/relationships/hyperlink" Target="http://www.zarobr.ru/index.ph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nu.edu.ru/ru" TargetMode="External"/><Relationship Id="rId5" Type="http://schemas.openxmlformats.org/officeDocument/2006/relationships/hyperlink" Target="https://www.google.com/url" TargetMode="External"/><Relationship Id="rId4" Type="http://schemas.openxmlformats.org/officeDocument/2006/relationships/hyperlink" Target="https://proza.ru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0%D1%83%D1%81%D1%81%D0%BA%D0%B8%D0%B9_%D1%8F%D0%B7%D1%8B%D0%BA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https://ru.wikipedia.org/wiki/%D0%9B%D0%B8%D1%82%D0%B5%D1%80%D0%B0%D1%82%D1%83%D1%80%D0%BD%D1%8B%D0%B9_%D1%8F%D0%B7%D1%8B%D0%BA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0"/>
            <a:ext cx="9144000" cy="163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530" y="0"/>
            <a:ext cx="9207062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0490" y="328899"/>
            <a:ext cx="848184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Государственное автономное профессиональное образовательное </a:t>
            </a:r>
            <a:r>
              <a:rPr lang="ru-RU" sz="1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учреждение </a:t>
            </a:r>
          </a:p>
          <a:p>
            <a:pPr algn="ctr"/>
            <a:r>
              <a:rPr lang="ru-RU" sz="1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Чукотского </a:t>
            </a:r>
            <a:r>
              <a:rPr lang="ru-RU" sz="1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автономного округа</a:t>
            </a:r>
            <a:br>
              <a:rPr lang="ru-RU" sz="1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«Чукотский северо-западный техникум города Билибино</a:t>
            </a:r>
            <a:r>
              <a:rPr lang="ru-RU" sz="1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</a:p>
          <a:p>
            <a:pPr algn="ctr"/>
            <a:endParaRPr lang="ru-RU" sz="1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0524" y="1304073"/>
            <a:ext cx="765460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Литературный вечер </a:t>
            </a:r>
            <a:endParaRPr lang="ru-RU" sz="2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все учились понемногу, </a:t>
            </a:r>
            <a:endParaRPr lang="ru-RU" sz="2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чему-нибудь </a:t>
            </a:r>
            <a:r>
              <a: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как- нибудь…»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03516" y="2801797"/>
            <a:ext cx="220265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Исполнитель:</a:t>
            </a:r>
          </a:p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Урускаева Л.В.</a:t>
            </a:r>
          </a:p>
          <a:p>
            <a:pPr algn="ctr"/>
            <a:r>
              <a:rPr lang="ru-RU" sz="1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Педагог-библиотекарь</a:t>
            </a:r>
            <a:endParaRPr lang="ru-RU" sz="1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9856" y="1368238"/>
            <a:ext cx="544251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2"/>
              </a:rPr>
              <a:t>Ссылки на интернет ресурсы</a:t>
            </a:r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www.zarobr.ru/index.php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upload.wikimedia.org/wikipedia/commons/</a:t>
            </a:r>
            <a:endParaRPr lang="ru-RU" dirty="0" smtClean="0"/>
          </a:p>
          <a:p>
            <a:r>
              <a:rPr lang="en-US" dirty="0">
                <a:hlinkClick r:id="rId4"/>
              </a:rPr>
              <a:t>https://proza.ru</a:t>
            </a:r>
            <a:r>
              <a:rPr lang="en-US" dirty="0" smtClean="0">
                <a:hlinkClick r:id="rId4"/>
              </a:rPr>
              <a:t>/</a:t>
            </a:r>
            <a:endParaRPr lang="ru-RU" dirty="0" smtClean="0"/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www.google.com/url</a:t>
            </a:r>
            <a:endParaRPr lang="ru-RU" dirty="0" smtClean="0"/>
          </a:p>
          <a:p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pnu.edu.ru/ru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7592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sotni.ru/wp-content/uploads/2023/08/smail-krasavitsa-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C:\Users\Admin\AppData\Local\Packages\Microsoft.Windows.Photos_8wekyb3d8bbwe\TempState\ShareServiceTempFolder\smail-krasavitsa-3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5" t="13019" r="22664" b="10914"/>
          <a:stretch/>
        </p:blipFill>
        <p:spPr bwMode="auto">
          <a:xfrm rot="19819671">
            <a:off x="619593" y="797484"/>
            <a:ext cx="4043856" cy="322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19192583">
            <a:off x="1883719" y="2743777"/>
            <a:ext cx="758788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внимание!!!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7362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Z:\для Урускаевой Л.В\Литературный вечер_Высоцкий-легенда\photo_2024-01-25_16-46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00" y="242172"/>
            <a:ext cx="5514976" cy="5562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46076" y="737668"/>
            <a:ext cx="279837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PS 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Осенью прошел литературный вечер, посвященный творчеству Владимира Высоцкого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6" descr="C:\Users\Admin\AppData\Local\Packages\Microsoft.Windows.Photos_8wekyb3d8bbwe\TempState\ShareServiceTempFolder\images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6C8A3"/>
              </a:clrFrom>
              <a:clrTo>
                <a:srgbClr val="D6C8A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150">
            <a:off x="6853542" y="4209357"/>
            <a:ext cx="1183445" cy="94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5660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:\для Урускаевой Л.В\Литературный вечер_Высоцкий-легенда\20240124_1605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7" y="86711"/>
            <a:ext cx="5778919" cy="302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Z:\для Урускаевой Л.В\Литературный вечер_Высоцкий-легенда\20240124_1612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7" y="3264884"/>
            <a:ext cx="5778919" cy="281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C:\Users\Admin\AppData\Local\Packages\Microsoft.Windows.Photos_8wekyb3d8bbwe\TempState\ShareServiceTempFolder\images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D6C8A3"/>
              </a:clrFrom>
              <a:clrTo>
                <a:srgbClr val="D6C8A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150">
            <a:off x="7512133" y="5235699"/>
            <a:ext cx="1183445" cy="94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Admin\AppData\Local\Packages\Microsoft.Windows.Photos_8wekyb3d8bbwe\TempState\ShareServiceTempFolder\images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D6C8A3"/>
              </a:clrFrom>
              <a:clrTo>
                <a:srgbClr val="D6C8A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150">
            <a:off x="6260096" y="5235699"/>
            <a:ext cx="1183445" cy="94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17856" y="442311"/>
            <a:ext cx="33261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Отрывок из стихотворения В. Высоцкого</a:t>
            </a:r>
          </a:p>
          <a:p>
            <a:r>
              <a:rPr lang="ru-RU" sz="1200" dirty="0" smtClean="0"/>
              <a:t>БАЛАДА О ЛЮБВИ</a:t>
            </a:r>
            <a:endParaRPr lang="ru-RU" sz="1200" dirty="0"/>
          </a:p>
          <a:p>
            <a:r>
              <a:rPr lang="ru-RU" sz="1200" dirty="0" smtClean="0"/>
              <a:t>Свежий </a:t>
            </a:r>
            <a:r>
              <a:rPr lang="ru-RU" sz="1200" dirty="0"/>
              <a:t>ветер избранных пьянил,</a:t>
            </a:r>
            <a:br>
              <a:rPr lang="ru-RU" sz="1200" dirty="0"/>
            </a:br>
            <a:r>
              <a:rPr lang="ru-RU" sz="1200" dirty="0"/>
              <a:t>С ног сбивал, из мертвых воскрешал,</a:t>
            </a:r>
            <a:br>
              <a:rPr lang="ru-RU" sz="1200" dirty="0"/>
            </a:br>
            <a:r>
              <a:rPr lang="ru-RU" sz="1200" dirty="0"/>
              <a:t>Потому что, если не любил,</a:t>
            </a:r>
            <a:br>
              <a:rPr lang="ru-RU" sz="1200" dirty="0"/>
            </a:br>
            <a:r>
              <a:rPr lang="ru-RU" sz="1200" dirty="0"/>
              <a:t>Значит, и не жил, и не дышал!</a:t>
            </a:r>
            <a:br>
              <a:rPr lang="ru-RU" sz="1200" dirty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>Но многих захлебнувшихся любовью,</a:t>
            </a:r>
            <a:br>
              <a:rPr lang="ru-RU" sz="1200" dirty="0"/>
            </a:br>
            <a:r>
              <a:rPr lang="ru-RU" sz="1200" dirty="0"/>
              <a:t>Не докричишься, сколько не зови...</a:t>
            </a:r>
            <a:br>
              <a:rPr lang="ru-RU" sz="1200" dirty="0"/>
            </a:br>
            <a:r>
              <a:rPr lang="ru-RU" sz="1200" dirty="0"/>
              <a:t>Им счет ведут молва и пустословье,</a:t>
            </a:r>
            <a:br>
              <a:rPr lang="ru-RU" sz="1200" dirty="0"/>
            </a:br>
            <a:r>
              <a:rPr lang="ru-RU" sz="1200" dirty="0"/>
              <a:t>Но этот счет замешан на крови.</a:t>
            </a:r>
            <a:br>
              <a:rPr lang="ru-RU" sz="1200" dirty="0"/>
            </a:br>
            <a:r>
              <a:rPr lang="ru-RU" sz="1200" dirty="0"/>
              <a:t>А мы поставим свечи в изголовье</a:t>
            </a:r>
            <a:br>
              <a:rPr lang="ru-RU" sz="1200" dirty="0"/>
            </a:br>
            <a:r>
              <a:rPr lang="ru-RU" sz="1200" dirty="0"/>
              <a:t>Погибшим от невиданной любви...</a:t>
            </a:r>
            <a:br>
              <a:rPr lang="ru-RU" sz="1200" dirty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>Их голосам дано сливаться в такт,</a:t>
            </a:r>
            <a:br>
              <a:rPr lang="ru-RU" sz="1200" dirty="0"/>
            </a:br>
            <a:r>
              <a:rPr lang="ru-RU" sz="1200" dirty="0"/>
              <a:t>И душам их дано бродить в цветах.</a:t>
            </a:r>
            <a:br>
              <a:rPr lang="ru-RU" sz="1200" dirty="0"/>
            </a:br>
            <a:r>
              <a:rPr lang="ru-RU" sz="1200" dirty="0"/>
              <a:t>И вечностью дышать в одно дыханье,</a:t>
            </a:r>
            <a:br>
              <a:rPr lang="ru-RU" sz="1200" dirty="0"/>
            </a:br>
            <a:r>
              <a:rPr lang="ru-RU" sz="1200" dirty="0"/>
              <a:t>И встретиться со вздохом на устах</a:t>
            </a:r>
            <a:br>
              <a:rPr lang="ru-RU" sz="1200" dirty="0"/>
            </a:br>
            <a:r>
              <a:rPr lang="ru-RU" sz="1200" dirty="0"/>
              <a:t>На хрупких переправах и мостах,</a:t>
            </a:r>
            <a:br>
              <a:rPr lang="ru-RU" sz="1200" dirty="0"/>
            </a:br>
            <a:r>
              <a:rPr lang="ru-RU" sz="1200" dirty="0"/>
              <a:t>На узких перекрестках мирозданья...</a:t>
            </a:r>
            <a:br>
              <a:rPr lang="ru-RU" sz="1200" dirty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/>
              <a:t>Я поля влюбленным постелю,</a:t>
            </a:r>
            <a:br>
              <a:rPr lang="ru-RU" sz="1200" dirty="0"/>
            </a:br>
            <a:r>
              <a:rPr lang="ru-RU" sz="1200" dirty="0"/>
              <a:t>Пусть поют во сне и наяву!</a:t>
            </a:r>
            <a:br>
              <a:rPr lang="ru-RU" sz="1200" dirty="0"/>
            </a:br>
            <a:r>
              <a:rPr lang="ru-RU" sz="1200" dirty="0"/>
              <a:t>Я дышу – и значит, я люблю!</a:t>
            </a:r>
            <a:br>
              <a:rPr lang="ru-RU" sz="1200" dirty="0"/>
            </a:br>
            <a:r>
              <a:rPr lang="ru-RU" sz="1200" dirty="0"/>
              <a:t>Я люблю – и, значит, я живу!</a:t>
            </a:r>
            <a:br>
              <a:rPr lang="ru-RU" sz="1200" dirty="0"/>
            </a:br>
            <a:r>
              <a:rPr lang="ru-RU" sz="1200" dirty="0"/>
              <a:t/>
            </a:r>
            <a:br>
              <a:rPr lang="ru-RU" sz="1200" dirty="0"/>
            </a:br>
            <a:r>
              <a:rPr lang="ru-RU" sz="1200" i="1" dirty="0"/>
              <a:t>1975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266736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8789" y="279314"/>
            <a:ext cx="2005321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Цель: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32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Задачи: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718441" y="405717"/>
            <a:ext cx="7055071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Вовлечь студентов в творческую жизнь, расширить знакомство 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жизнью и творчеством 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А.С.Пушкина, 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его литературным окружением, эпохой, 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создать 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 них более полное представление о личности 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поэта, 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 значении его творчества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008542" y="1879752"/>
            <a:ext cx="48904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Привитие любви к литературе и творчеству;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Повышение языковой культуры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Развитие познавательного интереса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undefin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472" y="2877206"/>
            <a:ext cx="2516072" cy="3400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pload.wikimedia.org/wikipedia/commons/thumb/8/8b/Pushkin_derzhavin.jpg/200px-Pushkin_derzhav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32" y="2947637"/>
            <a:ext cx="4518371" cy="2936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546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33552" y="382012"/>
            <a:ext cx="8387255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</a:t>
            </a:r>
            <a:endParaRPr lang="ru-RU" b="1" cap="none" spc="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https://upload.wikimedia.org/wikipedia/commons/thumb/8/8c/%D0%A1._%D0%93._%D0%A7%D0%B8%D1%80%D0%B8%D0%BA%D0%BE%D0%B2_-_%D0%90%D0%BB%D0%B5%D0%BA%D1%81%D0%B0%D0%BD%D0%B4%D1%80_%D0%A1%D0%B5%D1%80%D0%B3%D0%B5%D0%B5%D0%B2%D0%B8%D1%87_%D0%9F%D1%83%D1%88%D0%BA%D0%B8%D0%BD_%28%D0%B0%D0%BA%D0%B2%D0%B0%D1%80%D0%B5%D0%BB%D1%8C%29.jpg/140px-%D0%A1._%D0%93._%D0%A7%D0%B8%D1%80%D0%B8%D0%BA%D0%BE%D0%B2_-_%D0%90%D0%BB%D0%B5%D0%BA%D1%81%D0%B0%D0%BD%D0%B4%D1%80_%D0%A1%D0%B5%D1%80%D0%B3%D0%B5%D0%B5%D0%B2%D0%B8%D1%87_%D0%9F%D1%83%D1%88%D0%BA%D0%B8%D0%BD_%28%D0%B0%D0%BA%D0%B2%D0%B0%D1%80%D0%B5%D0%BB%D1%8C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83" y="293496"/>
            <a:ext cx="1333500" cy="176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623848" y="293496"/>
            <a:ext cx="731519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</a:t>
            </a:r>
            <a:r>
              <a:rPr lang="ru-RU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</a:t>
            </a:r>
            <a:r>
              <a:rPr lang="ru-RU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сегодня живем в информационном мире, в мире космических технологий и Интернета. Интернет для нас становится большой информационной виртуальной книгой, без которой современное поколение не может прожить. Мы видим пустующие библиотеки, даже книги читаем в электронном виде, общаемся и знакомимся в сети, а где же простое общение? Общение с товарищем о просмотренном новом фильме или прочитанной книге. Да! Это уходит в прошлое и,  наверное, его не вернуть. Но как-то грустно становится от того, что уходит  главное,  простое  общение, теряется огромный мир- мир чувств, который не передать через  Интернет. «Живая» книга в руках согревает душу человека, следовать за мыслями великого человека есть наука самая занимательная (из произведения А.С.Пушкина «Арап Петра Великого»), а следовать за светлыми мыслями нам сегодня поможет величайший национальный русский поэт,  основоположник современного </a:t>
            </a:r>
            <a:r>
              <a:rPr lang="ru-RU" i="1" u="sng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tooltip="Русский язык"/>
              </a:rPr>
              <a:t>русского</a:t>
            </a: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i="1" u="sng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 tooltip="Литературный язык"/>
              </a:rPr>
              <a:t>литературного языка</a:t>
            </a: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Александр Сергеевич Пушкин, который родился 26 мая (по старому стилю 6 июня) 1799, в Москве, в этом году мы отмечаем </a:t>
            </a:r>
            <a:r>
              <a:rPr lang="ru-RU" i="1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225-лет со дня рождения поэта. </a:t>
            </a:r>
          </a:p>
        </p:txBody>
      </p:sp>
      <p:sp>
        <p:nvSpPr>
          <p:cNvPr id="11" name="AutoShape 4" descr="Рисунки книги картинки - 79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C:\Users\Admin\AppData\Local\Packages\Microsoft.Windows.Photos_8wekyb3d8bbwe\TempState\ShareServiceTempFolder\images.jpe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D6C8A3"/>
              </a:clrFrom>
              <a:clrTo>
                <a:srgbClr val="D6C8A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150">
            <a:off x="306910" y="2324880"/>
            <a:ext cx="1183445" cy="94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C:\Users\Admin\AppData\Local\Packages\Microsoft.Windows.Photos_8wekyb3d8bbwe\TempState\ShareServiceTempFolder\images.jpe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D6C8A3"/>
              </a:clrFrom>
              <a:clrTo>
                <a:srgbClr val="D6C8A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150">
            <a:off x="218938" y="3548052"/>
            <a:ext cx="1183445" cy="94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C:\Users\Admin\AppData\Local\Packages\Microsoft.Windows.Photos_8wekyb3d8bbwe\TempState\ShareServiceTempFolder\images.jpe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D6C8A3"/>
              </a:clrFrom>
              <a:clrTo>
                <a:srgbClr val="D6C8A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150">
            <a:off x="264210" y="4800571"/>
            <a:ext cx="1183445" cy="94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909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58085" y="381790"/>
            <a:ext cx="5141550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dirty="0"/>
              <a:t>Имя Александра Пушкина известно читателям с самого юного возраста — сначала по его детским сказкам, потом по лирическим произведениям, а затем по повестям, пьесам и роману в стихах. </a:t>
            </a:r>
            <a:endParaRPr lang="ru-RU" sz="2400" dirty="0" smtClean="0"/>
          </a:p>
          <a:p>
            <a:pPr algn="ctr"/>
            <a:r>
              <a:rPr lang="ru-RU" sz="2400" dirty="0" smtClean="0"/>
              <a:t>«</a:t>
            </a:r>
            <a:r>
              <a:rPr lang="ru-RU" sz="2400" dirty="0"/>
              <a:t>Евгений Онегин» </a:t>
            </a:r>
            <a:r>
              <a:rPr lang="ru-RU" sz="2400" dirty="0" smtClean="0"/>
              <a:t>переведен</a:t>
            </a:r>
          </a:p>
          <a:p>
            <a:pPr algn="ctr"/>
            <a:r>
              <a:rPr lang="ru-RU" sz="2400" dirty="0" smtClean="0"/>
              <a:t> </a:t>
            </a:r>
            <a:r>
              <a:rPr lang="ru-RU" sz="2400" dirty="0"/>
              <a:t>на 75 языков мира</a:t>
            </a:r>
            <a:r>
              <a:rPr lang="ru-RU" sz="2400" dirty="0" smtClean="0"/>
              <a:t>,</a:t>
            </a:r>
          </a:p>
          <a:p>
            <a:pPr algn="ctr"/>
            <a:r>
              <a:rPr lang="ru-RU" sz="2400" dirty="0" smtClean="0"/>
              <a:t> стихотворение</a:t>
            </a:r>
          </a:p>
          <a:p>
            <a:pPr algn="ctr"/>
            <a:r>
              <a:rPr lang="ru-RU" sz="2400" dirty="0" smtClean="0"/>
              <a:t> </a:t>
            </a:r>
            <a:r>
              <a:rPr lang="ru-RU" sz="2400" dirty="0"/>
              <a:t>«Я помню чудное мгновенье» — более чем на 200, </a:t>
            </a:r>
            <a:endParaRPr lang="ru-RU" sz="2400" dirty="0" smtClean="0"/>
          </a:p>
          <a:p>
            <a:pPr algn="ctr"/>
            <a:r>
              <a:rPr lang="ru-RU" sz="2400" dirty="0" smtClean="0"/>
              <a:t>а</a:t>
            </a:r>
            <a:r>
              <a:rPr lang="ru-RU" sz="2400" dirty="0"/>
              <a:t> памятники русскому поэту ставят по всему миру. </a:t>
            </a:r>
          </a:p>
          <a:p>
            <a:pPr algn="ctr"/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 descr="C:\Users\Admin\Documents\Москва._Памятник_Пушкину_у_Тверских_ворот_1884_biggest-068_e1tcro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89" y="244365"/>
            <a:ext cx="3387595" cy="478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4006" y="5027008"/>
            <a:ext cx="362407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Москва. Памятник Пушкину </a:t>
            </a:r>
          </a:p>
          <a:p>
            <a:pPr algn="ctr"/>
            <a:r>
              <a:rPr lang="ru-RU" sz="1600" dirty="0" smtClean="0"/>
              <a:t>у Тверских ворот 1884г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030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59065" y="3048629"/>
            <a:ext cx="542728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Знаменитый русский поэт родился в дворянской семье, небогатой, однако близкой к литературным кругам Москвы. В 12 лет мальчика отдали в Царскосельский лицей — инновационное для того времени учебное заведение, которое обеспечивало лучшее образование подрастающему поколению. В Лицее Пушкин проучился шесть лет, обрел настоящих друзей, начал формировать собственный поэтический слог и получил первое признание. </a:t>
            </a:r>
          </a:p>
        </p:txBody>
      </p:sp>
      <p:pic>
        <p:nvPicPr>
          <p:cNvPr id="6146" name="Picture 2" descr="https://wikiway.com/upload/hl-photo/753/5ac/tzarskoselskiy_licey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5" y="3224048"/>
            <a:ext cx="3633119" cy="176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wikiway.com/upload/hl-photo/a8b/aca/tzarskoselskiy_licey_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6" y="499208"/>
            <a:ext cx="3633119" cy="272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19 октября 1811 года состоялось открытие Императорского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545" y="275898"/>
            <a:ext cx="5101879" cy="2640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Admin\AppData\Local\Packages\Microsoft.Windows.Photos_8wekyb3d8bbwe\TempState\ShareServiceTempFolder\images.jpe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D6C8A3"/>
              </a:clrFrom>
              <a:clrTo>
                <a:srgbClr val="D6C8A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150">
            <a:off x="306181" y="5241998"/>
            <a:ext cx="1183445" cy="94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dmin\AppData\Local\Packages\Microsoft.Windows.Photos_8wekyb3d8bbwe\TempState\ShareServiceTempFolder\images.jpe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D6C8A3"/>
              </a:clrFrom>
              <a:clrTo>
                <a:srgbClr val="D6C8A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150">
            <a:off x="2045746" y="5297050"/>
            <a:ext cx="1183445" cy="94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058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4766" y="757974"/>
            <a:ext cx="7945910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Светлыми 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счастливыми были для А.С. Пушкина лицейские годы. </a:t>
            </a:r>
            <a:endParaRPr lang="ru-RU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Недаром 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 назвал Царское Село своим Отечеством. </a:t>
            </a:r>
            <a:endParaRPr lang="ru-RU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особым чувством отмечал поэт каждую лицейскую годовщину, создал ряд произведений, посвящённых дню основания Лицея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«19 октября», 1825 года («Роняет лес багряный свой убор...»), </a:t>
            </a:r>
            <a:endParaRPr lang="ru-RU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19 октября 1827» («Бог помочь вам, друзья мои...»), </a:t>
            </a:r>
            <a:endParaRPr lang="ru-RU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Чем чаще празднует лицей...» (1831 год), </a:t>
            </a:r>
            <a:endParaRPr lang="ru-RU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Была пора: наш праздник молодой...» (1836 год). </a:t>
            </a:r>
            <a:endParaRPr lang="ru-RU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черновом варианте стихотворения «19 октября» 1825 года есть строки, обращённые к лицейским 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товарищам:</a:t>
            </a:r>
          </a:p>
          <a:p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Пройдут годы, и Пушкин скажет об этой незабываемой, наполненной творчеством поре: </a:t>
            </a:r>
          </a:p>
          <a:p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Младых 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бесед оставя блеск и шум, </a:t>
            </a:r>
            <a:b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знал и труд и вдохновенье, </a:t>
            </a:r>
            <a:b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сладостно мне было жарких дум </a:t>
            </a:r>
            <a:b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Уединенное волненье. </a:t>
            </a:r>
          </a:p>
        </p:txBody>
      </p:sp>
      <p:pic>
        <p:nvPicPr>
          <p:cNvPr id="6" name="Picture 6" descr="C:\Users\Admin\AppData\Local\Packages\Microsoft.Windows.Photos_8wekyb3d8bbwe\TempState\ShareServiceTempFolder\images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6C8A3"/>
              </a:clrFrom>
              <a:clrTo>
                <a:srgbClr val="D6C8A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150">
            <a:off x="7233176" y="4461606"/>
            <a:ext cx="1183445" cy="94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Admin\AppData\Local\Packages\Microsoft.Windows.Photos_8wekyb3d8bbwe\TempState\ShareServiceTempFolder\images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6C8A3"/>
              </a:clrFrom>
              <a:clrTo>
                <a:srgbClr val="D6C8A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150">
            <a:off x="5334796" y="4342657"/>
            <a:ext cx="1183445" cy="94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209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7344" y="414699"/>
            <a:ext cx="8378415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Легко </a:t>
            </a:r>
            <a:r>
              <a: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представить самого Пушкина в свете, живого, подвижного, вызывающего улыбки дам своими вспыхивающими мгновенным огнем эпиграммами. </a:t>
            </a:r>
            <a:endParaRPr lang="ru-RU" sz="2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</a:t>
            </a:r>
            <a:r>
              <a: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же объяснить это противоречие? </a:t>
            </a:r>
            <a:endParaRPr lang="ru-RU" sz="2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Думается</a:t>
            </a:r>
            <a:r>
              <a: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Пушкин поделился частичкой присущего ему дара со своим героем – легко, непринужденно. Мы этого противоречия не замечаем, но помним, что в заключительной строфе 1 главы «отец Евгения», как в шутку называл себя сам Пушкин, признавался:</a:t>
            </a:r>
          </a:p>
          <a:p>
            <a:r>
              <a:rPr lang="ru-RU" sz="2400" b="1" i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Пересмотрел всё это строго:</a:t>
            </a:r>
            <a:r>
              <a: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i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Противоречий очень много, </a:t>
            </a:r>
            <a:r>
              <a: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i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 их исправить не хочу…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9155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38kab\Documents\bigpicture_ru_sjr956ucv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978160"/>
            <a:ext cx="4556124" cy="334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8839" y="202337"/>
            <a:ext cx="381946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Что Пушкин говорил о любви?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 „Любовь — это восхитительный обман, на который человек соглашается по доброй воле. “ „Безответная любовь не унижает человека, а возвышает его.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Стихотворение,  посвященное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cs typeface="Arial" charset="0"/>
              </a:rPr>
              <a:t>А.Кёрн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30768" y="304652"/>
            <a:ext cx="4392548" cy="48013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 *** (Я помню чудное мгновенье…)</a:t>
            </a:r>
          </a:p>
          <a:p>
            <a:pPr algn="ctr"/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 помню чудное мгновенье:</a:t>
            </a:r>
            <a:b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Передо мной явилась ты,</a:t>
            </a:r>
            <a:b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мимолетное виденье,</a:t>
            </a:r>
            <a:b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гений чистой красоты.</a:t>
            </a:r>
          </a:p>
          <a:p>
            <a:pPr algn="ctr"/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 томленьях грусти безнадежной,</a:t>
            </a:r>
            <a:b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 тревогах шумной суеты,</a:t>
            </a:r>
            <a:b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Звучал мне долго голос нежный</a:t>
            </a:r>
            <a:b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 снились милые черты.</a:t>
            </a:r>
          </a:p>
          <a:p>
            <a:pPr algn="ctr"/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Шли годы. Бурь порыв мятежный</a:t>
            </a:r>
            <a:b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Рассеял прежние мечты,</a:t>
            </a:r>
            <a:b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 я забыл твой голос нежный,</a:t>
            </a:r>
            <a:b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Твои небесные черты.</a:t>
            </a:r>
          </a:p>
          <a:p>
            <a:pPr algn="ctr"/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 глуши, во мраке заточенья</a:t>
            </a:r>
            <a:b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Тянулись тихо дни мои</a:t>
            </a:r>
            <a:b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 божества, без вдохновенья,</a:t>
            </a:r>
            <a:b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 слез, без жизни, без любви</a:t>
            </a:r>
          </a:p>
        </p:txBody>
      </p:sp>
      <p:sp>
        <p:nvSpPr>
          <p:cNvPr id="8" name="AutoShape 4" descr="Почему Пушкин называл свою музу Анну Керн блудницей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Почему Пушкин называл свою музу Анну Керн блудницей ..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28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8300" y="393680"/>
            <a:ext cx="8610600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Иван Бунин сказал:</a:t>
            </a:r>
          </a:p>
          <a:p>
            <a:pPr algn="ctr"/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«Полтора века назад Бог даровал России великое счастье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 не дано было ей сохранить это счастье. </a:t>
            </a:r>
            <a:endParaRPr lang="ru-RU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некий страшный срок пресеклась, при её попустительстве, драгоценная жизнь Того, Кто воплотил в себе её высшие совершенства. А что сталось с ней самой, Россией Пушкина, - опять-таки при её попустительстве, ведомо всему миру. И потому были бы мы лжецами, лицемерами – и более того: были бы недостойны произносить в эти дни Его бессмертное имя, если бы не было в наших 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сердцах</a:t>
            </a:r>
          </a:p>
          <a:p>
            <a:pPr algn="ctr"/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великой скорби о нашей общей с Ним родине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….</a:t>
            </a:r>
          </a:p>
          <a:p>
            <a:pPr algn="ctr"/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поколеблено одно: наша твердая вера, что Россия, породившая Пушкина, все же не может погибнуть, измениться в вечных основах своих и что воистину не одолеют её до конца силы Адовы». </a:t>
            </a:r>
            <a:r>
              <a:rPr lang="ru-RU" b="1" cap="none" spc="0" dirty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(&lt; К пушкинской годовщине&gt;. </a:t>
            </a:r>
            <a:endParaRPr lang="ru-RU" b="1" cap="none" spc="0" dirty="0" smtClean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b="1" cap="none" spc="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21 </a:t>
            </a:r>
            <a:r>
              <a:rPr lang="ru-RU" b="1" cap="none" spc="0" dirty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июня 1949 г</a:t>
            </a:r>
            <a:r>
              <a:rPr lang="ru-RU" b="1" cap="none" spc="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.)</a:t>
            </a:r>
          </a:p>
          <a:p>
            <a:pPr algn="ctr"/>
            <a:endParaRPr lang="ru-RU" b="1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400" dirty="0" smtClean="0"/>
              <a:t>А</a:t>
            </a:r>
            <a:r>
              <a:rPr lang="ru-RU" sz="2400" dirty="0"/>
              <a:t>. С. </a:t>
            </a:r>
            <a:r>
              <a:rPr lang="ru-RU" sz="2400" dirty="0" smtClean="0"/>
              <a:t>Пушкин:</a:t>
            </a:r>
          </a:p>
          <a:p>
            <a:pPr algn="ctr"/>
            <a:r>
              <a:rPr lang="ru-RU" sz="2400" dirty="0" smtClean="0"/>
              <a:t>Берегите </a:t>
            </a:r>
            <a:r>
              <a:rPr lang="ru-RU" sz="2400" dirty="0"/>
              <a:t>наш язык, наш прекрасный русский язык – </a:t>
            </a:r>
            <a:endParaRPr lang="ru-RU" sz="2400" dirty="0" smtClean="0"/>
          </a:p>
          <a:p>
            <a:pPr algn="ctr"/>
            <a:r>
              <a:rPr lang="ru-RU" sz="2400" dirty="0" smtClean="0"/>
              <a:t>это </a:t>
            </a:r>
            <a:r>
              <a:rPr lang="ru-RU" sz="2400" dirty="0"/>
              <a:t>клад, это достояние, переданное нам нашими предшественниками!</a:t>
            </a:r>
            <a:endParaRPr lang="ru-RU" sz="2400" b="1" cap="none" spc="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89441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515</TotalTime>
  <Words>367</Words>
  <Application>Microsoft Office PowerPoint</Application>
  <PresentationFormat>Экран (4:3)</PresentationFormat>
  <Paragraphs>72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Windows User</cp:lastModifiedBy>
  <cp:revision>57</cp:revision>
  <dcterms:created xsi:type="dcterms:W3CDTF">2016-11-18T14:12:19Z</dcterms:created>
  <dcterms:modified xsi:type="dcterms:W3CDTF">2024-05-19T22:21:26Z</dcterms:modified>
</cp:coreProperties>
</file>