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4" r:id="rId2"/>
    <p:sldId id="305" r:id="rId3"/>
    <p:sldId id="306" r:id="rId4"/>
    <p:sldId id="308" r:id="rId5"/>
    <p:sldId id="256" r:id="rId6"/>
    <p:sldId id="267" r:id="rId7"/>
    <p:sldId id="266" r:id="rId8"/>
    <p:sldId id="312" r:id="rId9"/>
    <p:sldId id="286" r:id="rId10"/>
    <p:sldId id="259" r:id="rId11"/>
    <p:sldId id="260" r:id="rId12"/>
    <p:sldId id="303" r:id="rId13"/>
    <p:sldId id="289" r:id="rId14"/>
    <p:sldId id="288" r:id="rId15"/>
    <p:sldId id="290" r:id="rId16"/>
    <p:sldId id="291" r:id="rId17"/>
    <p:sldId id="292" r:id="rId18"/>
    <p:sldId id="293" r:id="rId19"/>
    <p:sldId id="294" r:id="rId20"/>
    <p:sldId id="295" r:id="rId21"/>
    <p:sldId id="296" r:id="rId22"/>
    <p:sldId id="297" r:id="rId23"/>
    <p:sldId id="298" r:id="rId24"/>
    <p:sldId id="299" r:id="rId25"/>
    <p:sldId id="300" r:id="rId26"/>
    <p:sldId id="309" r:id="rId27"/>
    <p:sldId id="278" r:id="rId28"/>
    <p:sldId id="273" r:id="rId29"/>
    <p:sldId id="269" r:id="rId30"/>
    <p:sldId id="276" r:id="rId31"/>
    <p:sldId id="281" r:id="rId32"/>
    <p:sldId id="280" r:id="rId33"/>
    <p:sldId id="277" r:id="rId34"/>
    <p:sldId id="274" r:id="rId35"/>
    <p:sldId id="310" r:id="rId36"/>
    <p:sldId id="257" r:id="rId37"/>
    <p:sldId id="307"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09" autoAdjust="0"/>
    <p:restoredTop sz="95988" autoAdjust="0"/>
  </p:normalViewPr>
  <p:slideViewPr>
    <p:cSldViewPr>
      <p:cViewPr varScale="1">
        <p:scale>
          <a:sx n="56" d="100"/>
          <a:sy n="56" d="100"/>
        </p:scale>
        <p:origin x="-102" y="-3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EC9EBE1-74E1-426C-BA55-E40DD03170A5}" type="datetimeFigureOut">
              <a:rPr lang="ru-RU" smtClean="0"/>
              <a:pPr/>
              <a:t>04.02.2013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781D98-594F-40A6-B3BB-E43091360DB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C9EBE1-74E1-426C-BA55-E40DD03170A5}" type="datetimeFigureOut">
              <a:rPr lang="ru-RU" smtClean="0"/>
              <a:pPr/>
              <a:t>04.02.2013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781D98-594F-40A6-B3BB-E43091360DB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hyperlink" Target="http://www.stalingrad-battle.ru/index.php?option=com_content&amp;view=article&amp;id=913:q-q&amp;catid=8:2009-05-22-05-06-03&amp;Itemid=19"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gif"/><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1057;&#1090;&#1072;&#1083;&#1080;&#1085;&#1075;&#1088;&#1072;&#1076;&#1089;&#1082;&#1072;&#1103;%20&#1041;&#1080;&#1090;&#1074;&#1072;%20(2012)%20DVBRip/&#1057;talingradskaia%20Bitva%20(2012)%20DVBRip.avi" TargetMode="External"/><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hyperlink" Target="&#1057;&#1090;&#1072;&#1083;&#1080;&#1085;&#1075;&#1088;&#1072;&#1076;&#1089;&#1082;&#1072;&#1103;%20&#1041;&#1080;&#1090;&#1074;&#1072;%20(2012)%20DVBRip/&#1057;talingradskaia%20Bitva%20(2012)%20DVBRip.avi" TargetMode="External"/><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111\Desktop\ogon-11_small.jpg"/>
          <p:cNvPicPr>
            <a:picLocks noChangeAspect="1" noChangeArrowheads="1"/>
          </p:cNvPicPr>
          <p:nvPr/>
        </p:nvPicPr>
        <p:blipFill>
          <a:blip r:embed="rId2" cstate="print"/>
          <a:srcRect/>
          <a:stretch>
            <a:fillRect/>
          </a:stretch>
        </p:blipFill>
        <p:spPr bwMode="auto">
          <a:xfrm>
            <a:off x="-1116632" y="-675457"/>
            <a:ext cx="11593288" cy="7533457"/>
          </a:xfrm>
          <a:prstGeom prst="rect">
            <a:avLst/>
          </a:prstGeom>
          <a:ln>
            <a:noFill/>
          </a:ln>
          <a:effectLst>
            <a:softEdge rad="112500"/>
          </a:effectLst>
        </p:spPr>
      </p:pic>
      <p:sp>
        <p:nvSpPr>
          <p:cNvPr id="2" name="Заголовок 1"/>
          <p:cNvSpPr>
            <a:spLocks noGrp="1"/>
          </p:cNvSpPr>
          <p:nvPr>
            <p:ph type="title"/>
          </p:nvPr>
        </p:nvSpPr>
        <p:spPr>
          <a:xfrm>
            <a:off x="1259632" y="3861048"/>
            <a:ext cx="5760640" cy="782960"/>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53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дней и ночей</a:t>
            </a:r>
            <a:endParaRPr lang="ru-RU" sz="5300" b="1" spc="50" dirty="0">
              <a:ln w="11430"/>
              <a:solidFill>
                <a:srgbClr val="FF0000"/>
              </a:solidFill>
              <a:effectLst>
                <a:outerShdw blurRad="76200" dist="50800" dir="5400000" algn="tl" rotWithShape="0">
                  <a:srgbClr val="000000">
                    <a:alpha val="65000"/>
                  </a:srgbClr>
                </a:outerShdw>
              </a:effectLst>
            </a:endParaRPr>
          </a:p>
        </p:txBody>
      </p:sp>
      <p:sp>
        <p:nvSpPr>
          <p:cNvPr id="7" name="TextBox 6"/>
          <p:cNvSpPr txBox="1"/>
          <p:nvPr/>
        </p:nvSpPr>
        <p:spPr>
          <a:xfrm>
            <a:off x="5292080" y="1700808"/>
            <a:ext cx="2592288" cy="830997"/>
          </a:xfrm>
          <a:prstGeom prst="rect">
            <a:avLst/>
          </a:prstGeom>
          <a:noFill/>
        </p:spPr>
        <p:txBody>
          <a:bodyPr wrap="square" rtlCol="0">
            <a:spAutoFit/>
          </a:bodyPr>
          <a:lstStyle/>
          <a:p>
            <a:r>
              <a:rPr lang="ru-RU" sz="4800" b="1" dirty="0" smtClean="0">
                <a:ln w="1905"/>
                <a:effectLst>
                  <a:innerShdw blurRad="69850" dist="43180" dir="5400000">
                    <a:srgbClr val="000000">
                      <a:alpha val="65000"/>
                    </a:srgbClr>
                  </a:innerShdw>
                </a:effectLst>
              </a:rPr>
              <a:t>200</a:t>
            </a:r>
            <a:endParaRPr lang="ru-RU" sz="4800" b="1" dirty="0">
              <a:ln w="1905"/>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par>
                                <p:cTn id="8" presetID="6" presetClass="emph" presetSubtype="0" fill="hold" grpId="0" nodeType="withEffect">
                                  <p:stCondLst>
                                    <p:cond delay="0"/>
                                  </p:stCondLst>
                                  <p:childTnLst>
                                    <p:animScale>
                                      <p:cBhvr>
                                        <p:cTn id="9" dur="2000" fill="hold"/>
                                        <p:tgtEl>
                                          <p:spTgt spid="7"/>
                                        </p:tgtEl>
                                      </p:cBhvr>
                                      <p:by x="400000" y="400000"/>
                                    </p:animScale>
                                  </p:childTnLst>
                                </p:cTn>
                              </p:par>
                              <p:par>
                                <p:cTn id="10" presetID="22" presetClass="entr" presetSubtype="1" fill="hold" grpId="1"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2000"/>
                                        <p:tgtEl>
                                          <p:spTgt spid="2"/>
                                        </p:tgtEl>
                                      </p:cBhvr>
                                    </p:animEffect>
                                  </p:childTnLst>
                                </p:cTn>
                              </p:par>
                              <p:par>
                                <p:cTn id="13" presetID="4" presetClass="emph" presetSubtype="2" fill="hold" grpId="0" nodeType="withEffect">
                                  <p:stCondLst>
                                    <p:cond delay="0"/>
                                  </p:stCondLst>
                                  <p:childTnLst>
                                    <p:anim to="1.5" calcmode="lin" valueType="num">
                                      <p:cBhvr override="childStyle">
                                        <p:cTn id="14" dur="2000" fill="hold"/>
                                        <p:tgtEl>
                                          <p:spTgt spid="2"/>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111\Documents\сталипградск битва\3.jpg"/>
          <p:cNvPicPr>
            <a:picLocks noChangeAspect="1" noChangeArrowheads="1"/>
          </p:cNvPicPr>
          <p:nvPr/>
        </p:nvPicPr>
        <p:blipFill>
          <a:blip r:embed="rId2" cstate="print"/>
          <a:srcRect/>
          <a:stretch>
            <a:fillRect/>
          </a:stretch>
        </p:blipFill>
        <p:spPr bwMode="auto">
          <a:xfrm>
            <a:off x="-228533" y="0"/>
            <a:ext cx="9372533" cy="7029400"/>
          </a:xfrm>
          <a:prstGeom prst="rect">
            <a:avLst/>
          </a:prstGeom>
          <a:noFill/>
        </p:spPr>
      </p:pic>
      <p:pic>
        <p:nvPicPr>
          <p:cNvPr id="4098" name="Picture 2" descr="C:\Users\111\Documents\сталипградск битва\4.jpg"/>
          <p:cNvPicPr>
            <a:picLocks noChangeAspect="1" noChangeArrowheads="1"/>
          </p:cNvPicPr>
          <p:nvPr/>
        </p:nvPicPr>
        <p:blipFill>
          <a:blip r:embed="rId3" cstate="print"/>
          <a:srcRect/>
          <a:stretch>
            <a:fillRect/>
          </a:stretch>
        </p:blipFill>
        <p:spPr bwMode="auto">
          <a:xfrm>
            <a:off x="-540568" y="0"/>
            <a:ext cx="10697704" cy="7101408"/>
          </a:xfrm>
          <a:prstGeom prst="rect">
            <a:avLst/>
          </a:prstGeom>
          <a:noFill/>
        </p:spPr>
      </p:pic>
      <p:sp>
        <p:nvSpPr>
          <p:cNvPr id="4" name="Прямоугольник 3"/>
          <p:cNvSpPr/>
          <p:nvPr/>
        </p:nvSpPr>
        <p:spPr>
          <a:xfrm>
            <a:off x="0" y="260648"/>
            <a:ext cx="4572000" cy="1200329"/>
          </a:xfrm>
          <a:prstGeom prst="rect">
            <a:avLst/>
          </a:prstGeom>
        </p:spPr>
        <p:txBody>
          <a:bodyPr>
            <a:spAutoFit/>
          </a:bodyPr>
          <a:lstStyle/>
          <a:p>
            <a:r>
              <a:rPr lang="ru-RU" u="sng" dirty="0" smtClean="0">
                <a:hlinkClick r:id="rId4"/>
              </a:rPr>
              <a:t>http://www.stalingrad-battle.ru/index.php?option=com_content&amp;view=article&amp;id=913:q-q&amp;catid=8:2009-05-22-05-06-03&amp;Itemid=19</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111\Documents\сталипградск битва\6.jpg"/>
          <p:cNvPicPr>
            <a:picLocks noChangeAspect="1" noChangeArrowheads="1"/>
          </p:cNvPicPr>
          <p:nvPr/>
        </p:nvPicPr>
        <p:blipFill>
          <a:blip r:embed="rId2" cstate="print"/>
          <a:srcRect/>
          <a:stretch>
            <a:fillRect/>
          </a:stretch>
        </p:blipFill>
        <p:spPr bwMode="auto">
          <a:xfrm>
            <a:off x="0" y="0"/>
            <a:ext cx="9839398" cy="6858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111\Desktop\0_6921e_486a695_XL.gif"/>
          <p:cNvPicPr>
            <a:picLocks noChangeAspect="1" noChangeArrowheads="1" noCrop="1"/>
          </p:cNvPicPr>
          <p:nvPr/>
        </p:nvPicPr>
        <p:blipFill>
          <a:blip r:embed="rId2" cstate="print"/>
          <a:srcRect/>
          <a:stretch>
            <a:fillRect/>
          </a:stretch>
        </p:blipFill>
        <p:spPr bwMode="auto">
          <a:xfrm>
            <a:off x="-252536" y="0"/>
            <a:ext cx="9396536" cy="8075712"/>
          </a:xfrm>
          <a:prstGeom prst="rect">
            <a:avLst/>
          </a:prstGeom>
          <a:noFill/>
        </p:spPr>
      </p:pic>
      <p:sp>
        <p:nvSpPr>
          <p:cNvPr id="2" name="Заголовок 1"/>
          <p:cNvSpPr>
            <a:spLocks noGrp="1"/>
          </p:cNvSpPr>
          <p:nvPr>
            <p:ph type="title"/>
          </p:nvPr>
        </p:nvSpPr>
        <p:spPr>
          <a:xfrm>
            <a:off x="323528" y="2348880"/>
            <a:ext cx="8229600" cy="1143000"/>
          </a:xfrm>
        </p:spPr>
        <p:txBody>
          <a:bodyPr>
            <a:normAutofit fontScale="90000"/>
          </a:bodyPr>
          <a:lstStyle/>
          <a:p>
            <a:r>
              <a:rPr lang="ru-RU" sz="36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Вспомним </a:t>
            </a:r>
            <a:br>
              <a:rPr lang="ru-RU" sz="36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br>
            <a:r>
              <a:rPr lang="ru-RU" sz="36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  всех земляков -  участников</a:t>
            </a:r>
            <a:br>
              <a:rPr lang="ru-RU" sz="36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br>
            <a:r>
              <a:rPr lang="ru-RU" sz="36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 Сталинградской битвы.</a:t>
            </a:r>
            <a:r>
              <a:rPr lang="ru-RU" dirty="0" smtClean="0"/>
              <a:t/>
            </a:r>
            <a:br>
              <a:rPr lang="ru-RU" dirty="0" smtClean="0"/>
            </a:b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1143000"/>
          </a:xfrm>
          <a:effectLst>
            <a:outerShdw blurRad="50800" dist="38100" dir="2700000" algn="tl" rotWithShape="0">
              <a:prstClr val="black">
                <a:alpha val="40000"/>
              </a:prstClr>
            </a:outerShdw>
          </a:effectLst>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Битюкова</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 Татьяна Николаевна</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p:txBody>
      </p:sp>
      <p:pic>
        <p:nvPicPr>
          <p:cNvPr id="4" name="Содержимое 3" descr="Битюкова Татьяна Николаевна.jpg"/>
          <p:cNvPicPr>
            <a:picLocks noGrp="1" noChangeAspect="1"/>
          </p:cNvPicPr>
          <p:nvPr>
            <p:ph idx="1"/>
          </p:nvPr>
        </p:nvPicPr>
        <p:blipFill>
          <a:blip r:embed="rId2" cstate="print"/>
          <a:stretch>
            <a:fillRect/>
          </a:stretch>
        </p:blipFill>
        <p:spPr>
          <a:xfrm>
            <a:off x="683568" y="2060848"/>
            <a:ext cx="3165996" cy="4303220"/>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13</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4788024" y="4157700"/>
            <a:ext cx="5400600" cy="27003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85728"/>
            <a:ext cx="8229600" cy="911024"/>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Бажанов Андрей Фёдорович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p:txBody>
      </p:sp>
      <p:pic>
        <p:nvPicPr>
          <p:cNvPr id="4" name="Содержимое 3" descr="Божанов Андрей Фёдорович.jpg"/>
          <p:cNvPicPr>
            <a:picLocks noGrp="1" noChangeAspect="1"/>
          </p:cNvPicPr>
          <p:nvPr>
            <p:ph idx="1"/>
          </p:nvPr>
        </p:nvPicPr>
        <p:blipFill>
          <a:blip r:embed="rId2" cstate="print"/>
          <a:stretch>
            <a:fillRect/>
          </a:stretch>
        </p:blipFill>
        <p:spPr>
          <a:xfrm>
            <a:off x="1115616" y="2060848"/>
            <a:ext cx="3168352" cy="4536504"/>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14</a:t>
            </a:fld>
            <a:endParaRPr lang="ru-RU"/>
          </a:p>
        </p:txBody>
      </p:sp>
      <p:pic>
        <p:nvPicPr>
          <p:cNvPr id="6146" name="Picture 2" descr="C:\Users\111\Desktop\75glerhc8ub6.gif"/>
          <p:cNvPicPr>
            <a:picLocks noChangeAspect="1" noChangeArrowheads="1" noCrop="1"/>
          </p:cNvPicPr>
          <p:nvPr/>
        </p:nvPicPr>
        <p:blipFill>
          <a:blip r:embed="rId3" cstate="print"/>
          <a:srcRect/>
          <a:stretch>
            <a:fillRect/>
          </a:stretch>
        </p:blipFill>
        <p:spPr bwMode="auto">
          <a:xfrm>
            <a:off x="4788024" y="4157700"/>
            <a:ext cx="5400600" cy="27003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юлия\Documents\сценарии\патриотические\ветераны В О в\защитники Сталинграда\Белавин Иван Павлович.jpg"/>
          <p:cNvPicPr>
            <a:picLocks noChangeAspect="1" noChangeArrowheads="1"/>
          </p:cNvPicPr>
          <p:nvPr/>
        </p:nvPicPr>
        <p:blipFill>
          <a:blip r:embed="rId2" cstate="print"/>
          <a:srcRect/>
          <a:stretch>
            <a:fillRect/>
          </a:stretch>
        </p:blipFill>
        <p:spPr bwMode="auto">
          <a:xfrm>
            <a:off x="755576" y="1700808"/>
            <a:ext cx="3096344" cy="4771411"/>
          </a:xfrm>
          <a:prstGeom prst="rect">
            <a:avLst/>
          </a:prstGeom>
          <a:ln w="228600" cap="sq" cmpd="thickThin">
            <a:solidFill>
              <a:srgbClr val="000000"/>
            </a:solidFill>
            <a:prstDash val="solid"/>
            <a:miter lim="800000"/>
          </a:ln>
          <a:effectLst>
            <a:innerShdw blurRad="76200">
              <a:srgbClr val="000000"/>
            </a:innerShdw>
          </a:effectLst>
        </p:spPr>
      </p:pic>
      <p:sp>
        <p:nvSpPr>
          <p:cNvPr id="4" name="Номер слайда 3"/>
          <p:cNvSpPr>
            <a:spLocks noGrp="1"/>
          </p:cNvSpPr>
          <p:nvPr>
            <p:ph type="sldNum" sz="quarter" idx="12"/>
          </p:nvPr>
        </p:nvSpPr>
        <p:spPr/>
        <p:txBody>
          <a:bodyPr/>
          <a:lstStyle/>
          <a:p>
            <a:fld id="{C71D3CBB-EDEA-4609-9F16-EDE2F3638051}" type="slidenum">
              <a:rPr lang="ru-RU" smtClean="0"/>
              <a:pPr/>
              <a:t>15</a:t>
            </a:fld>
            <a:endParaRPr lang="ru-RU"/>
          </a:p>
        </p:txBody>
      </p:sp>
      <p:sp>
        <p:nvSpPr>
          <p:cNvPr id="6" name="Заголовок 5"/>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БЕЛАВИН ИВАН ПАВЛОВИЧ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170"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Зубков Алексей Иванович</a:t>
            </a:r>
            <a:endParaRPr lang="ru-RU" sz="37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Содержимое 3" descr="Зубков Алексей Иванович.jpg"/>
          <p:cNvPicPr>
            <a:picLocks noGrp="1" noChangeAspect="1"/>
          </p:cNvPicPr>
          <p:nvPr>
            <p:ph idx="1"/>
          </p:nvPr>
        </p:nvPicPr>
        <p:blipFill>
          <a:blip r:embed="rId2" cstate="print"/>
          <a:stretch>
            <a:fillRect/>
          </a:stretch>
        </p:blipFill>
        <p:spPr>
          <a:xfrm>
            <a:off x="683568" y="1772816"/>
            <a:ext cx="3744416" cy="4752528"/>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16</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Цилибин</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Иван Моисеевич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Содержимое 3" descr="Цилибин И М.jpg"/>
          <p:cNvPicPr>
            <a:picLocks noGrp="1" noChangeAspect="1"/>
          </p:cNvPicPr>
          <p:nvPr>
            <p:ph idx="1"/>
          </p:nvPr>
        </p:nvPicPr>
        <p:blipFill>
          <a:blip r:embed="rId2" cstate="print"/>
          <a:stretch>
            <a:fillRect/>
          </a:stretch>
        </p:blipFill>
        <p:spPr>
          <a:xfrm>
            <a:off x="539552" y="2060848"/>
            <a:ext cx="3456384" cy="4453418"/>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17</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4716016" y="4149080"/>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can30001.JPG"/>
          <p:cNvPicPr>
            <a:picLocks noChangeAspect="1"/>
          </p:cNvPicPr>
          <p:nvPr/>
        </p:nvPicPr>
        <p:blipFill>
          <a:blip r:embed="rId2" cstate="print"/>
          <a:srcRect l="11111" r="9259" b="14030"/>
          <a:stretch>
            <a:fillRect/>
          </a:stretch>
        </p:blipFill>
        <p:spPr>
          <a:xfrm>
            <a:off x="755577" y="1844824"/>
            <a:ext cx="3672408" cy="4608512"/>
          </a:xfrm>
          <a:prstGeom prst="rect">
            <a:avLst/>
          </a:prstGeom>
          <a:ln w="228600" cap="sq" cmpd="thickThin">
            <a:solidFill>
              <a:srgbClr val="000000"/>
            </a:solidFill>
            <a:prstDash val="solid"/>
            <a:miter lim="800000"/>
          </a:ln>
          <a:effectLst>
            <a:innerShdw blurRad="76200">
              <a:srgbClr val="000000"/>
            </a:innerShdw>
          </a:effectLst>
        </p:spPr>
      </p:pic>
      <p:sp>
        <p:nvSpPr>
          <p:cNvPr id="3" name="Прямоугольник 2"/>
          <p:cNvSpPr/>
          <p:nvPr/>
        </p:nvSpPr>
        <p:spPr>
          <a:xfrm>
            <a:off x="467544" y="404664"/>
            <a:ext cx="8136904" cy="661720"/>
          </a:xfrm>
          <a:prstGeom prst="rect">
            <a:avLst/>
          </a:prstGeom>
          <a:noFill/>
          <a:ln>
            <a:solidFill>
              <a:schemeClr val="accent4">
                <a:lumMod val="40000"/>
                <a:lumOff val="60000"/>
              </a:schemeClr>
            </a:solidFill>
          </a:ln>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ФОКИНА   АННА  ГРИГОРЬЕВНА</a:t>
            </a:r>
            <a:endParaRPr lang="ru-RU" sz="37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Номер слайда 3"/>
          <p:cNvSpPr>
            <a:spLocks noGrp="1"/>
          </p:cNvSpPr>
          <p:nvPr>
            <p:ph type="sldNum" sz="quarter" idx="12"/>
          </p:nvPr>
        </p:nvSpPr>
        <p:spPr/>
        <p:txBody>
          <a:bodyPr/>
          <a:lstStyle/>
          <a:p>
            <a:fld id="{C71D3CBB-EDEA-4609-9F16-EDE2F3638051}" type="slidenum">
              <a:rPr lang="ru-RU" smtClean="0"/>
              <a:pPr/>
              <a:t>18</a:t>
            </a:fld>
            <a:endParaRPr lang="ru-RU"/>
          </a:p>
        </p:txBody>
      </p:sp>
      <p:pic>
        <p:nvPicPr>
          <p:cNvPr id="5"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юлия\Documents\сценарии\патриотические\ветераны В О в\фотоархив\Тарушкин И И.jpg"/>
          <p:cNvPicPr>
            <a:picLocks noChangeAspect="1" noChangeArrowheads="1"/>
          </p:cNvPicPr>
          <p:nvPr/>
        </p:nvPicPr>
        <p:blipFill>
          <a:blip r:embed="rId2" cstate="print"/>
          <a:srcRect/>
          <a:stretch>
            <a:fillRect/>
          </a:stretch>
        </p:blipFill>
        <p:spPr bwMode="auto">
          <a:xfrm>
            <a:off x="395536" y="1412776"/>
            <a:ext cx="3893813" cy="5116175"/>
          </a:xfrm>
          <a:prstGeom prst="rect">
            <a:avLst/>
          </a:prstGeom>
          <a:ln w="228600" cap="sq" cmpd="thickThin">
            <a:solidFill>
              <a:srgbClr val="000000"/>
            </a:solidFill>
            <a:prstDash val="solid"/>
            <a:miter lim="800000"/>
          </a:ln>
          <a:effectLst>
            <a:innerShdw blurRad="76200">
              <a:srgbClr val="000000"/>
            </a:innerShdw>
          </a:effectLst>
        </p:spPr>
      </p:pic>
      <p:sp>
        <p:nvSpPr>
          <p:cNvPr id="3" name="Заголовок 2"/>
          <p:cNvSpPr>
            <a:spLocks noGrp="1"/>
          </p:cNvSpPr>
          <p:nvPr>
            <p:ph type="title"/>
          </p:nvPr>
        </p:nvSpPr>
        <p:spPr>
          <a:xfrm>
            <a:off x="457200" y="274638"/>
            <a:ext cx="8229600" cy="778098"/>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ТАРУШКИН  ИВАН  ИВАНОВИЧ</a:t>
            </a:r>
            <a:endParaRPr lang="ru-RU" sz="37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Номер слайда 3"/>
          <p:cNvSpPr>
            <a:spLocks noGrp="1"/>
          </p:cNvSpPr>
          <p:nvPr>
            <p:ph type="sldNum" sz="quarter" idx="12"/>
          </p:nvPr>
        </p:nvSpPr>
        <p:spPr/>
        <p:txBody>
          <a:bodyPr/>
          <a:lstStyle/>
          <a:p>
            <a:fld id="{C71D3CBB-EDEA-4609-9F16-EDE2F3638051}" type="slidenum">
              <a:rPr lang="ru-RU" smtClean="0"/>
              <a:pPr/>
              <a:t>19</a:t>
            </a:fld>
            <a:endParaRPr lang="ru-RU"/>
          </a:p>
        </p:txBody>
      </p:sp>
      <p:pic>
        <p:nvPicPr>
          <p:cNvPr id="5" name="Picture 2" descr="C:\Users\111\Desktop\75glerhc8ub6.gif"/>
          <p:cNvPicPr>
            <a:picLocks noChangeAspect="1" noChangeArrowheads="1" noCrop="1"/>
          </p:cNvPicPr>
          <p:nvPr/>
        </p:nvPicPr>
        <p:blipFill>
          <a:blip r:embed="rId3" cstate="print"/>
          <a:srcRect/>
          <a:stretch>
            <a:fillRect/>
          </a:stretch>
        </p:blipFill>
        <p:spPr bwMode="auto">
          <a:xfrm>
            <a:off x="4860032" y="4149080"/>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2000" fill="hold"/>
                                        <p:tgtEl>
                                          <p:spTgt spid="3074"/>
                                        </p:tgtEl>
                                        <p:attrNameLst>
                                          <p:attrName>ppt_w</p:attrName>
                                        </p:attrNameLst>
                                      </p:cBhvr>
                                      <p:tavLst>
                                        <p:tav tm="0">
                                          <p:val>
                                            <p:fltVal val="0"/>
                                          </p:val>
                                        </p:tav>
                                        <p:tav tm="100000">
                                          <p:val>
                                            <p:strVal val="#ppt_w"/>
                                          </p:val>
                                        </p:tav>
                                      </p:tavLst>
                                    </p:anim>
                                    <p:anim calcmode="lin" valueType="num">
                                      <p:cBhvr>
                                        <p:cTn id="8" dur="2000" fill="hold"/>
                                        <p:tgtEl>
                                          <p:spTgt spid="3074"/>
                                        </p:tgtEl>
                                        <p:attrNameLst>
                                          <p:attrName>ppt_h</p:attrName>
                                        </p:attrNameLst>
                                      </p:cBhvr>
                                      <p:tavLst>
                                        <p:tav tm="0">
                                          <p:val>
                                            <p:fltVal val="0"/>
                                          </p:val>
                                        </p:tav>
                                        <p:tav tm="100000">
                                          <p:val>
                                            <p:strVal val="#ppt_h"/>
                                          </p:val>
                                        </p:tav>
                                      </p:tavLst>
                                    </p:anim>
                                    <p:animEffect transition="in" filter="fade">
                                      <p:cBhvr>
                                        <p:cTn id="9"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idx="1"/>
          </p:nvPr>
        </p:nvSpPr>
        <p:spPr>
          <a:xfrm>
            <a:off x="-612576" y="-315416"/>
            <a:ext cx="10476656" cy="717341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buNone/>
            </a:pPr>
            <a:r>
              <a:rPr lang="ru-RU"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a:t>
            </a:r>
            <a:r>
              <a:rPr lang="ru-RU" sz="6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2 000 000</a:t>
            </a:r>
          </a:p>
          <a:p>
            <a:pPr>
              <a:buNone/>
            </a:pPr>
            <a:endParaRPr lang="ru-RU" sz="6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a:buNone/>
            </a:pPr>
            <a:r>
              <a:rPr lang="ru-RU"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a:t>
            </a:r>
            <a:r>
              <a:rPr lang="ru-RU" sz="4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человек</a:t>
            </a:r>
          </a:p>
          <a:p>
            <a:pPr>
              <a:buNone/>
            </a:pPr>
            <a:endParaRPr lang="ru-RU"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up)">
                                      <p:cBhvr>
                                        <p:cTn id="10" dur="500"/>
                                        <p:tgtEl>
                                          <p:spTgt spid="4">
                                            <p:txEl>
                                              <p:pRg st="2" end="2"/>
                                            </p:txEl>
                                          </p:spTgt>
                                        </p:tgtEl>
                                      </p:cBhvr>
                                    </p:animEffect>
                                  </p:childTnLst>
                                </p:cTn>
                              </p:par>
                              <p:par>
                                <p:cTn id="11" presetID="6" presetClass="emph" presetSubtype="0" accel="50000" fill="hold" grpId="0" nodeType="withEffect">
                                  <p:stCondLst>
                                    <p:cond delay="0"/>
                                  </p:stCondLst>
                                  <p:childTnLst>
                                    <p:animScale>
                                      <p:cBhvr>
                                        <p:cTn id="12" dur="2000" fill="hold"/>
                                        <p:tgtEl>
                                          <p:spTgt spid="4">
                                            <p:bg/>
                                          </p:spTgt>
                                        </p:tgtEl>
                                      </p:cBhvr>
                                      <p:by x="150000" y="150000"/>
                                    </p:animScale>
                                  </p:childTnLst>
                                </p:cTn>
                              </p:par>
                              <p:par>
                                <p:cTn id="13" presetID="6" presetClass="emph" presetSubtype="0" accel="50000" fill="hold" grpId="0" nodeType="withEffect">
                                  <p:stCondLst>
                                    <p:cond delay="0"/>
                                  </p:stCondLst>
                                  <p:childTnLst>
                                    <p:animScale>
                                      <p:cBhvr>
                                        <p:cTn id="14" dur="2000" fill="hold"/>
                                        <p:tgtEl>
                                          <p:spTgt spid="4">
                                            <p:txEl>
                                              <p:pRg st="0" end="0"/>
                                            </p:txEl>
                                          </p:spTgt>
                                        </p:tgtEl>
                                      </p:cBhvr>
                                      <p:by x="150000" y="150000"/>
                                    </p:animScale>
                                  </p:childTnLst>
                                </p:cTn>
                              </p:par>
                              <p:par>
                                <p:cTn id="15" presetID="6" presetClass="emph" presetSubtype="0" accel="50000" fill="hold" grpId="0" nodeType="withEffect">
                                  <p:stCondLst>
                                    <p:cond delay="0"/>
                                  </p:stCondLst>
                                  <p:childTnLst>
                                    <p:animScale>
                                      <p:cBhvr>
                                        <p:cTn id="16" dur="2000" fill="hold"/>
                                        <p:tgtEl>
                                          <p:spTgt spid="4">
                                            <p:txEl>
                                              <p:pRg st="2" end="2"/>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868680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Мохнатов</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Дмитрий </a:t>
            </a:r>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Логонович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Содержимое 3" descr="Мохнатов Дмитрий Логонович.jpg"/>
          <p:cNvPicPr>
            <a:picLocks noGrp="1" noChangeAspect="1"/>
          </p:cNvPicPr>
          <p:nvPr>
            <p:ph idx="1"/>
          </p:nvPr>
        </p:nvPicPr>
        <p:blipFill>
          <a:blip r:embed="rId2" cstate="print"/>
          <a:stretch>
            <a:fillRect/>
          </a:stretch>
        </p:blipFill>
        <p:spPr>
          <a:xfrm>
            <a:off x="539552" y="1700808"/>
            <a:ext cx="3691508" cy="4865066"/>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20</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4786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Мусацков</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Николай Иванович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Содержимое 3" descr="Мусацков Николай Иванович.jpg"/>
          <p:cNvPicPr>
            <a:picLocks noGrp="1" noChangeAspect="1"/>
          </p:cNvPicPr>
          <p:nvPr>
            <p:ph idx="1"/>
          </p:nvPr>
        </p:nvPicPr>
        <p:blipFill>
          <a:blip r:embed="rId2" cstate="print"/>
          <a:stretch>
            <a:fillRect/>
          </a:stretch>
        </p:blipFill>
        <p:spPr>
          <a:xfrm>
            <a:off x="395536" y="1700808"/>
            <a:ext cx="3744416" cy="4810394"/>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21</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914400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Третьяков Тимофей Андреевич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Содержимое 3" descr="Третьяков Тимофей Андреевич.jpg"/>
          <p:cNvPicPr>
            <a:picLocks noGrp="1" noChangeAspect="1"/>
          </p:cNvPicPr>
          <p:nvPr>
            <p:ph idx="1"/>
          </p:nvPr>
        </p:nvPicPr>
        <p:blipFill>
          <a:blip r:embed="rId2" cstate="print"/>
          <a:stretch>
            <a:fillRect/>
          </a:stretch>
        </p:blipFill>
        <p:spPr>
          <a:xfrm>
            <a:off x="611560" y="1700808"/>
            <a:ext cx="3496252" cy="4834659"/>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22</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Персиков Фёдор Васильевич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Содержимое 3" descr="Персиков Фёдор Васильевич - 2.jpg"/>
          <p:cNvPicPr>
            <a:picLocks noGrp="1" noChangeAspect="1"/>
          </p:cNvPicPr>
          <p:nvPr>
            <p:ph idx="1"/>
          </p:nvPr>
        </p:nvPicPr>
        <p:blipFill>
          <a:blip r:embed="rId2" cstate="print"/>
          <a:stretch>
            <a:fillRect/>
          </a:stretch>
        </p:blipFill>
        <p:spPr>
          <a:xfrm>
            <a:off x="539552" y="1844824"/>
            <a:ext cx="3588432" cy="4720236"/>
          </a:xfrm>
          <a:prstGeom prst="rect">
            <a:avLst/>
          </a:prstGeom>
          <a:ln w="228600" cap="sq" cmpd="thickThin">
            <a:solidFill>
              <a:srgbClr val="000000"/>
            </a:solidFill>
            <a:prstDash val="solid"/>
            <a:miter lim="800000"/>
          </a:ln>
          <a:effectLst>
            <a:innerShdw blurRad="76200">
              <a:srgbClr val="000000"/>
            </a:innerShdw>
          </a:effectLst>
        </p:spPr>
      </p:pic>
      <p:sp>
        <p:nvSpPr>
          <p:cNvPr id="5" name="Номер слайда 4"/>
          <p:cNvSpPr>
            <a:spLocks noGrp="1"/>
          </p:cNvSpPr>
          <p:nvPr>
            <p:ph type="sldNum" sz="quarter" idx="12"/>
          </p:nvPr>
        </p:nvSpPr>
        <p:spPr/>
        <p:txBody>
          <a:bodyPr/>
          <a:lstStyle/>
          <a:p>
            <a:fld id="{C71D3CBB-EDEA-4609-9F16-EDE2F3638051}" type="slidenum">
              <a:rPr lang="ru-RU" smtClean="0"/>
              <a:pPr/>
              <a:t>23</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32656"/>
            <a:ext cx="8686800" cy="922114"/>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Мусацков</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Михаил Васильевич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050" name="Picture 2" descr="C:\Users\юлия\Documents\сценарии\патриотические\ветераны В О в\защитники Сталинграда\Мусацков\Untitled-Scanned-10.jpg"/>
          <p:cNvPicPr>
            <a:picLocks noGrp="1" noChangeAspect="1" noChangeArrowheads="1"/>
          </p:cNvPicPr>
          <p:nvPr>
            <p:ph idx="1"/>
          </p:nvPr>
        </p:nvPicPr>
        <p:blipFill>
          <a:blip r:embed="rId2" cstate="print">
            <a:lum bright="-20000"/>
          </a:blip>
          <a:srcRect/>
          <a:stretch>
            <a:fillRect/>
          </a:stretch>
        </p:blipFill>
        <p:spPr bwMode="auto">
          <a:xfrm>
            <a:off x="395536" y="1700808"/>
            <a:ext cx="3888432" cy="4790132"/>
          </a:xfrm>
          <a:prstGeom prst="rect">
            <a:avLst/>
          </a:prstGeom>
          <a:ln w="228600" cap="sq" cmpd="thickThin">
            <a:solidFill>
              <a:srgbClr val="000000"/>
            </a:solidFill>
            <a:prstDash val="solid"/>
            <a:miter lim="800000"/>
          </a:ln>
          <a:effectLst>
            <a:innerShdw blurRad="76200">
              <a:srgbClr val="000000"/>
            </a:innerShdw>
          </a:effectLst>
        </p:spPr>
      </p:pic>
      <p:sp>
        <p:nvSpPr>
          <p:cNvPr id="4" name="Номер слайда 3"/>
          <p:cNvSpPr>
            <a:spLocks noGrp="1"/>
          </p:cNvSpPr>
          <p:nvPr>
            <p:ph type="sldNum" sz="quarter" idx="12"/>
          </p:nvPr>
        </p:nvSpPr>
        <p:spPr/>
        <p:txBody>
          <a:bodyPr/>
          <a:lstStyle/>
          <a:p>
            <a:fld id="{C71D3CBB-EDEA-4609-9F16-EDE2F3638051}" type="slidenum">
              <a:rPr lang="ru-RU" smtClean="0"/>
              <a:pPr/>
              <a:t>24</a:t>
            </a:fld>
            <a:endParaRPr lang="ru-RU"/>
          </a:p>
        </p:txBody>
      </p:sp>
      <p:pic>
        <p:nvPicPr>
          <p:cNvPr id="5"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5536" y="548680"/>
            <a:ext cx="8358246" cy="769441"/>
          </a:xfrm>
          <a:prstGeom prst="rect">
            <a:avLst/>
          </a:prstGeom>
          <a:noFill/>
          <a:effectLst>
            <a:outerShdw blurRad="50800" dist="38100" dir="2700000" algn="tl" rotWithShape="0">
              <a:prstClr val="black">
                <a:alpha val="40000"/>
              </a:prstClr>
            </a:outerShdw>
          </a:effectLst>
          <a:scene3d>
            <a:camera prst="perspectiveFront"/>
            <a:lightRig rig="threePt" dir="t"/>
          </a:scene3d>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0"/>
              </a:spcBef>
            </a:pP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Попов  Гаврил  Ефимович</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endParaRPr>
          </a:p>
        </p:txBody>
      </p:sp>
      <p:pic>
        <p:nvPicPr>
          <p:cNvPr id="2050" name="Picture 2" descr="F:\фото и фильмы\ЗДЕСЬ ВСЕ ФОТКИ\фотоархив\защитники Сталинграда\Попов Гаврил Ефимович.jpg"/>
          <p:cNvPicPr>
            <a:picLocks noChangeAspect="1" noChangeArrowheads="1"/>
          </p:cNvPicPr>
          <p:nvPr/>
        </p:nvPicPr>
        <p:blipFill>
          <a:blip r:embed="rId2" cstate="print"/>
          <a:srcRect/>
          <a:stretch>
            <a:fillRect/>
          </a:stretch>
        </p:blipFill>
        <p:spPr bwMode="auto">
          <a:xfrm>
            <a:off x="683568" y="1916832"/>
            <a:ext cx="3559778" cy="4609082"/>
          </a:xfrm>
          <a:prstGeom prst="rect">
            <a:avLst/>
          </a:prstGeom>
          <a:ln w="228600" cap="sq" cmpd="thickThin">
            <a:solidFill>
              <a:srgbClr val="000000"/>
            </a:solidFill>
            <a:prstDash val="solid"/>
            <a:miter lim="800000"/>
          </a:ln>
          <a:effectLst>
            <a:innerShdw blurRad="76200">
              <a:srgbClr val="000000"/>
            </a:innerShdw>
          </a:effectLst>
        </p:spPr>
      </p:pic>
      <p:sp>
        <p:nvSpPr>
          <p:cNvPr id="4" name="Номер слайда 3"/>
          <p:cNvSpPr>
            <a:spLocks noGrp="1"/>
          </p:cNvSpPr>
          <p:nvPr>
            <p:ph type="sldNum" sz="quarter" idx="12"/>
          </p:nvPr>
        </p:nvSpPr>
        <p:spPr/>
        <p:txBody>
          <a:bodyPr/>
          <a:lstStyle/>
          <a:p>
            <a:fld id="{C71D3CBB-EDEA-4609-9F16-EDE2F3638051}" type="slidenum">
              <a:rPr lang="ru-RU" smtClean="0"/>
              <a:pPr/>
              <a:t>25</a:t>
            </a:fld>
            <a:endParaRPr lang="ru-RU"/>
          </a:p>
        </p:txBody>
      </p:sp>
      <p:pic>
        <p:nvPicPr>
          <p:cNvPr id="6" name="Picture 2" descr="C:\Users\111\Desktop\75glerhc8ub6.gif"/>
          <p:cNvPicPr>
            <a:picLocks noChangeAspect="1" noChangeArrowheads="1" noCrop="1"/>
          </p:cNvPicPr>
          <p:nvPr/>
        </p:nvPicPr>
        <p:blipFill>
          <a:blip r:embed="rId3" cstate="print"/>
          <a:srcRect/>
          <a:stretch>
            <a:fillRect/>
          </a:stretch>
        </p:blipFill>
        <p:spPr bwMode="auto">
          <a:xfrm>
            <a:off x="5076056" y="4077072"/>
            <a:ext cx="4896544" cy="244827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9218" name="Picture 2" descr="C:\Users\111\Desktop\381880872.gif"/>
          <p:cNvPicPr>
            <a:picLocks noGrp="1" noChangeAspect="1" noChangeArrowheads="1" noCrop="1"/>
          </p:cNvPicPr>
          <p:nvPr>
            <p:ph idx="1"/>
          </p:nvPr>
        </p:nvPicPr>
        <p:blipFill>
          <a:blip r:embed="rId2" cstate="print">
            <a:lum bright="20000"/>
          </a:blip>
          <a:srcRect/>
          <a:stretch>
            <a:fillRect/>
          </a:stretch>
        </p:blipFill>
        <p:spPr bwMode="auto">
          <a:xfrm>
            <a:off x="-217040" y="0"/>
            <a:ext cx="9361040" cy="7032874"/>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111\Desktop\0_68bd7_963a223d_XL.png"/>
          <p:cNvPicPr>
            <a:picLocks noChangeAspect="1" noChangeArrowheads="1"/>
          </p:cNvPicPr>
          <p:nvPr/>
        </p:nvPicPr>
        <p:blipFill>
          <a:blip r:embed="rId2" cstate="print">
            <a:lum bright="30000"/>
          </a:blip>
          <a:srcRect/>
          <a:stretch>
            <a:fillRect/>
          </a:stretch>
        </p:blipFill>
        <p:spPr bwMode="auto">
          <a:xfrm>
            <a:off x="0" y="1"/>
            <a:ext cx="8964488" cy="6858000"/>
          </a:xfrm>
          <a:prstGeom prst="rect">
            <a:avLst/>
          </a:prstGeom>
          <a:noFill/>
        </p:spPr>
      </p:pic>
      <p:sp>
        <p:nvSpPr>
          <p:cNvPr id="3" name="Содержимое 2"/>
          <p:cNvSpPr>
            <a:spLocks noGrp="1"/>
          </p:cNvSpPr>
          <p:nvPr>
            <p:ph idx="1"/>
          </p:nvPr>
        </p:nvSpPr>
        <p:spPr>
          <a:xfrm>
            <a:off x="323528" y="476672"/>
            <a:ext cx="8496944" cy="576064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buNone/>
            </a:pPr>
            <a:r>
              <a:rPr lang="ru-RU" sz="3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40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Мужество и отвагу проявляли </a:t>
            </a:r>
            <a:r>
              <a:rPr lang="ru-RU" sz="4000" b="1" i="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сталинградские</a:t>
            </a:r>
            <a:r>
              <a:rPr lang="ru-RU" sz="40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пионеры в борьбе с врагом во время Сталинградской битвы.</a:t>
            </a:r>
          </a:p>
          <a:p>
            <a:pPr>
              <a:buNone/>
            </a:pPr>
            <a:endParaRPr lang="ru-RU" sz="40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buNone/>
            </a:pPr>
            <a:r>
              <a:rPr lang="ru-RU" sz="4000" b="1" i="1" spc="50" dirty="0" smtClean="0">
                <a:ln w="11430"/>
                <a:solidFill>
                  <a:srgbClr val="7030A0"/>
                </a:solidFill>
                <a:effectLst>
                  <a:outerShdw blurRad="76200" dist="50800" dir="5400000" algn="tl" rotWithShape="0">
                    <a:srgbClr val="000000">
                      <a:alpha val="65000"/>
                    </a:srgbClr>
                  </a:outerShdw>
                </a:effectLst>
              </a:rPr>
              <a:t>    </a:t>
            </a:r>
            <a:r>
              <a:rPr lang="ru-RU" sz="4000" b="1" i="1" dirty="0" smtClean="0">
                <a:ln w="12700">
                  <a:solidFill>
                    <a:schemeClr val="tx2">
                      <a:satMod val="155000"/>
                    </a:schemeClr>
                  </a:solidFill>
                  <a:prstDash val="solid"/>
                </a:ln>
                <a:solidFill>
                  <a:srgbClr val="7030A0"/>
                </a:solidFill>
                <a:effectLst>
                  <a:outerShdw blurRad="41275" dist="20320" dir="1800000" algn="tl" rotWithShape="0">
                    <a:srgbClr val="000000">
                      <a:alpha val="40000"/>
                    </a:srgbClr>
                  </a:outerShdw>
                </a:effectLst>
              </a:rPr>
              <a:t>Да не сотрутся в нашей памяти имена юных патриотов, пионеров—героев.</a:t>
            </a:r>
            <a:endParaRPr lang="ru-RU" sz="4000" b="1" spc="50" dirty="0" smtClean="0">
              <a:ln w="11430">
                <a:solidFill>
                  <a:schemeClr val="tx2">
                    <a:lumMod val="75000"/>
                  </a:schemeClr>
                </a:solidFill>
              </a:ln>
              <a:solidFill>
                <a:srgbClr val="7030A0"/>
              </a:solidFill>
              <a:effectLst>
                <a:outerShdw blurRad="76200" dist="50800" dir="5400000" algn="tl" rotWithShape="0">
                  <a:srgbClr val="000000">
                    <a:alpha val="65000"/>
                  </a:srgbClr>
                </a:outerShdw>
              </a:effectLst>
            </a:endParaRPr>
          </a:p>
          <a:p>
            <a:pPr algn="ctr"/>
            <a:endParaRPr lang="ru-RU" b="1" spc="50" dirty="0">
              <a:ln w="11430">
                <a:solidFill>
                  <a:schemeClr val="tx2">
                    <a:lumMod val="75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САША ФИЛИППОВ</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251520" y="836712"/>
            <a:ext cx="5976664" cy="6021288"/>
          </a:xfrm>
          <a:solidFill>
            <a:schemeClr val="accent2">
              <a:lumMod val="20000"/>
              <a:lumOff val="80000"/>
            </a:schemeClr>
          </a:solidFill>
        </p:spPr>
        <p:txBody>
          <a:bodyPr>
            <a:normAutofit fontScale="32500" lnSpcReduction="20000"/>
          </a:bodyPr>
          <a:lstStyle/>
          <a:p>
            <a:pPr>
              <a:buNone/>
            </a:pPr>
            <a:r>
              <a:rPr lang="ru-RU" sz="4400" dirty="0" smtClean="0"/>
              <a:t/>
            </a:r>
            <a:br>
              <a:rPr lang="ru-RU" sz="4400" dirty="0" smtClean="0"/>
            </a:br>
            <a:r>
              <a:rPr lang="ru-RU" sz="7400" dirty="0" smtClean="0"/>
              <a:t>Сколько бы ни прошло лет, в сердцах жителей нашего города будет памятно имя юного партизана-разведчика Саши Филиппова. В отряде его знали как «школьника». Невысокий, подвижный, находчивый Саша свободно ходил по городу. Маскировкой ему служили инструменты сапожника, он был обучен этому ремеслу. Действуя в тылу 6-й армии Паулюса, Саша 12 раз переходил линию фронта. Он взорвал немецкий штаб, метнув в его окно гранату.                                                                                          23 декабря 1942 года Сашу схватили гитлеровцы и повесили вместе с другими партизанами. Именем Саши названы школы и дружины в нашем городе и области, парк в Ворошиловском районе, в котором установлен его бюст.</a:t>
            </a:r>
          </a:p>
          <a:p>
            <a:endParaRPr lang="ru-RU" dirty="0"/>
          </a:p>
        </p:txBody>
      </p:sp>
      <p:pic>
        <p:nvPicPr>
          <p:cNvPr id="4" name="Рисунок 3" descr="http://www.infovolga.ru/school/pioner/images/people_s047.jpg"/>
          <p:cNvPicPr/>
          <p:nvPr/>
        </p:nvPicPr>
        <p:blipFill>
          <a:blip r:embed="rId2" cstate="print"/>
          <a:srcRect/>
          <a:stretch>
            <a:fillRect/>
          </a:stretch>
        </p:blipFill>
        <p:spPr bwMode="auto">
          <a:xfrm>
            <a:off x="6300192" y="1196752"/>
            <a:ext cx="2664296" cy="3744416"/>
          </a:xfrm>
          <a:prstGeom prst="rect">
            <a:avLst/>
          </a:prstGeom>
          <a:noFill/>
          <a:ln w="9525">
            <a:noFill/>
            <a:miter lim="800000"/>
            <a:headEnd/>
            <a:tailEnd/>
          </a:ln>
        </p:spPr>
      </p:pic>
      <p:pic>
        <p:nvPicPr>
          <p:cNvPr id="5" name="Picture 3" descr="C:\Users\111\Documents\лента.png"/>
          <p:cNvPicPr>
            <a:picLocks noChangeAspect="1" noChangeArrowheads="1"/>
          </p:cNvPicPr>
          <p:nvPr/>
        </p:nvPicPr>
        <p:blipFill>
          <a:blip r:embed="rId3" cstate="print"/>
          <a:srcRect/>
          <a:stretch>
            <a:fillRect/>
          </a:stretch>
        </p:blipFill>
        <p:spPr bwMode="auto">
          <a:xfrm>
            <a:off x="6479704" y="5877272"/>
            <a:ext cx="2664296" cy="620688"/>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95536" y="2073189"/>
            <a:ext cx="4536504" cy="2785378"/>
          </a:xfrm>
          <a:prstGeom prst="rect">
            <a:avLst/>
          </a:prstGeom>
          <a:solidFill>
            <a:schemeClr val="accent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800" dirty="0" smtClean="0">
                <a:solidFill>
                  <a:srgbClr val="FF0000"/>
                </a:solidFill>
              </a:rPr>
              <a:t> </a:t>
            </a:r>
            <a:r>
              <a:rPr lang="ru-RU" sz="3500" dirty="0" smtClean="0">
                <a:solidFill>
                  <a:schemeClr val="dk1"/>
                </a:solidFill>
              </a:rPr>
              <a:t>Ему было всего 7 лет… </a:t>
            </a:r>
          </a:p>
          <a:p>
            <a:pPr marR="0" lvl="0" indent="0" fontAlgn="base">
              <a:lnSpc>
                <a:spcPct val="100000"/>
              </a:lnSpc>
              <a:spcBef>
                <a:spcPct val="0"/>
              </a:spcBef>
              <a:spcAft>
                <a:spcPct val="0"/>
              </a:spcAft>
              <a:buClrTx/>
              <a:buSzTx/>
              <a:buFontTx/>
              <a:buNone/>
              <a:tabLst/>
            </a:pPr>
            <a:r>
              <a:rPr lang="ru-RU" sz="3500" dirty="0" smtClean="0">
                <a:solidFill>
                  <a:schemeClr val="dk1"/>
                </a:solidFill>
              </a:rPr>
              <a:t>На груди самого молодого бойца сияла медаль «За боевые заслуги».</a:t>
            </a:r>
          </a:p>
        </p:txBody>
      </p:sp>
      <p:pic>
        <p:nvPicPr>
          <p:cNvPr id="3" name="Рисунок 2" descr="http://www.infovolga.ru/school/pioner/images/foto.gif"/>
          <p:cNvPicPr/>
          <p:nvPr/>
        </p:nvPicPr>
        <p:blipFill>
          <a:blip r:embed="rId2" cstate="print"/>
          <a:srcRect/>
          <a:stretch>
            <a:fillRect/>
          </a:stretch>
        </p:blipFill>
        <p:spPr bwMode="auto">
          <a:xfrm>
            <a:off x="5471592" y="620688"/>
            <a:ext cx="3672408" cy="6048672"/>
          </a:xfrm>
          <a:prstGeom prst="rect">
            <a:avLst/>
          </a:prstGeom>
          <a:ln>
            <a:noFill/>
          </a:ln>
          <a:effectLst>
            <a:softEdge rad="112500"/>
          </a:effectLst>
        </p:spPr>
      </p:pic>
      <p:sp>
        <p:nvSpPr>
          <p:cNvPr id="4" name="Прямоугольник 3"/>
          <p:cNvSpPr/>
          <p:nvPr/>
        </p:nvSpPr>
        <p:spPr>
          <a:xfrm>
            <a:off x="1115616" y="75039"/>
            <a:ext cx="6624736" cy="70788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fontAlgn="base">
              <a:spcBef>
                <a:spcPct val="0"/>
              </a:spcBef>
              <a:spcAft>
                <a:spcPct val="0"/>
              </a:spcAft>
            </a:pPr>
            <a:r>
              <a:rPr lang="ru-RU"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Verdana" pitchFamily="34" charset="0"/>
                <a:ea typeface="Times New Roman" pitchFamily="18" charset="0"/>
                <a:cs typeface="Arial" pitchFamily="34" charset="0"/>
              </a:rPr>
              <a:t>СЕРЁЖА АЛЁШКОВ</a:t>
            </a:r>
          </a:p>
        </p:txBody>
      </p:sp>
      <p:pic>
        <p:nvPicPr>
          <p:cNvPr id="5" name="Picture 3" descr="C:\Users\111\Documents\лента.png"/>
          <p:cNvPicPr>
            <a:picLocks noChangeAspect="1" noChangeArrowheads="1"/>
          </p:cNvPicPr>
          <p:nvPr/>
        </p:nvPicPr>
        <p:blipFill>
          <a:blip r:embed="rId3" cstate="print"/>
          <a:srcRect/>
          <a:stretch>
            <a:fillRect/>
          </a:stretch>
        </p:blipFill>
        <p:spPr bwMode="auto">
          <a:xfrm>
            <a:off x="899592" y="5589240"/>
            <a:ext cx="3748360" cy="104485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111\Desktop\694150049.gif"/>
          <p:cNvPicPr>
            <a:picLocks noChangeAspect="1" noChangeArrowheads="1"/>
          </p:cNvPicPr>
          <p:nvPr/>
        </p:nvPicPr>
        <p:blipFill>
          <a:blip r:embed="rId2" cstate="print"/>
          <a:srcRect/>
          <a:stretch>
            <a:fillRect/>
          </a:stretch>
        </p:blipFill>
        <p:spPr bwMode="auto">
          <a:xfrm>
            <a:off x="0" y="0"/>
            <a:ext cx="9708078" cy="6858000"/>
          </a:xfrm>
          <a:prstGeom prst="rect">
            <a:avLst/>
          </a:prstGeom>
          <a:noFill/>
        </p:spPr>
      </p:pic>
      <p:sp>
        <p:nvSpPr>
          <p:cNvPr id="2" name="Заголовок 1"/>
          <p:cNvSpPr>
            <a:spLocks noGrp="1"/>
          </p:cNvSpPr>
          <p:nvPr>
            <p:ph type="title"/>
          </p:nvPr>
        </p:nvSpPr>
        <p:spPr>
          <a:xfrm>
            <a:off x="395536" y="548680"/>
            <a:ext cx="8229600" cy="2664296"/>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9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70 лет</a:t>
            </a:r>
            <a:br>
              <a:rPr lang="ru-RU" sz="9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73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1943 – 2013 г.г.</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childTnLst>
                          </p:cTn>
                        </p:par>
                        <p:par>
                          <p:cTn id="8" fill="hold">
                            <p:stCondLst>
                              <p:cond delay="3000"/>
                            </p:stCondLst>
                            <p:childTnLst>
                              <p:par>
                                <p:cTn id="9" presetID="6" presetClass="emph" presetSubtype="0" fill="hold" grpId="1" nodeType="afterEffect">
                                  <p:stCondLst>
                                    <p:cond delay="0"/>
                                  </p:stCondLst>
                                  <p:childTnLst>
                                    <p:animScale>
                                      <p:cBhvr>
                                        <p:cTn id="10" dur="3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МИША РОМАНОВ</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0" y="1196752"/>
            <a:ext cx="6419056" cy="5040560"/>
          </a:xfrm>
          <a:solidFill>
            <a:schemeClr val="accent2">
              <a:lumMod val="20000"/>
              <a:lumOff val="80000"/>
            </a:schemeClr>
          </a:solidFill>
        </p:spPr>
        <p:txBody>
          <a:bodyPr>
            <a:normAutofit fontScale="47500" lnSpcReduction="20000"/>
          </a:bodyPr>
          <a:lstStyle/>
          <a:p>
            <a:pPr>
              <a:buNone/>
            </a:pPr>
            <a:r>
              <a:rPr lang="ru-RU" dirty="0" smtClean="0"/>
              <a:t>     </a:t>
            </a:r>
            <a:r>
              <a:rPr lang="ru-RU" sz="4400" dirty="0" smtClean="0"/>
              <a:t>Воевал он вместе с отцом. В отряде его прозвали «дубок». Хутор, где жила Мишина семья, сожгли фашисты. Неизвестно, что стало с матерью и сестрёнкой. Третью атаку предпринимает противник. Партизаны плохо вооружены, но фашисты не могут преодолеть сопротивление партизан. Убит командир, погибло много боевых товарищей. Последним замолк пулемёт отца. Силы неравные, враги подступали вплотную. Миша остался один. Он встал во весь рост на край окопа и стал ждать. Увидев мальчика, немцы остолбенели от удивления. Миша в последний раз взглянул на погибшего отца, схватил в обе руки по связке гранат и метнул их в толпы окруживших его гитлеровцев. Раздался оглушительный взрыв, а через секунду был сражен автоматной очередью сын донского казака, воспитанник Сталинградской пионерской организации Миша Романов».</a:t>
            </a:r>
          </a:p>
          <a:p>
            <a:endParaRPr lang="ru-RU" dirty="0"/>
          </a:p>
        </p:txBody>
      </p:sp>
      <p:pic>
        <p:nvPicPr>
          <p:cNvPr id="4" name="Рисунок 3" descr="http://www.infovolga.ru/school/pioner/images/18.jpg"/>
          <p:cNvPicPr/>
          <p:nvPr/>
        </p:nvPicPr>
        <p:blipFill>
          <a:blip r:embed="rId2" cstate="print"/>
          <a:srcRect/>
          <a:stretch>
            <a:fillRect/>
          </a:stretch>
        </p:blipFill>
        <p:spPr bwMode="auto">
          <a:xfrm>
            <a:off x="6660232" y="1268760"/>
            <a:ext cx="2483768" cy="3744416"/>
          </a:xfrm>
          <a:prstGeom prst="rect">
            <a:avLst/>
          </a:prstGeom>
          <a:noFill/>
          <a:ln w="9525">
            <a:noFill/>
            <a:miter lim="800000"/>
            <a:headEnd/>
            <a:tailEnd/>
          </a:ln>
        </p:spPr>
      </p:pic>
      <p:pic>
        <p:nvPicPr>
          <p:cNvPr id="5" name="Picture 3" descr="C:\Users\111\Documents\лента.png"/>
          <p:cNvPicPr>
            <a:picLocks noChangeAspect="1" noChangeArrowheads="1"/>
          </p:cNvPicPr>
          <p:nvPr/>
        </p:nvPicPr>
        <p:blipFill>
          <a:blip r:embed="rId3" cstate="print"/>
          <a:srcRect/>
          <a:stretch>
            <a:fillRect/>
          </a:stretch>
        </p:blipFill>
        <p:spPr bwMode="auto">
          <a:xfrm>
            <a:off x="6479704" y="5877272"/>
            <a:ext cx="2664296" cy="620688"/>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ВОЛОДЯ ДУБИНИН</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467544" y="980728"/>
            <a:ext cx="5832648" cy="5544616"/>
          </a:xfrm>
          <a:solidFill>
            <a:schemeClr val="accent2">
              <a:lumMod val="20000"/>
              <a:lumOff val="80000"/>
            </a:schemeClr>
          </a:solidFill>
        </p:spPr>
        <p:txBody>
          <a:bodyPr>
            <a:normAutofit fontScale="77500" lnSpcReduction="20000"/>
          </a:bodyPr>
          <a:lstStyle/>
          <a:p>
            <a:pPr>
              <a:buNone/>
            </a:pPr>
            <a:r>
              <a:rPr lang="ru-RU" dirty="0" smtClean="0"/>
              <a:t>        </a:t>
            </a:r>
            <a:r>
              <a:rPr lang="ru-RU" sz="3400" dirty="0" smtClean="0"/>
              <a:t>Юный разведчик действовал в </a:t>
            </a:r>
            <a:r>
              <a:rPr lang="ru-RU" sz="3400" dirty="0" err="1" smtClean="0"/>
              <a:t>Серафимовическом</a:t>
            </a:r>
            <a:r>
              <a:rPr lang="ru-RU" sz="3400" dirty="0" smtClean="0"/>
              <a:t> и </a:t>
            </a:r>
            <a:r>
              <a:rPr lang="ru-RU" sz="3400" dirty="0" err="1" smtClean="0"/>
              <a:t>Клетском</a:t>
            </a:r>
            <a:r>
              <a:rPr lang="ru-RU" sz="3400" dirty="0" smtClean="0"/>
              <a:t> районах. Под видом беспризорника бродил по хуторам и станциям, всё, что видел и слышал, точно фиксировал в памяти и докладывал командиру части. Благодаря его данным советская артиллерия подавила огневые точки немецкой дивизии, рвавшейся летом 1942 года к Сталинграду. Володя не раз выручал товарищей из беды. Помогая саперам вести разминирование - Володя Дубинин погиб. Юный партизан посмертно награжден орденом Красного Знамени.</a:t>
            </a:r>
          </a:p>
          <a:p>
            <a:endParaRPr lang="ru-RU" dirty="0"/>
          </a:p>
        </p:txBody>
      </p:sp>
      <p:pic>
        <p:nvPicPr>
          <p:cNvPr id="29698" name="Picture 2" descr="C:\Users\111\Desktop\сталинград\Volodia_Dubinín.jpeg"/>
          <p:cNvPicPr>
            <a:picLocks noChangeAspect="1" noChangeArrowheads="1"/>
          </p:cNvPicPr>
          <p:nvPr/>
        </p:nvPicPr>
        <p:blipFill>
          <a:blip r:embed="rId2" cstate="print"/>
          <a:srcRect/>
          <a:stretch>
            <a:fillRect/>
          </a:stretch>
        </p:blipFill>
        <p:spPr bwMode="auto">
          <a:xfrm>
            <a:off x="6516216" y="980728"/>
            <a:ext cx="2627784" cy="4297480"/>
          </a:xfrm>
          <a:prstGeom prst="rect">
            <a:avLst/>
          </a:prstGeom>
          <a:noFill/>
        </p:spPr>
      </p:pic>
      <p:pic>
        <p:nvPicPr>
          <p:cNvPr id="7" name="Picture 3" descr="C:\Users\111\Documents\лента.png"/>
          <p:cNvPicPr>
            <a:picLocks noChangeAspect="1" noChangeArrowheads="1"/>
          </p:cNvPicPr>
          <p:nvPr/>
        </p:nvPicPr>
        <p:blipFill>
          <a:blip r:embed="rId3" cstate="print"/>
          <a:srcRect/>
          <a:stretch>
            <a:fillRect/>
          </a:stretch>
        </p:blipFill>
        <p:spPr bwMode="auto">
          <a:xfrm>
            <a:off x="6479704" y="5877272"/>
            <a:ext cx="2664296" cy="62068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БОСОНОГИЙ ГАРНИЗОН</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251520" y="1268760"/>
            <a:ext cx="5987008" cy="5328592"/>
          </a:xfrm>
          <a:solidFill>
            <a:schemeClr val="accent2">
              <a:lumMod val="20000"/>
              <a:lumOff val="80000"/>
            </a:schemeClr>
          </a:solidFill>
        </p:spPr>
        <p:txBody>
          <a:bodyPr>
            <a:normAutofit fontScale="40000" lnSpcReduction="20000"/>
          </a:bodyPr>
          <a:lstStyle/>
          <a:p>
            <a:pPr>
              <a:buNone/>
            </a:pPr>
            <a:r>
              <a:rPr lang="ru-RU" sz="3700" b="1" dirty="0" smtClean="0"/>
              <a:t/>
            </a:r>
            <a:br>
              <a:rPr lang="ru-RU" sz="3700" b="1" dirty="0" smtClean="0"/>
            </a:br>
            <a:r>
              <a:rPr lang="ru-RU" sz="3700" dirty="0" smtClean="0"/>
              <a:t/>
            </a:r>
            <a:br>
              <a:rPr lang="ru-RU" sz="3700" dirty="0" smtClean="0"/>
            </a:br>
            <a:r>
              <a:rPr lang="ru-RU" sz="4500" dirty="0" smtClean="0"/>
              <a:t>Подвиг пионерского отряда </a:t>
            </a:r>
            <a:r>
              <a:rPr lang="ru-RU" sz="4500" dirty="0" err="1" smtClean="0"/>
              <a:t>Ляпичевской</a:t>
            </a:r>
            <a:r>
              <a:rPr lang="ru-RU" sz="4500" dirty="0" smtClean="0"/>
              <a:t> семилетней школы, действовавшего нелегально в придонских хуторах, описан в книге Виктора </a:t>
            </a:r>
            <a:r>
              <a:rPr lang="ru-RU" sz="4500" dirty="0" err="1" smtClean="0"/>
              <a:t>Дроботова</a:t>
            </a:r>
            <a:r>
              <a:rPr lang="ru-RU" sz="4500" dirty="0" smtClean="0"/>
              <a:t> «Босоногий гарнизон». Все мальчишки учились в начальной школе. В пионерском «гарнизоне» было 17 ребят. Старшему из них </a:t>
            </a:r>
            <a:r>
              <a:rPr lang="ru-RU" sz="4500" dirty="0" err="1" smtClean="0"/>
              <a:t>Аксёну</a:t>
            </a:r>
            <a:r>
              <a:rPr lang="ru-RU" sz="4500" dirty="0" smtClean="0"/>
              <a:t> Тимонину  было 14 лет, младшему - всего 9 лет.                                                                                                             За помощь партизанам  на мальчишек  устроили облаву.</a:t>
            </a:r>
            <a:br>
              <a:rPr lang="ru-RU" sz="4500" dirty="0" smtClean="0"/>
            </a:br>
            <a:r>
              <a:rPr lang="ru-RU" sz="4500" dirty="0" smtClean="0"/>
              <a:t>В ночь на 7 ноября 1942 года арестованных мальчишек побросали в машину, в которой возили мясо. Уже стояли морозы. Дети были избиты, разуты, раздеты, все в крови, их швыряли в кузов, как поленья. Их родителей немцы погнали рыть яму. «Мы плакали, - вспоминал Филипп Дмитриевич, отец  </a:t>
            </a:r>
            <a:r>
              <a:rPr lang="ru-RU" sz="4500" dirty="0" err="1" smtClean="0"/>
              <a:t>Аксёна</a:t>
            </a:r>
            <a:r>
              <a:rPr lang="ru-RU" sz="4500" dirty="0" smtClean="0"/>
              <a:t> и </a:t>
            </a:r>
            <a:r>
              <a:rPr lang="ru-RU" sz="4500" dirty="0" err="1" smtClean="0"/>
              <a:t>Тимона</a:t>
            </a:r>
            <a:r>
              <a:rPr lang="ru-RU" sz="4500" dirty="0" smtClean="0"/>
              <a:t> Тимониных, - сердца наши разрывались от горя и невозможности помочь нашим сынкам». А тем временем мальчиков разделили на группы по пять человек. И поочерёдно группами отводили за стену, где их расстреливали. Один из очевидцев, житель хутора М.Д. Попов, посвятил памяти замученных пионеров стихи «</a:t>
            </a:r>
            <a:r>
              <a:rPr lang="ru-RU" sz="4500" dirty="0" err="1" smtClean="0"/>
              <a:t>Аверинская</a:t>
            </a:r>
            <a:r>
              <a:rPr lang="ru-RU" sz="4500" dirty="0" smtClean="0"/>
              <a:t> драма».</a:t>
            </a:r>
          </a:p>
          <a:p>
            <a:endParaRPr lang="ru-RU" sz="3700" dirty="0" smtClean="0"/>
          </a:p>
        </p:txBody>
      </p:sp>
      <p:pic>
        <p:nvPicPr>
          <p:cNvPr id="5" name="Рисунок 4" descr="http://www.infovolga.ru/school/pioner/images/pam.gif"/>
          <p:cNvPicPr/>
          <p:nvPr/>
        </p:nvPicPr>
        <p:blipFill>
          <a:blip r:embed="rId2" cstate="print"/>
          <a:srcRect/>
          <a:stretch>
            <a:fillRect/>
          </a:stretch>
        </p:blipFill>
        <p:spPr bwMode="auto">
          <a:xfrm>
            <a:off x="6588224" y="1412776"/>
            <a:ext cx="2232248" cy="3960440"/>
          </a:xfrm>
          <a:prstGeom prst="rect">
            <a:avLst/>
          </a:prstGeom>
          <a:noFill/>
          <a:ln w="9525">
            <a:noFill/>
            <a:miter lim="800000"/>
            <a:headEnd/>
            <a:tailEnd/>
          </a:ln>
        </p:spPr>
      </p:pic>
      <p:pic>
        <p:nvPicPr>
          <p:cNvPr id="6" name="Picture 3" descr="C:\Users\111\Documents\лента.png"/>
          <p:cNvPicPr>
            <a:picLocks noChangeAspect="1" noChangeArrowheads="1"/>
          </p:cNvPicPr>
          <p:nvPr/>
        </p:nvPicPr>
        <p:blipFill>
          <a:blip r:embed="rId3" cstate="print"/>
          <a:srcRect/>
          <a:stretch>
            <a:fillRect/>
          </a:stretch>
        </p:blipFill>
        <p:spPr bwMode="auto">
          <a:xfrm>
            <a:off x="6479704" y="5877272"/>
            <a:ext cx="2664296" cy="620688"/>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ЛЁНЯ КУЗУБОВ</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467544" y="1052736"/>
            <a:ext cx="8229600" cy="4925144"/>
          </a:xfrm>
          <a:solidFill>
            <a:schemeClr val="accent2">
              <a:lumMod val="20000"/>
              <a:lumOff val="80000"/>
            </a:schemeClr>
          </a:solidFill>
        </p:spPr>
        <p:txBody>
          <a:bodyPr>
            <a:normAutofit fontScale="92500" lnSpcReduction="20000"/>
          </a:bodyPr>
          <a:lstStyle/>
          <a:p>
            <a:pPr>
              <a:buNone/>
            </a:pPr>
            <a:r>
              <a:rPr lang="ru-RU" dirty="0" smtClean="0"/>
              <a:t/>
            </a:r>
            <a:br>
              <a:rPr lang="ru-RU" dirty="0" smtClean="0"/>
            </a:br>
            <a:r>
              <a:rPr lang="ru-RU" dirty="0" smtClean="0"/>
              <a:t>Лёня </a:t>
            </a:r>
            <a:r>
              <a:rPr lang="ru-RU" dirty="0" err="1" smtClean="0"/>
              <a:t>Кузубов</a:t>
            </a:r>
            <a:r>
              <a:rPr lang="ru-RU" dirty="0" smtClean="0"/>
              <a:t> 12-ти летним подростком убежал на третий день войны на фронт. Разведчиком участвовал в боях под Сталинградом. Дошёл до Берлина, трижды ранен, расписался штыком на стене рейхстага. Юный гвардеец награждён: орденами Славы 3 степени и Отечественной войны 1 степени, 14 медалями.</a:t>
            </a:r>
          </a:p>
          <a:p>
            <a:pPr>
              <a:buNone/>
            </a:pPr>
            <a:r>
              <a:rPr lang="ru-RU" dirty="0" smtClean="0"/>
              <a:t>   Леонид </a:t>
            </a:r>
            <a:r>
              <a:rPr lang="ru-RU" dirty="0" err="1" smtClean="0"/>
              <a:t>Кузубов</a:t>
            </a:r>
            <a:r>
              <a:rPr lang="ru-RU" dirty="0" smtClean="0"/>
              <a:t> автор семи стихотворных сборников, дважды лауреат литературных конкурсов СССР.</a:t>
            </a:r>
          </a:p>
          <a:p>
            <a:endParaRPr lang="ru-RU" dirty="0"/>
          </a:p>
        </p:txBody>
      </p:sp>
      <p:pic>
        <p:nvPicPr>
          <p:cNvPr id="4" name="Picture 3" descr="C:\Users\111\Documents\лента.png"/>
          <p:cNvPicPr>
            <a:picLocks noChangeAspect="1" noChangeArrowheads="1"/>
          </p:cNvPicPr>
          <p:nvPr/>
        </p:nvPicPr>
        <p:blipFill>
          <a:blip r:embed="rId2" cstate="print"/>
          <a:srcRect/>
          <a:stretch>
            <a:fillRect/>
          </a:stretch>
        </p:blipFill>
        <p:spPr bwMode="auto">
          <a:xfrm>
            <a:off x="3275856" y="5849888"/>
            <a:ext cx="3672408" cy="1008112"/>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49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ЛЮСЯ РАДЫНО</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0" y="980728"/>
            <a:ext cx="6516216" cy="5328592"/>
          </a:xfrm>
          <a:solidFill>
            <a:schemeClr val="accent2">
              <a:lumMod val="20000"/>
              <a:lumOff val="80000"/>
            </a:schemeClr>
          </a:solidFill>
        </p:spPr>
        <p:txBody>
          <a:bodyPr>
            <a:normAutofit fontScale="40000" lnSpcReduction="20000"/>
          </a:bodyPr>
          <a:lstStyle/>
          <a:p>
            <a:pPr>
              <a:buNone/>
            </a:pPr>
            <a:r>
              <a:rPr lang="ru-RU" sz="5900" dirty="0" smtClean="0"/>
              <a:t/>
            </a:r>
            <a:br>
              <a:rPr lang="ru-RU" sz="5900" dirty="0" smtClean="0"/>
            </a:br>
            <a:r>
              <a:rPr lang="ru-RU" sz="6000" dirty="0" smtClean="0"/>
              <a:t>13-ти летняя Люся, находчивая, любознательная пионерка  стала разведчицей. Однажды в </a:t>
            </a:r>
            <a:r>
              <a:rPr lang="ru-RU" sz="6000" dirty="0" err="1" smtClean="0"/>
              <a:t>сталинградский</a:t>
            </a:r>
            <a:r>
              <a:rPr lang="ru-RU" sz="6000" dirty="0" smtClean="0"/>
              <a:t> детский приёмник пришёл офицер, который искал детей для работы в разведке.                              Так Люся оказалась в боевой части. </a:t>
            </a:r>
            <a:br>
              <a:rPr lang="ru-RU" sz="6000" dirty="0" smtClean="0"/>
            </a:br>
            <a:r>
              <a:rPr lang="ru-RU" sz="6000" dirty="0" smtClean="0"/>
              <a:t>В первой половине августа 1942 г. Люся вместе с Еленой Константиновной Алексеевой под видом матери и дочери впервые были заброшены в тыл врага. Семь раз Люся переходила линию фронта, добывая всё новые сведения о противнике. За образцовое выполнение заданий командования награждена медалями «За отвагу» и «За оборону Сталинграда».</a:t>
            </a:r>
          </a:p>
          <a:p>
            <a:pPr>
              <a:buNone/>
            </a:pPr>
            <a:r>
              <a:rPr lang="ru-RU" sz="6000" dirty="0" smtClean="0"/>
              <a:t>     </a:t>
            </a:r>
            <a:r>
              <a:rPr lang="ru-RU" sz="6000" u="sng" dirty="0" smtClean="0"/>
              <a:t>Люсе посчастливилось остаться в живых.</a:t>
            </a:r>
          </a:p>
          <a:p>
            <a:endParaRPr lang="ru-RU" dirty="0"/>
          </a:p>
        </p:txBody>
      </p:sp>
      <p:pic>
        <p:nvPicPr>
          <p:cNvPr id="4" name="Рисунок 3" descr="http://www.infovolga.ru/school/pioner/images/lusia.gif"/>
          <p:cNvPicPr/>
          <p:nvPr/>
        </p:nvPicPr>
        <p:blipFill>
          <a:blip r:embed="rId2" cstate="print"/>
          <a:srcRect/>
          <a:stretch>
            <a:fillRect/>
          </a:stretch>
        </p:blipFill>
        <p:spPr bwMode="auto">
          <a:xfrm>
            <a:off x="6084168" y="908720"/>
            <a:ext cx="2693913" cy="2664296"/>
          </a:xfrm>
          <a:prstGeom prst="rect">
            <a:avLst/>
          </a:prstGeom>
          <a:ln>
            <a:noFill/>
          </a:ln>
          <a:effectLst>
            <a:softEdge rad="112500"/>
          </a:effectLst>
        </p:spPr>
      </p:pic>
      <p:pic>
        <p:nvPicPr>
          <p:cNvPr id="5" name="Рисунок 4" descr="http://www.infovolga.ru/school/pioner/images/lusia2.gif"/>
          <p:cNvPicPr/>
          <p:nvPr/>
        </p:nvPicPr>
        <p:blipFill>
          <a:blip r:embed="rId3" cstate="print"/>
          <a:srcRect/>
          <a:stretch>
            <a:fillRect/>
          </a:stretch>
        </p:blipFill>
        <p:spPr bwMode="auto">
          <a:xfrm>
            <a:off x="7020272" y="3645024"/>
            <a:ext cx="1584175" cy="2403648"/>
          </a:xfrm>
          <a:prstGeom prst="rect">
            <a:avLst/>
          </a:prstGeom>
          <a:ln>
            <a:noFill/>
          </a:ln>
          <a:effectLst>
            <a:softEdge rad="112500"/>
          </a:effectLst>
        </p:spPr>
      </p:pic>
      <p:pic>
        <p:nvPicPr>
          <p:cNvPr id="6" name="Picture 3" descr="C:\Users\111\Documents\лента.png"/>
          <p:cNvPicPr>
            <a:picLocks noChangeAspect="1" noChangeArrowheads="1"/>
          </p:cNvPicPr>
          <p:nvPr/>
        </p:nvPicPr>
        <p:blipFill>
          <a:blip r:embed="rId4" cstate="print"/>
          <a:srcRect/>
          <a:stretch>
            <a:fillRect/>
          </a:stretch>
        </p:blipFill>
        <p:spPr bwMode="auto">
          <a:xfrm>
            <a:off x="6479704" y="6237312"/>
            <a:ext cx="2664296" cy="62068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111\Desktop\694150049.gif"/>
          <p:cNvPicPr>
            <a:picLocks noGrp="1" noChangeAspect="1" noChangeArrowheads="1"/>
          </p:cNvPicPr>
          <p:nvPr>
            <p:ph idx="1"/>
          </p:nvPr>
        </p:nvPicPr>
        <p:blipFill>
          <a:blip r:embed="rId2" cstate="print"/>
          <a:srcRect/>
          <a:stretch>
            <a:fillRect/>
          </a:stretch>
        </p:blipFill>
        <p:spPr bwMode="auto">
          <a:xfrm>
            <a:off x="0" y="0"/>
            <a:ext cx="9683673" cy="8253536"/>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111\Documents\сталипградск битва\1.jpg"/>
          <p:cNvPicPr>
            <a:picLocks noChangeAspect="1" noChangeArrowheads="1"/>
          </p:cNvPicPr>
          <p:nvPr/>
        </p:nvPicPr>
        <p:blipFill>
          <a:blip r:embed="rId2" cstate="print"/>
          <a:srcRect/>
          <a:stretch>
            <a:fillRect/>
          </a:stretch>
        </p:blipFill>
        <p:spPr bwMode="auto">
          <a:xfrm>
            <a:off x="-108520" y="0"/>
            <a:ext cx="10530519" cy="685800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111\Documents\сталипградск битва\7.jpg"/>
          <p:cNvPicPr>
            <a:picLocks noChangeAspect="1" noChangeArrowheads="1"/>
          </p:cNvPicPr>
          <p:nvPr/>
        </p:nvPicPr>
        <p:blipFill>
          <a:blip r:embed="rId2" cstate="print"/>
          <a:srcRect/>
          <a:stretch>
            <a:fillRect/>
          </a:stretch>
        </p:blipFill>
        <p:spPr bwMode="auto">
          <a:xfrm>
            <a:off x="-180528" y="-171400"/>
            <a:ext cx="4667250" cy="4762500"/>
          </a:xfrm>
          <a:prstGeom prst="rect">
            <a:avLst/>
          </a:prstGeom>
          <a:ln>
            <a:noFill/>
          </a:ln>
          <a:effectLst>
            <a:softEdge rad="112500"/>
          </a:effectLst>
        </p:spPr>
      </p:pic>
      <p:pic>
        <p:nvPicPr>
          <p:cNvPr id="2050" name="Picture 2" descr="C:\Users\111\Documents\сталипградск битва\2.jpg">
            <a:hlinkClick r:id="rId3" action="ppaction://hlinkfile"/>
          </p:cNvPr>
          <p:cNvPicPr>
            <a:picLocks noChangeAspect="1" noChangeArrowheads="1"/>
          </p:cNvPicPr>
          <p:nvPr/>
        </p:nvPicPr>
        <p:blipFill>
          <a:blip r:embed="rId4" cstate="print"/>
          <a:srcRect/>
          <a:stretch>
            <a:fillRect/>
          </a:stretch>
        </p:blipFill>
        <p:spPr bwMode="auto">
          <a:xfrm>
            <a:off x="-180528" y="-459432"/>
            <a:ext cx="9504040" cy="7929021"/>
          </a:xfrm>
          <a:prstGeom prst="rect">
            <a:avLst/>
          </a:prstGeom>
          <a:ln>
            <a:noFill/>
          </a:ln>
          <a:effectLst>
            <a:softEdge rad="112500"/>
          </a:effectLst>
        </p:spPr>
      </p:pic>
      <p:sp>
        <p:nvSpPr>
          <p:cNvPr id="2" name="Заголовок 1"/>
          <p:cNvSpPr>
            <a:spLocks noGrp="1"/>
          </p:cNvSpPr>
          <p:nvPr>
            <p:ph type="ctrTitle"/>
          </p:nvPr>
        </p:nvSpPr>
        <p:spPr>
          <a:xfrm>
            <a:off x="467544" y="5085184"/>
            <a:ext cx="8676456" cy="158417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Подвиг Сталинграда</a:t>
            </a:r>
            <a:endParaRPr lang="ru-RU"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7" name="Picture 5" descr="C:\Users\111\Desktop\40545.jpg"/>
          <p:cNvPicPr>
            <a:picLocks noGrp="1" noChangeAspect="1" noChangeArrowheads="1"/>
          </p:cNvPicPr>
          <p:nvPr>
            <p:ph idx="1"/>
          </p:nvPr>
        </p:nvPicPr>
        <p:blipFill>
          <a:blip r:embed="rId2" cstate="print"/>
          <a:srcRect/>
          <a:stretch>
            <a:fillRect/>
          </a:stretch>
        </p:blipFill>
        <p:spPr bwMode="auto">
          <a:xfrm>
            <a:off x="1907704" y="0"/>
            <a:ext cx="5322694" cy="6858000"/>
          </a:xfrm>
          <a:prstGeom prst="rect">
            <a:avLst/>
          </a:prstGeom>
          <a:noFill/>
        </p:spPr>
      </p:pic>
      <p:pic>
        <p:nvPicPr>
          <p:cNvPr id="3079" name="Picture 7" descr="C:\Users\111\Desktop\posterlux-istoricheskie_sobitiya_i_batalnie_sceni-007.jpg"/>
          <p:cNvPicPr>
            <a:picLocks noChangeAspect="1" noChangeArrowheads="1"/>
          </p:cNvPicPr>
          <p:nvPr/>
        </p:nvPicPr>
        <p:blipFill>
          <a:blip r:embed="rId3" cstate="print"/>
          <a:srcRect/>
          <a:stretch>
            <a:fillRect/>
          </a:stretch>
        </p:blipFill>
        <p:spPr bwMode="auto">
          <a:xfrm>
            <a:off x="-1116632" y="0"/>
            <a:ext cx="11089232" cy="8206032"/>
          </a:xfrm>
          <a:prstGeom prst="rect">
            <a:avLst/>
          </a:prstGeom>
          <a:noFill/>
        </p:spPr>
      </p:pic>
      <p:pic>
        <p:nvPicPr>
          <p:cNvPr id="12" name="Picture 6" descr="C:\Users\111\Desktop\i.jpg"/>
          <p:cNvPicPr>
            <a:picLocks noChangeAspect="1" noChangeArrowheads="1"/>
          </p:cNvPicPr>
          <p:nvPr/>
        </p:nvPicPr>
        <p:blipFill>
          <a:blip r:embed="rId4" cstate="print"/>
          <a:srcRect/>
          <a:stretch>
            <a:fillRect/>
          </a:stretch>
        </p:blipFill>
        <p:spPr bwMode="auto">
          <a:xfrm>
            <a:off x="-1116632" y="0"/>
            <a:ext cx="11017224" cy="6858000"/>
          </a:xfrm>
          <a:prstGeom prst="rect">
            <a:avLst/>
          </a:prstGeom>
          <a:noFill/>
        </p:spPr>
      </p:pic>
      <p:pic>
        <p:nvPicPr>
          <p:cNvPr id="3080" name="Picture 8" descr="C:\Users\111\Desktop\227587568_3.jpg"/>
          <p:cNvPicPr>
            <a:picLocks noChangeAspect="1" noChangeArrowheads="1"/>
          </p:cNvPicPr>
          <p:nvPr/>
        </p:nvPicPr>
        <p:blipFill>
          <a:blip r:embed="rId5" cstate="print"/>
          <a:srcRect/>
          <a:stretch>
            <a:fillRect/>
          </a:stretch>
        </p:blipFill>
        <p:spPr bwMode="auto">
          <a:xfrm>
            <a:off x="-1116632" y="1"/>
            <a:ext cx="11089232" cy="73273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3079"/>
                                        </p:tgtEl>
                                        <p:attrNameLst>
                                          <p:attrName>style.visibility</p:attrName>
                                        </p:attrNameLst>
                                      </p:cBhvr>
                                      <p:to>
                                        <p:strVal val="visible"/>
                                      </p:to>
                                    </p:set>
                                    <p:animEffect transition="in" filter="wipe(down)">
                                      <p:cBhvr>
                                        <p:cTn id="7" dur="3000"/>
                                        <p:tgtEl>
                                          <p:spTgt spid="3079"/>
                                        </p:tgtEl>
                                      </p:cBhvr>
                                    </p:animEffect>
                                  </p:childTnLst>
                                </p:cTn>
                              </p:par>
                            </p:childTnLst>
                          </p:cTn>
                        </p:par>
                        <p:par>
                          <p:cTn id="8" fill="hold">
                            <p:stCondLst>
                              <p:cond delay="3500"/>
                            </p:stCondLst>
                            <p:childTnLst>
                              <p:par>
                                <p:cTn id="9" presetID="22" presetClass="entr" presetSubtype="4" fill="hold" nodeType="afterEffect">
                                  <p:stCondLst>
                                    <p:cond delay="150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3000"/>
                                        <p:tgtEl>
                                          <p:spTgt spid="12"/>
                                        </p:tgtEl>
                                      </p:cBhvr>
                                    </p:animEffect>
                                  </p:childTnLst>
                                </p:cTn>
                              </p:par>
                            </p:childTnLst>
                          </p:cTn>
                        </p:par>
                        <p:par>
                          <p:cTn id="12" fill="hold">
                            <p:stCondLst>
                              <p:cond delay="8000"/>
                            </p:stCondLst>
                            <p:childTnLst>
                              <p:par>
                                <p:cTn id="13" presetID="22" presetClass="entr" presetSubtype="4" fill="hold" nodeType="afterEffect">
                                  <p:stCondLst>
                                    <p:cond delay="1500"/>
                                  </p:stCondLst>
                                  <p:childTnLst>
                                    <p:set>
                                      <p:cBhvr>
                                        <p:cTn id="14" dur="1" fill="hold">
                                          <p:stCondLst>
                                            <p:cond delay="0"/>
                                          </p:stCondLst>
                                        </p:cTn>
                                        <p:tgtEl>
                                          <p:spTgt spid="3080"/>
                                        </p:tgtEl>
                                        <p:attrNameLst>
                                          <p:attrName>style.visibility</p:attrName>
                                        </p:attrNameLst>
                                      </p:cBhvr>
                                      <p:to>
                                        <p:strVal val="visible"/>
                                      </p:to>
                                    </p:set>
                                    <p:animEffect transition="in" filter="wipe(down)">
                                      <p:cBhvr>
                                        <p:cTn id="15" dur="30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111\Documents\сталипградск битва\7.jpg"/>
          <p:cNvPicPr>
            <a:picLocks noChangeAspect="1" noChangeArrowheads="1"/>
          </p:cNvPicPr>
          <p:nvPr/>
        </p:nvPicPr>
        <p:blipFill>
          <a:blip r:embed="rId2" cstate="print"/>
          <a:srcRect/>
          <a:stretch>
            <a:fillRect/>
          </a:stretch>
        </p:blipFill>
        <p:spPr bwMode="auto">
          <a:xfrm>
            <a:off x="-180528" y="-171400"/>
            <a:ext cx="4667250" cy="4762500"/>
          </a:xfrm>
          <a:prstGeom prst="rect">
            <a:avLst/>
          </a:prstGeom>
          <a:ln>
            <a:noFill/>
          </a:ln>
          <a:effectLst>
            <a:softEdge rad="112500"/>
          </a:effectLst>
        </p:spPr>
      </p:pic>
      <p:pic>
        <p:nvPicPr>
          <p:cNvPr id="2050" name="Picture 2" descr="C:\Users\111\Documents\сталипградск битва\2.jpg">
            <a:hlinkClick r:id="rId3" action="ppaction://hlinkfile"/>
          </p:cNvPr>
          <p:cNvPicPr>
            <a:picLocks noChangeAspect="1" noChangeArrowheads="1"/>
          </p:cNvPicPr>
          <p:nvPr/>
        </p:nvPicPr>
        <p:blipFill>
          <a:blip r:embed="rId4" cstate="print"/>
          <a:srcRect/>
          <a:stretch>
            <a:fillRect/>
          </a:stretch>
        </p:blipFill>
        <p:spPr bwMode="auto">
          <a:xfrm>
            <a:off x="-180528" y="-459432"/>
            <a:ext cx="9504040" cy="7929021"/>
          </a:xfrm>
          <a:prstGeom prst="rect">
            <a:avLst/>
          </a:prstGeom>
          <a:ln>
            <a:noFill/>
          </a:ln>
          <a:effectLst>
            <a:softEdge rad="112500"/>
          </a:effectLst>
        </p:spPr>
      </p:pic>
      <p:sp>
        <p:nvSpPr>
          <p:cNvPr id="2" name="Заголовок 1"/>
          <p:cNvSpPr>
            <a:spLocks noGrp="1"/>
          </p:cNvSpPr>
          <p:nvPr>
            <p:ph type="ctrTitle"/>
          </p:nvPr>
        </p:nvSpPr>
        <p:spPr>
          <a:xfrm>
            <a:off x="467544" y="5085184"/>
            <a:ext cx="8676456" cy="158417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Подвиг Сталинграда</a:t>
            </a:r>
            <a:endParaRPr lang="ru-RU"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111\Documents\сталипградск битва\09.jpg"/>
          <p:cNvPicPr>
            <a:picLocks noGrp="1" noChangeAspect="1" noChangeArrowheads="1"/>
          </p:cNvPicPr>
          <p:nvPr>
            <p:ph idx="1"/>
          </p:nvPr>
        </p:nvPicPr>
        <p:blipFill>
          <a:blip r:embed="rId2" cstate="print"/>
          <a:srcRect/>
          <a:stretch>
            <a:fillRect/>
          </a:stretch>
        </p:blipFill>
        <p:spPr bwMode="auto">
          <a:xfrm>
            <a:off x="-612576" y="-171400"/>
            <a:ext cx="6134605" cy="7416824"/>
          </a:xfrm>
          <a:prstGeom prst="rect">
            <a:avLst/>
          </a:prstGeom>
          <a:noFill/>
        </p:spPr>
      </p:pic>
      <p:sp>
        <p:nvSpPr>
          <p:cNvPr id="5" name="Прямоугольник 4"/>
          <p:cNvSpPr/>
          <p:nvPr/>
        </p:nvSpPr>
        <p:spPr>
          <a:xfrm>
            <a:off x="5292080" y="1872020"/>
            <a:ext cx="3851920" cy="4985980"/>
          </a:xfrm>
          <a:prstGeom prst="rect">
            <a:avLst/>
          </a:prstGeom>
        </p:spPr>
        <p:txBody>
          <a:bodyPr wrap="square">
            <a:spAutoFit/>
          </a:bodyPr>
          <a:lstStyle/>
          <a:p>
            <a:r>
              <a:rPr lang="ru-RU" sz="2000" b="1" dirty="0" smtClean="0"/>
              <a:t>В сентябре 1942 года создалась угроза прорыва немецких захватчиков к Волге. Четырьмя бойцами под руководством Якова Павлова был захвачен и превращен в опорный пункт четырехэтажный дом. На третий день прибыло подкрепление, доставившее пулеметы и противотанковые ружья.                24 бойца под командованием сержанта Якова Павлова удерживали оборону в течение 58 дней до начала наступления наших войск.</a:t>
            </a:r>
          </a:p>
          <a:p>
            <a:endParaRPr lang="ru-RU" dirty="0"/>
          </a:p>
        </p:txBody>
      </p:sp>
      <p:sp>
        <p:nvSpPr>
          <p:cNvPr id="6" name="Заголовок 1"/>
          <p:cNvSpPr>
            <a:spLocks noGrp="1"/>
          </p:cNvSpPr>
          <p:nvPr>
            <p:ph type="title"/>
          </p:nvPr>
        </p:nvSpPr>
        <p:spPr>
          <a:xfrm>
            <a:off x="5148064" y="404664"/>
            <a:ext cx="3754760"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Павлов  Яков Федотович</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111\Documents\сталипградск битва\22.jpg"/>
          <p:cNvPicPr>
            <a:picLocks noChangeAspect="1" noChangeArrowheads="1"/>
          </p:cNvPicPr>
          <p:nvPr/>
        </p:nvPicPr>
        <p:blipFill>
          <a:blip r:embed="rId2" cstate="print"/>
          <a:srcRect/>
          <a:stretch>
            <a:fillRect/>
          </a:stretch>
        </p:blipFill>
        <p:spPr bwMode="auto">
          <a:xfrm>
            <a:off x="0" y="-315416"/>
            <a:ext cx="9333051" cy="8064896"/>
          </a:xfrm>
          <a:prstGeom prst="rect">
            <a:avLst/>
          </a:prstGeom>
          <a:noFill/>
        </p:spPr>
      </p:pic>
      <p:pic>
        <p:nvPicPr>
          <p:cNvPr id="10243" name="Picture 3" descr="C:\Users\111\Documents\сталипградск битва\22fd10e2ae3b.jpg"/>
          <p:cNvPicPr>
            <a:picLocks noChangeAspect="1" noChangeArrowheads="1"/>
          </p:cNvPicPr>
          <p:nvPr/>
        </p:nvPicPr>
        <p:blipFill>
          <a:blip r:embed="rId3" cstate="print"/>
          <a:srcRect/>
          <a:stretch>
            <a:fillRect/>
          </a:stretch>
        </p:blipFill>
        <p:spPr bwMode="auto">
          <a:xfrm>
            <a:off x="-396552" y="0"/>
            <a:ext cx="10849205" cy="8136904"/>
          </a:xfrm>
          <a:prstGeom prst="rect">
            <a:avLst/>
          </a:prstGeom>
          <a:noFill/>
        </p:spPr>
      </p:pic>
      <p:pic>
        <p:nvPicPr>
          <p:cNvPr id="10244" name="Picture 4" descr="C:\Users\111\Documents\сталипградск битва\1014531.jpg"/>
          <p:cNvPicPr>
            <a:picLocks noChangeAspect="1" noChangeArrowheads="1"/>
          </p:cNvPicPr>
          <p:nvPr/>
        </p:nvPicPr>
        <p:blipFill>
          <a:blip r:embed="rId4" cstate="print"/>
          <a:srcRect/>
          <a:stretch>
            <a:fillRect/>
          </a:stretch>
        </p:blipFill>
        <p:spPr bwMode="auto">
          <a:xfrm>
            <a:off x="-468560" y="0"/>
            <a:ext cx="12782485" cy="720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ipe(up)">
                                      <p:cBhvr>
                                        <p:cTn id="7" dur="10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wipe(up)">
                                      <p:cBhvr>
                                        <p:cTn id="12" dur="1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111\Documents\сталипградск битва\dom_pavlova_original.jpg"/>
          <p:cNvPicPr>
            <a:picLocks noChangeAspect="1" noChangeArrowheads="1"/>
          </p:cNvPicPr>
          <p:nvPr/>
        </p:nvPicPr>
        <p:blipFill>
          <a:blip r:embed="rId2" cstate="print"/>
          <a:srcRect/>
          <a:stretch>
            <a:fillRect/>
          </a:stretch>
        </p:blipFill>
        <p:spPr bwMode="auto">
          <a:xfrm>
            <a:off x="0" y="0"/>
            <a:ext cx="10332640" cy="6962423"/>
          </a:xfrm>
          <a:prstGeom prst="rect">
            <a:avLst/>
          </a:prstGeom>
          <a:noFill/>
        </p:spPr>
      </p:pic>
      <p:pic>
        <p:nvPicPr>
          <p:cNvPr id="2" name="Picture 3" descr="C:\Users\111\Documents\сталипградск битва\11.jpg"/>
          <p:cNvPicPr>
            <a:picLocks noChangeAspect="1" noChangeArrowheads="1"/>
          </p:cNvPicPr>
          <p:nvPr/>
        </p:nvPicPr>
        <p:blipFill>
          <a:blip r:embed="rId3" cstate="print"/>
          <a:srcRect/>
          <a:stretch>
            <a:fillRect/>
          </a:stretch>
        </p:blipFill>
        <p:spPr bwMode="auto">
          <a:xfrm>
            <a:off x="-252535" y="-1251520"/>
            <a:ext cx="5544616" cy="8109520"/>
          </a:xfrm>
          <a:prstGeom prst="rect">
            <a:avLst/>
          </a:prstGeom>
          <a:noFill/>
        </p:spPr>
      </p:pic>
      <p:pic>
        <p:nvPicPr>
          <p:cNvPr id="4" name="Picture 2" descr="C:\Users\111\Documents\сталипградск битва\07.jpg"/>
          <p:cNvPicPr>
            <a:picLocks noChangeAspect="1" noChangeArrowheads="1"/>
          </p:cNvPicPr>
          <p:nvPr/>
        </p:nvPicPr>
        <p:blipFill>
          <a:blip r:embed="rId4" cstate="print"/>
          <a:srcRect/>
          <a:stretch>
            <a:fillRect/>
          </a:stretch>
        </p:blipFill>
        <p:spPr bwMode="auto">
          <a:xfrm>
            <a:off x="5364088" y="1916832"/>
            <a:ext cx="4674096" cy="3505572"/>
          </a:xfrm>
          <a:prstGeom prst="rect">
            <a:avLst/>
          </a:prstGeom>
          <a:noFill/>
        </p:spPr>
      </p:pic>
      <p:pic>
        <p:nvPicPr>
          <p:cNvPr id="11267" name="Picture 3" descr="C:\Users\111\Documents\сталипградск битва\5.jpeg"/>
          <p:cNvPicPr>
            <a:picLocks noChangeAspect="1" noChangeArrowheads="1"/>
          </p:cNvPicPr>
          <p:nvPr/>
        </p:nvPicPr>
        <p:blipFill>
          <a:blip r:embed="rId5" cstate="print"/>
          <a:srcRect/>
          <a:stretch>
            <a:fillRect/>
          </a:stretch>
        </p:blipFill>
        <p:spPr bwMode="auto">
          <a:xfrm>
            <a:off x="539552" y="-1539552"/>
            <a:ext cx="8821517" cy="94330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1267"/>
                                        </p:tgtEl>
                                        <p:attrNameLst>
                                          <p:attrName>style.visibility</p:attrName>
                                        </p:attrNameLst>
                                      </p:cBhvr>
                                      <p:to>
                                        <p:strVal val="visible"/>
                                      </p:to>
                                    </p:set>
                                    <p:animEffect transition="in" filter="wipe(up)">
                                      <p:cBhvr>
                                        <p:cTn id="15"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11960" y="-603448"/>
            <a:ext cx="4932040" cy="8181528"/>
          </a:xfrm>
        </p:spPr>
        <p:txBody>
          <a:bodyPr>
            <a:normAutofit fontScale="40000" lnSpcReduction="20000"/>
          </a:bodyPr>
          <a:lstStyle/>
          <a:p>
            <a:pPr algn="ctr">
              <a:buNone/>
            </a:pPr>
            <a:r>
              <a:rPr lang="ru-RU" sz="7000" b="1" dirty="0" smtClean="0">
                <a:solidFill>
                  <a:srgbClr val="7030A0"/>
                </a:solidFill>
              </a:rPr>
              <a:t> </a:t>
            </a:r>
          </a:p>
          <a:p>
            <a:pPr>
              <a:lnSpc>
                <a:spcPct val="120000"/>
              </a:lnSpc>
              <a:buNone/>
            </a:pPr>
            <a:r>
              <a:rPr lang="ru-RU" sz="7000" dirty="0" smtClean="0"/>
              <a:t/>
            </a:r>
            <a:br>
              <a:rPr lang="ru-RU" sz="7000" dirty="0" smtClean="0"/>
            </a:br>
            <a:r>
              <a:rPr lang="ru-RU" sz="7000" dirty="0" smtClean="0"/>
              <a:t>Через улицу Советскую от ``дома Павлова``, прямо на берегу Волги, стоят руины старой мельницы. Это - единственное </a:t>
            </a:r>
            <a:r>
              <a:rPr lang="ru-RU" sz="7000" dirty="0" err="1" smtClean="0"/>
              <a:t>невосстановленное</a:t>
            </a:r>
            <a:r>
              <a:rPr lang="ru-RU" sz="7000" dirty="0" smtClean="0"/>
              <a:t>  здание. Оно оставлено в Волгограде как памятник мужеству и стойкости гвардейцев дивизии </a:t>
            </a:r>
            <a:r>
              <a:rPr lang="ru-RU" sz="7000" dirty="0" err="1" smtClean="0"/>
              <a:t>Родимцева</a:t>
            </a:r>
            <a:r>
              <a:rPr lang="ru-RU" sz="7000" dirty="0" smtClean="0"/>
              <a:t>. Разрушенная мельница вошла в комплекс панорамы Сталинградской битвы и музея обороны.</a:t>
            </a:r>
          </a:p>
          <a:p>
            <a:endParaRPr lang="ru-RU" sz="3800" dirty="0"/>
          </a:p>
        </p:txBody>
      </p:sp>
      <p:pic>
        <p:nvPicPr>
          <p:cNvPr id="39939" name="Picture 3" descr="C:\Users\111\Desktop\11870sm.jpg"/>
          <p:cNvPicPr>
            <a:picLocks noChangeAspect="1" noChangeArrowheads="1"/>
          </p:cNvPicPr>
          <p:nvPr/>
        </p:nvPicPr>
        <p:blipFill>
          <a:blip r:embed="rId2" cstate="print"/>
          <a:srcRect/>
          <a:stretch>
            <a:fillRect/>
          </a:stretch>
        </p:blipFill>
        <p:spPr bwMode="auto">
          <a:xfrm>
            <a:off x="0" y="1772816"/>
            <a:ext cx="4355324" cy="3240360"/>
          </a:xfrm>
          <a:prstGeom prst="rect">
            <a:avLst/>
          </a:prstGeom>
          <a:noFill/>
        </p:spPr>
      </p:pic>
      <p:sp>
        <p:nvSpPr>
          <p:cNvPr id="7" name="Прямоугольник 6"/>
          <p:cNvSpPr/>
          <p:nvPr/>
        </p:nvSpPr>
        <p:spPr>
          <a:xfrm>
            <a:off x="467544" y="620688"/>
            <a:ext cx="3456384" cy="769441"/>
          </a:xfrm>
          <a:prstGeom prst="rect">
            <a:avLst/>
          </a:prstGeom>
        </p:spPr>
        <p:txBody>
          <a:bodyPr wrap="square">
            <a:spAutoFit/>
          </a:bodyPr>
          <a:lstStyle/>
          <a:p>
            <a:r>
              <a:rPr lang="ru-RU" sz="4400" b="1" dirty="0" smtClean="0">
                <a:solidFill>
                  <a:srgbClr val="7030A0"/>
                </a:solidFill>
              </a:rPr>
              <a:t> Мельница</a:t>
            </a:r>
            <a:endParaRPr lang="ru-RU" sz="4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797</TotalTime>
  <Words>415</Words>
  <Application>Microsoft Office PowerPoint</Application>
  <PresentationFormat>Экран (4:3)</PresentationFormat>
  <Paragraphs>61</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Тема Office</vt:lpstr>
      <vt:lpstr> дней и ночей</vt:lpstr>
      <vt:lpstr>Слайд 2</vt:lpstr>
      <vt:lpstr>70 лет 1943 – 2013 г.г. </vt:lpstr>
      <vt:lpstr>Слайд 4</vt:lpstr>
      <vt:lpstr>Подвиг Сталинграда</vt:lpstr>
      <vt:lpstr>Павлов  Яков Федотович</vt:lpstr>
      <vt:lpstr>Слайд 7</vt:lpstr>
      <vt:lpstr>Слайд 8</vt:lpstr>
      <vt:lpstr>Слайд 9</vt:lpstr>
      <vt:lpstr>Слайд 10</vt:lpstr>
      <vt:lpstr>Слайд 11</vt:lpstr>
      <vt:lpstr>Вспомним    всех земляков -  участников  Сталинградской битвы. </vt:lpstr>
      <vt:lpstr>Битюкова Татьяна Николаевна</vt:lpstr>
      <vt:lpstr>Бажанов Андрей Фёдорович</vt:lpstr>
      <vt:lpstr>БЕЛАВИН ИВАН ПАВЛОВИЧ</vt:lpstr>
      <vt:lpstr>Зубков Алексей Иванович</vt:lpstr>
      <vt:lpstr>Цилибин Иван Моисеевич</vt:lpstr>
      <vt:lpstr>Слайд 18</vt:lpstr>
      <vt:lpstr>ТАРУШКИН  ИВАН  ИВАНОВИЧ</vt:lpstr>
      <vt:lpstr>Мохнатов Дмитрий Логонович</vt:lpstr>
      <vt:lpstr>Мусацков Николай Иванович</vt:lpstr>
      <vt:lpstr>Третьяков Тимофей Андреевич</vt:lpstr>
      <vt:lpstr>Персиков Фёдор Васильевич</vt:lpstr>
      <vt:lpstr>Мусацков Михаил Васильевич</vt:lpstr>
      <vt:lpstr>Слайд 25</vt:lpstr>
      <vt:lpstr>Слайд 26</vt:lpstr>
      <vt:lpstr>Слайд 27</vt:lpstr>
      <vt:lpstr>САША ФИЛИППОВ </vt:lpstr>
      <vt:lpstr>Слайд 29</vt:lpstr>
      <vt:lpstr>МИША РОМАНОВ</vt:lpstr>
      <vt:lpstr>ВОЛОДЯ ДУБИНИН </vt:lpstr>
      <vt:lpstr>БОСОНОГИЙ ГАРНИЗОН</vt:lpstr>
      <vt:lpstr>ЛЁНЯ КУЗУБОВ </vt:lpstr>
      <vt:lpstr>ЛЮСЯ РАДЫНО </vt:lpstr>
      <vt:lpstr>Слайд 35</vt:lpstr>
      <vt:lpstr>Слайд 36</vt:lpstr>
      <vt:lpstr>Подвиг Сталинграда</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111</dc:creator>
  <cp:lastModifiedBy>admin</cp:lastModifiedBy>
  <cp:revision>84</cp:revision>
  <dcterms:created xsi:type="dcterms:W3CDTF">2013-01-19T18:01:54Z</dcterms:created>
  <dcterms:modified xsi:type="dcterms:W3CDTF">2013-02-04T09:43:37Z</dcterms:modified>
</cp:coreProperties>
</file>