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9" r:id="rId4"/>
    <p:sldId id="260" r:id="rId5"/>
    <p:sldId id="261" r:id="rId6"/>
    <p:sldId id="264" r:id="rId7"/>
    <p:sldId id="262" r:id="rId8"/>
    <p:sldId id="263" r:id="rId9"/>
    <p:sldId id="266" r:id="rId10"/>
    <p:sldId id="265" r:id="rId11"/>
    <p:sldId id="267" r:id="rId12"/>
    <p:sldId id="271" r:id="rId13"/>
    <p:sldId id="270" r:id="rId14"/>
    <p:sldId id="272" r:id="rId15"/>
    <p:sldId id="273" r:id="rId16"/>
    <p:sldId id="274" r:id="rId17"/>
    <p:sldId id="275" r:id="rId18"/>
    <p:sldId id="276" r:id="rId19"/>
    <p:sldId id="277" r:id="rId20"/>
    <p:sldId id="278" r:id="rId21"/>
    <p:sldId id="279" r:id="rId22"/>
    <p:sldId id="280" r:id="rId23"/>
    <p:sldId id="281" r:id="rId24"/>
    <p:sldId id="282" r:id="rId25"/>
    <p:sldId id="283" r:id="rId26"/>
    <p:sldId id="284" r:id="rId27"/>
    <p:sldId id="285" r:id="rId28"/>
    <p:sldId id="286" r:id="rId29"/>
    <p:sldId id="287" r:id="rId30"/>
    <p:sldId id="268" r:id="rId3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4774" autoAdjust="0"/>
    <p:restoredTop sz="94660"/>
  </p:normalViewPr>
  <p:slideViewPr>
    <p:cSldViewPr>
      <p:cViewPr varScale="1">
        <p:scale>
          <a:sx n="86" d="100"/>
          <a:sy n="86" d="100"/>
        </p:scale>
        <p:origin x="-153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3FA23A-4116-43E4-9477-07BF5D6FF4C6}" type="datetimeFigureOut">
              <a:rPr lang="ru-RU" smtClean="0"/>
              <a:pPr/>
              <a:t>13.02.2020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B63310-E861-4DA6-87A3-42567966886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3FA23A-4116-43E4-9477-07BF5D6FF4C6}" type="datetimeFigureOut">
              <a:rPr lang="ru-RU" smtClean="0"/>
              <a:pPr/>
              <a:t>13.02.2020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B63310-E861-4DA6-87A3-42567966886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3FA23A-4116-43E4-9477-07BF5D6FF4C6}" type="datetimeFigureOut">
              <a:rPr lang="ru-RU" smtClean="0"/>
              <a:pPr/>
              <a:t>13.02.2020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B63310-E861-4DA6-87A3-42567966886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3FA23A-4116-43E4-9477-07BF5D6FF4C6}" type="datetimeFigureOut">
              <a:rPr lang="ru-RU" smtClean="0"/>
              <a:pPr/>
              <a:t>13.02.2020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B63310-E861-4DA6-87A3-42567966886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3FA23A-4116-43E4-9477-07BF5D6FF4C6}" type="datetimeFigureOut">
              <a:rPr lang="ru-RU" smtClean="0"/>
              <a:pPr/>
              <a:t>13.02.2020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B63310-E861-4DA6-87A3-42567966886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3FA23A-4116-43E4-9477-07BF5D6FF4C6}" type="datetimeFigureOut">
              <a:rPr lang="ru-RU" smtClean="0"/>
              <a:pPr/>
              <a:t>13.02.2020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B63310-E861-4DA6-87A3-42567966886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3FA23A-4116-43E4-9477-07BF5D6FF4C6}" type="datetimeFigureOut">
              <a:rPr lang="ru-RU" smtClean="0"/>
              <a:pPr/>
              <a:t>13.02.2020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B63310-E861-4DA6-87A3-42567966886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3FA23A-4116-43E4-9477-07BF5D6FF4C6}" type="datetimeFigureOut">
              <a:rPr lang="ru-RU" smtClean="0"/>
              <a:pPr/>
              <a:t>13.02.2020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B63310-E861-4DA6-87A3-42567966886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3FA23A-4116-43E4-9477-07BF5D6FF4C6}" type="datetimeFigureOut">
              <a:rPr lang="ru-RU" smtClean="0"/>
              <a:pPr/>
              <a:t>13.02.2020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B63310-E861-4DA6-87A3-42567966886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3FA23A-4116-43E4-9477-07BF5D6FF4C6}" type="datetimeFigureOut">
              <a:rPr lang="ru-RU" smtClean="0"/>
              <a:pPr/>
              <a:t>13.02.2020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B63310-E861-4DA6-87A3-42567966886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3FA23A-4116-43E4-9477-07BF5D6FF4C6}" type="datetimeFigureOut">
              <a:rPr lang="ru-RU" smtClean="0"/>
              <a:pPr/>
              <a:t>13.02.2020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D1B63310-E861-4DA6-87A3-42567966886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613FA23A-4116-43E4-9477-07BF5D6FF4C6}" type="datetimeFigureOut">
              <a:rPr lang="ru-RU" smtClean="0"/>
              <a:pPr/>
              <a:t>13.02.2020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D1B63310-E861-4DA6-87A3-425679668863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30.xml"/><Relationship Id="rId7" Type="http://schemas.openxmlformats.org/officeDocument/2006/relationships/image" Target="../media/image23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jpeg"/><Relationship Id="rId5" Type="http://schemas.openxmlformats.org/officeDocument/2006/relationships/slide" Target="slide12.xml"/><Relationship Id="rId4" Type="http://schemas.openxmlformats.org/officeDocument/2006/relationships/image" Target="../media/image2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6" Type="http://schemas.openxmlformats.org/officeDocument/2006/relationships/slide" Target="slide13.xml"/><Relationship Id="rId5" Type="http://schemas.openxmlformats.org/officeDocument/2006/relationships/image" Target="../media/image27.jpeg"/><Relationship Id="rId4" Type="http://schemas.openxmlformats.org/officeDocument/2006/relationships/image" Target="../media/image2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6" Type="http://schemas.openxmlformats.org/officeDocument/2006/relationships/slide" Target="slide14.xml"/><Relationship Id="rId5" Type="http://schemas.openxmlformats.org/officeDocument/2006/relationships/image" Target="../media/image27.jpeg"/><Relationship Id="rId4" Type="http://schemas.openxmlformats.org/officeDocument/2006/relationships/image" Target="../media/image2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6" Type="http://schemas.openxmlformats.org/officeDocument/2006/relationships/slide" Target="slide15.xml"/><Relationship Id="rId5" Type="http://schemas.openxmlformats.org/officeDocument/2006/relationships/image" Target="../media/image27.jpeg"/><Relationship Id="rId4" Type="http://schemas.openxmlformats.org/officeDocument/2006/relationships/image" Target="../media/image2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6" Type="http://schemas.openxmlformats.org/officeDocument/2006/relationships/slide" Target="slide16.xml"/><Relationship Id="rId5" Type="http://schemas.openxmlformats.org/officeDocument/2006/relationships/image" Target="../media/image27.jpeg"/><Relationship Id="rId4" Type="http://schemas.openxmlformats.org/officeDocument/2006/relationships/image" Target="../media/image2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6" Type="http://schemas.openxmlformats.org/officeDocument/2006/relationships/slide" Target="slide16.xml"/><Relationship Id="rId5" Type="http://schemas.openxmlformats.org/officeDocument/2006/relationships/image" Target="../media/image27.jpeg"/><Relationship Id="rId4" Type="http://schemas.openxmlformats.org/officeDocument/2006/relationships/image" Target="../media/image2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6" Type="http://schemas.openxmlformats.org/officeDocument/2006/relationships/slide" Target="slide18.xml"/><Relationship Id="rId5" Type="http://schemas.openxmlformats.org/officeDocument/2006/relationships/image" Target="../media/image27.jpeg"/><Relationship Id="rId4" Type="http://schemas.openxmlformats.org/officeDocument/2006/relationships/image" Target="../media/image2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6" Type="http://schemas.openxmlformats.org/officeDocument/2006/relationships/slide" Target="slide19.xml"/><Relationship Id="rId5" Type="http://schemas.openxmlformats.org/officeDocument/2006/relationships/image" Target="../media/image27.jpeg"/><Relationship Id="rId4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6" Type="http://schemas.openxmlformats.org/officeDocument/2006/relationships/slide" Target="slide20.xml"/><Relationship Id="rId5" Type="http://schemas.openxmlformats.org/officeDocument/2006/relationships/image" Target="../media/image27.jpeg"/><Relationship Id="rId4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6" Type="http://schemas.openxmlformats.org/officeDocument/2006/relationships/slide" Target="slide21.xml"/><Relationship Id="rId5" Type="http://schemas.openxmlformats.org/officeDocument/2006/relationships/image" Target="../media/image27.jpeg"/><Relationship Id="rId4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6" Type="http://schemas.openxmlformats.org/officeDocument/2006/relationships/slide" Target="slide22.xml"/><Relationship Id="rId5" Type="http://schemas.openxmlformats.org/officeDocument/2006/relationships/image" Target="../media/image27.jpeg"/><Relationship Id="rId4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6" Type="http://schemas.openxmlformats.org/officeDocument/2006/relationships/slide" Target="slide23.xml"/><Relationship Id="rId5" Type="http://schemas.openxmlformats.org/officeDocument/2006/relationships/image" Target="../media/image27.jpeg"/><Relationship Id="rId4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6" Type="http://schemas.openxmlformats.org/officeDocument/2006/relationships/slide" Target="slide23.xml"/><Relationship Id="rId5" Type="http://schemas.openxmlformats.org/officeDocument/2006/relationships/image" Target="../media/image27.jpeg"/><Relationship Id="rId4" Type="http://schemas.openxmlformats.org/officeDocument/2006/relationships/image" Target="../media/image26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6" Type="http://schemas.openxmlformats.org/officeDocument/2006/relationships/slide" Target="slide25.xml"/><Relationship Id="rId5" Type="http://schemas.openxmlformats.org/officeDocument/2006/relationships/image" Target="../media/image27.jpeg"/><Relationship Id="rId4" Type="http://schemas.openxmlformats.org/officeDocument/2006/relationships/image" Target="../media/image26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6" Type="http://schemas.openxmlformats.org/officeDocument/2006/relationships/slide" Target="slide26.xml"/><Relationship Id="rId5" Type="http://schemas.openxmlformats.org/officeDocument/2006/relationships/image" Target="../media/image27.jpeg"/><Relationship Id="rId4" Type="http://schemas.openxmlformats.org/officeDocument/2006/relationships/image" Target="../media/image26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6" Type="http://schemas.openxmlformats.org/officeDocument/2006/relationships/slide" Target="slide27.xml"/><Relationship Id="rId5" Type="http://schemas.openxmlformats.org/officeDocument/2006/relationships/image" Target="../media/image27.jpeg"/><Relationship Id="rId4" Type="http://schemas.openxmlformats.org/officeDocument/2006/relationships/image" Target="../media/image26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6" Type="http://schemas.openxmlformats.org/officeDocument/2006/relationships/slide" Target="slide28.xml"/><Relationship Id="rId5" Type="http://schemas.openxmlformats.org/officeDocument/2006/relationships/image" Target="../media/image26.png"/><Relationship Id="rId4" Type="http://schemas.openxmlformats.org/officeDocument/2006/relationships/image" Target="../media/image43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6" Type="http://schemas.openxmlformats.org/officeDocument/2006/relationships/slide" Target="slide29.xml"/><Relationship Id="rId5" Type="http://schemas.openxmlformats.org/officeDocument/2006/relationships/image" Target="../media/image42.jpeg"/><Relationship Id="rId4" Type="http://schemas.openxmlformats.org/officeDocument/2006/relationships/image" Target="../media/image26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6" Type="http://schemas.openxmlformats.org/officeDocument/2006/relationships/slide" Target="slide11.xml"/><Relationship Id="rId5" Type="http://schemas.openxmlformats.org/officeDocument/2006/relationships/image" Target="../media/image42.jpeg"/><Relationship Id="rId4" Type="http://schemas.openxmlformats.org/officeDocument/2006/relationships/image" Target="../media/image2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slide" Target="slide8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slide" Target="slide6.xml"/><Relationship Id="rId4" Type="http://schemas.openxmlformats.org/officeDocument/2006/relationships/slide" Target="slide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anews.com/p/122782787-prokrustovo-lozhe-znachenie-i-proishozhdenie-frazeologizma-kto-takoj-prokrust/" TargetMode="External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slide" Target="slide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6" Type="http://schemas.openxmlformats.org/officeDocument/2006/relationships/slide" Target="slide10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Управляющая кнопка: далее 3">
            <a:hlinkClick r:id="" action="ppaction://hlinkshowjump?jump=nextslide" highlightClick="1"/>
          </p:cNvPr>
          <p:cNvSpPr/>
          <p:nvPr/>
        </p:nvSpPr>
        <p:spPr>
          <a:xfrm>
            <a:off x="4000496" y="2571744"/>
            <a:ext cx="1214446" cy="1357322"/>
          </a:xfrm>
          <a:prstGeom prst="actionButtonForwardNext">
            <a:avLst/>
          </a:prstGeom>
          <a:noFill/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54000"/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Содержимое 7" descr="1407185755.pn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785918" y="1000108"/>
            <a:ext cx="5286412" cy="500066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11" name="Прямоугольник 10"/>
          <p:cNvSpPr/>
          <p:nvPr/>
        </p:nvSpPr>
        <p:spPr>
          <a:xfrm>
            <a:off x="642910" y="6286520"/>
            <a:ext cx="8001056" cy="35719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12" y="-214338"/>
            <a:ext cx="9001188" cy="928694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ru-RU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Во дворце Китайского императора </a:t>
            </a:r>
            <a:endParaRPr lang="ru-RU" b="1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42910" y="6143644"/>
            <a:ext cx="8001056" cy="357190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28596" y="5572140"/>
            <a:ext cx="857224" cy="428628"/>
          </a:xfrm>
          <a:prstGeom prst="round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Старт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8" presetClass="exit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32" dur="60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59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11" grpId="0" animBg="1"/>
      <p:bldP spid="2" grpId="0"/>
      <p:bldP spid="9" grpId="0" animBg="1" autoUpdateAnimBg="0"/>
      <p:bldP spid="9" grpId="1" animBg="1"/>
      <p:bldP spid="1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25000" r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i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Выбери следующего героя </a:t>
            </a:r>
            <a:endParaRPr lang="ru-RU" b="1" i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pic>
        <p:nvPicPr>
          <p:cNvPr id="10242" name="Picture 2" descr="C:\Users\admin\Downloads\1024x1024bb.png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>
            <a:lum/>
          </a:blip>
          <a:srcRect/>
          <a:stretch>
            <a:fillRect/>
          </a:stretch>
        </p:blipFill>
        <p:spPr bwMode="auto">
          <a:xfrm>
            <a:off x="3071802" y="3643314"/>
            <a:ext cx="2643206" cy="264320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243" name="Picture 3" descr="C:\Users\admin\Downloads\h-154.jpg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6">
            <a:lum contrast="30000"/>
          </a:blip>
          <a:srcRect l="17969" r="22656"/>
          <a:stretch>
            <a:fillRect/>
          </a:stretch>
        </p:blipFill>
        <p:spPr bwMode="auto">
          <a:xfrm>
            <a:off x="142844" y="3643314"/>
            <a:ext cx="2790071" cy="264320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" name="Рисунок 5" descr="1216428-231328-4x220013.jpg"/>
          <p:cNvPicPr>
            <a:picLocks noChangeAspect="1"/>
          </p:cNvPicPr>
          <p:nvPr/>
        </p:nvPicPr>
        <p:blipFill>
          <a:blip r:embed="rId7">
            <a:lum contrast="40000"/>
          </a:blip>
          <a:srcRect l="14171" r="27607" b="13942"/>
          <a:stretch>
            <a:fillRect/>
          </a:stretch>
        </p:blipFill>
        <p:spPr>
          <a:xfrm>
            <a:off x="5857884" y="3643314"/>
            <a:ext cx="2957306" cy="271464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87000"/>
            <a:lum/>
          </a:blip>
          <a:srcRect/>
          <a:stretch>
            <a:fillRect l="-55000" r="-5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E:\робот шпион инструкция\Page_0000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2910" y="3071810"/>
            <a:ext cx="5464482" cy="306863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4429124" y="450981"/>
            <a:ext cx="4429156" cy="1938992"/>
          </a:xfrm>
          <a:prstGeom prst="rect">
            <a:avLst/>
          </a:prstGeom>
          <a:solidFill>
            <a:srgbClr val="7030A0"/>
          </a:solidFill>
          <a:ln>
            <a:solidFill>
              <a:schemeClr val="bg2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Берем пластину</a:t>
            </a:r>
          </a:p>
          <a:p>
            <a:pPr algn="ctr"/>
            <a:r>
              <a:rPr lang="ru-RU" sz="4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4/4/6</a:t>
            </a:r>
          </a:p>
          <a:p>
            <a:pPr algn="ctr"/>
            <a:r>
              <a:rPr lang="ru-RU" sz="4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Салатовую</a:t>
            </a:r>
            <a:endParaRPr lang="ru-RU" sz="40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4" name="Рисунок 3" descr="4-11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27364" y="2285992"/>
            <a:ext cx="3516636" cy="4572008"/>
          </a:xfrm>
          <a:prstGeom prst="rect">
            <a:avLst/>
          </a:prstGeom>
        </p:spPr>
      </p:pic>
      <p:pic>
        <p:nvPicPr>
          <p:cNvPr id="1027" name="Picture 3" descr="C:\Users\admin\Downloads\LEGO-Education-WeDo-2.0-Core-Set-1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42844" y="285728"/>
            <a:ext cx="4199566" cy="278609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Багетная рамка 7"/>
          <p:cNvSpPr/>
          <p:nvPr/>
        </p:nvSpPr>
        <p:spPr>
          <a:xfrm>
            <a:off x="857224" y="4643446"/>
            <a:ext cx="2071702" cy="1357322"/>
          </a:xfrm>
          <a:prstGeom prst="bevel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n w="1905">
                  <a:solidFill>
                    <a:schemeClr val="bg1"/>
                  </a:solidFill>
                </a:ln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hlinkClick r:id="rId6" action="ppaction://hlinksldjump"/>
              </a:rPr>
              <a:t>ГОТОВО</a:t>
            </a:r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endParaRPr lang="ru-RU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87000"/>
            <a:lum/>
          </a:blip>
          <a:srcRect/>
          <a:stretch>
            <a:fillRect l="-55000" r="-5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4429124" y="642918"/>
            <a:ext cx="3892668" cy="2062103"/>
          </a:xfrm>
          <a:prstGeom prst="rect">
            <a:avLst/>
          </a:prstGeom>
          <a:solidFill>
            <a:srgbClr val="7030A0"/>
          </a:solidFill>
          <a:ln>
            <a:solidFill>
              <a:schemeClr val="bg2"/>
            </a:solidFill>
          </a:ln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Присоединяем </a:t>
            </a:r>
          </a:p>
          <a:p>
            <a:pPr algn="ctr"/>
            <a:r>
              <a:rPr lang="ru-RU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кирпичик с одним</a:t>
            </a:r>
          </a:p>
          <a:p>
            <a:pPr algn="ctr"/>
            <a:r>
              <a:rPr lang="ru-RU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шаровым </a:t>
            </a:r>
          </a:p>
          <a:p>
            <a:pPr algn="ctr"/>
            <a:r>
              <a:rPr lang="ru-RU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соединением</a:t>
            </a:r>
            <a:endParaRPr lang="ru-RU" sz="32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9" name="Рисунок 8" descr="Page_0000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00034" y="3071810"/>
            <a:ext cx="5845501" cy="328326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 descr="4-11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27364" y="2285992"/>
            <a:ext cx="3516636" cy="4572008"/>
          </a:xfrm>
          <a:prstGeom prst="rect">
            <a:avLst/>
          </a:prstGeom>
        </p:spPr>
      </p:pic>
      <p:pic>
        <p:nvPicPr>
          <p:cNvPr id="1027" name="Picture 3" descr="C:\Users\admin\Downloads\LEGO-Education-WeDo-2.0-Core-Set-1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42844" y="285728"/>
            <a:ext cx="4199566" cy="278609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" name="Багетная рамка 9">
            <a:hlinkClick r:id="rId6" action="ppaction://hlinksldjump"/>
          </p:cNvPr>
          <p:cNvSpPr/>
          <p:nvPr/>
        </p:nvSpPr>
        <p:spPr>
          <a:xfrm>
            <a:off x="857224" y="4643446"/>
            <a:ext cx="2071702" cy="1357322"/>
          </a:xfrm>
          <a:prstGeom prst="bevel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n w="1905">
                  <a:solidFill>
                    <a:schemeClr val="bg1"/>
                  </a:solidFill>
                </a:ln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ГОТОВО</a:t>
            </a:r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endParaRPr lang="ru-RU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87000"/>
            <a:lum/>
          </a:blip>
          <a:srcRect/>
          <a:stretch>
            <a:fillRect l="-55000" r="-5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Page_0000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14348" y="3000372"/>
            <a:ext cx="5715040" cy="320998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4429124" y="642918"/>
            <a:ext cx="4171655" cy="1384995"/>
          </a:xfrm>
          <a:prstGeom prst="rect">
            <a:avLst/>
          </a:prstGeom>
          <a:solidFill>
            <a:srgbClr val="7030A0"/>
          </a:solidFill>
          <a:ln>
            <a:solidFill>
              <a:schemeClr val="bg2"/>
            </a:solidFill>
          </a:ln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Прикрепляем два </a:t>
            </a:r>
          </a:p>
          <a:p>
            <a:pPr algn="ctr"/>
            <a:r>
              <a:rPr lang="ru-RU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Кирпичика для </a:t>
            </a:r>
            <a:r>
              <a:rPr lang="ru-RU" sz="28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перек</a:t>
            </a:r>
            <a:r>
              <a:rPr lang="ru-RU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-</a:t>
            </a:r>
          </a:p>
          <a:p>
            <a:pPr algn="ctr"/>
            <a:r>
              <a:rPr lang="ru-RU" sz="28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р</a:t>
            </a:r>
            <a:r>
              <a:rPr lang="ru-RU" sz="28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ытия</a:t>
            </a:r>
            <a:r>
              <a:rPr lang="ru-RU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1*2 45% </a:t>
            </a:r>
            <a:endParaRPr lang="ru-RU" sz="28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4" name="Рисунок 3" descr="4-11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27364" y="2285992"/>
            <a:ext cx="3516636" cy="4572008"/>
          </a:xfrm>
          <a:prstGeom prst="rect">
            <a:avLst/>
          </a:prstGeom>
        </p:spPr>
      </p:pic>
      <p:pic>
        <p:nvPicPr>
          <p:cNvPr id="1027" name="Picture 3" descr="C:\Users\admin\Downloads\LEGO-Education-WeDo-2.0-Core-Set-1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42844" y="285728"/>
            <a:ext cx="4199566" cy="278609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Багетная рамка 7">
            <a:hlinkClick r:id="rId6" action="ppaction://hlinksldjump"/>
          </p:cNvPr>
          <p:cNvSpPr/>
          <p:nvPr/>
        </p:nvSpPr>
        <p:spPr>
          <a:xfrm>
            <a:off x="1000100" y="4643446"/>
            <a:ext cx="2071702" cy="1357322"/>
          </a:xfrm>
          <a:prstGeom prst="bevel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n w="1905">
                  <a:solidFill>
                    <a:schemeClr val="bg1"/>
                  </a:solidFill>
                </a:ln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ГОТОВО</a:t>
            </a:r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endParaRPr lang="ru-RU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87000"/>
            <a:lum/>
          </a:blip>
          <a:srcRect/>
          <a:stretch>
            <a:fillRect l="-55000" r="-5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Page_0000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57224" y="3143248"/>
            <a:ext cx="5613862" cy="31531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4429124" y="785794"/>
            <a:ext cx="4198714" cy="1384995"/>
          </a:xfrm>
          <a:prstGeom prst="rect">
            <a:avLst/>
          </a:prstGeom>
          <a:solidFill>
            <a:srgbClr val="7030A0"/>
          </a:solidFill>
          <a:ln>
            <a:solidFill>
              <a:schemeClr val="bg2"/>
            </a:solidFill>
          </a:ln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Размещаем на </a:t>
            </a:r>
            <a:r>
              <a:rPr lang="ru-RU" sz="28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кирпи</a:t>
            </a:r>
            <a:r>
              <a:rPr lang="ru-RU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-</a:t>
            </a:r>
          </a:p>
          <a:p>
            <a:pPr algn="ctr"/>
            <a:r>
              <a:rPr lang="ru-RU" sz="28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чиках</a:t>
            </a:r>
            <a:r>
              <a:rPr lang="ru-RU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для перекрытия</a:t>
            </a:r>
          </a:p>
          <a:p>
            <a:pPr algn="ctr"/>
            <a:r>
              <a:rPr lang="ru-RU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Пластину 1*4 белую</a:t>
            </a:r>
          </a:p>
        </p:txBody>
      </p:sp>
      <p:pic>
        <p:nvPicPr>
          <p:cNvPr id="4" name="Рисунок 3" descr="4-11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27364" y="2285992"/>
            <a:ext cx="3516636" cy="4572008"/>
          </a:xfrm>
          <a:prstGeom prst="rect">
            <a:avLst/>
          </a:prstGeom>
        </p:spPr>
      </p:pic>
      <p:pic>
        <p:nvPicPr>
          <p:cNvPr id="1027" name="Picture 3" descr="C:\Users\admin\Downloads\LEGO-Education-WeDo-2.0-Core-Set-1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42844" y="285728"/>
            <a:ext cx="4199566" cy="278609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Багетная рамка 8">
            <a:hlinkClick r:id="rId6" action="ppaction://hlinksldjump"/>
          </p:cNvPr>
          <p:cNvSpPr/>
          <p:nvPr/>
        </p:nvSpPr>
        <p:spPr>
          <a:xfrm>
            <a:off x="1142976" y="4643446"/>
            <a:ext cx="2071702" cy="1357322"/>
          </a:xfrm>
          <a:prstGeom prst="bevel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n w="1905">
                  <a:solidFill>
                    <a:schemeClr val="bg1"/>
                  </a:solidFill>
                </a:ln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ГОТОВО</a:t>
            </a:r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endParaRPr lang="ru-RU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87000"/>
            <a:lum/>
          </a:blip>
          <a:srcRect/>
          <a:stretch>
            <a:fillRect l="-55000" r="-5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 descr="Page_00006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71472" y="3071810"/>
            <a:ext cx="5715040" cy="320999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4357686" y="357166"/>
            <a:ext cx="4115486" cy="2308324"/>
          </a:xfrm>
          <a:prstGeom prst="rect">
            <a:avLst/>
          </a:prstGeom>
          <a:solidFill>
            <a:srgbClr val="7030A0"/>
          </a:solidFill>
          <a:ln>
            <a:solidFill>
              <a:schemeClr val="bg2"/>
            </a:solidFill>
          </a:ln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Откладываем деталь,</a:t>
            </a:r>
          </a:p>
          <a:p>
            <a:pPr algn="ctr"/>
            <a:r>
              <a:rPr 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Берем балку с гвоздиками</a:t>
            </a:r>
          </a:p>
          <a:p>
            <a:pPr algn="ctr"/>
            <a:r>
              <a:rPr 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1*12 </a:t>
            </a:r>
            <a:r>
              <a:rPr lang="ru-RU" sz="24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салатовую</a:t>
            </a:r>
            <a:r>
              <a:rPr 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и </a:t>
            </a:r>
            <a:r>
              <a:rPr lang="ru-RU" sz="24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прикреп</a:t>
            </a:r>
            <a:r>
              <a:rPr 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-</a:t>
            </a:r>
          </a:p>
          <a:p>
            <a:pPr algn="ctr"/>
            <a:r>
              <a:rPr lang="ru-RU" sz="24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ляем</a:t>
            </a:r>
            <a:r>
              <a:rPr 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к ней пластину 1*2 </a:t>
            </a:r>
          </a:p>
          <a:p>
            <a:pPr algn="ctr"/>
            <a:r>
              <a:rPr 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белую. Проделываем эту </a:t>
            </a:r>
          </a:p>
          <a:p>
            <a:pPr algn="ctr"/>
            <a:r>
              <a:rPr 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Операцию дважды </a:t>
            </a:r>
          </a:p>
        </p:txBody>
      </p:sp>
      <p:pic>
        <p:nvPicPr>
          <p:cNvPr id="4" name="Рисунок 3" descr="4-11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27364" y="2285992"/>
            <a:ext cx="3516636" cy="4572008"/>
          </a:xfrm>
          <a:prstGeom prst="rect">
            <a:avLst/>
          </a:prstGeom>
        </p:spPr>
      </p:pic>
      <p:pic>
        <p:nvPicPr>
          <p:cNvPr id="1027" name="Picture 3" descr="C:\Users\admin\Downloads\LEGO-Education-WeDo-2.0-Core-Set-1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42844" y="285728"/>
            <a:ext cx="4199566" cy="278609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" name="Багетная рамка 9">
            <a:hlinkClick r:id="rId6" action="ppaction://hlinksldjump"/>
          </p:cNvPr>
          <p:cNvSpPr/>
          <p:nvPr/>
        </p:nvSpPr>
        <p:spPr>
          <a:xfrm>
            <a:off x="2928926" y="2857496"/>
            <a:ext cx="2071702" cy="1357322"/>
          </a:xfrm>
          <a:prstGeom prst="bevel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n w="1905">
                  <a:solidFill>
                    <a:schemeClr val="bg1"/>
                  </a:solidFill>
                </a:ln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ГОТОВО</a:t>
            </a:r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endParaRPr lang="ru-RU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87000"/>
            <a:lum/>
          </a:blip>
          <a:srcRect/>
          <a:stretch>
            <a:fillRect l="-55000" r="-5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Page_0000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14348" y="3071810"/>
            <a:ext cx="5718313" cy="32118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4357686" y="785794"/>
            <a:ext cx="4302523" cy="1569660"/>
          </a:xfrm>
          <a:prstGeom prst="rect">
            <a:avLst/>
          </a:prstGeom>
          <a:solidFill>
            <a:srgbClr val="7030A0"/>
          </a:solidFill>
          <a:ln>
            <a:solidFill>
              <a:schemeClr val="bg2"/>
            </a:solidFill>
          </a:ln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Прикрепляем балки с </a:t>
            </a:r>
            <a:r>
              <a:rPr lang="ru-RU" sz="24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гвоз</a:t>
            </a:r>
            <a:r>
              <a:rPr 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-</a:t>
            </a:r>
          </a:p>
          <a:p>
            <a:pPr algn="ctr"/>
            <a:r>
              <a:rPr lang="ru-RU" sz="24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д</a:t>
            </a:r>
            <a:r>
              <a:rPr lang="ru-RU" sz="24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иками</a:t>
            </a:r>
            <a:r>
              <a:rPr 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к пластине </a:t>
            </a:r>
          </a:p>
          <a:p>
            <a:pPr algn="ctr"/>
            <a:r>
              <a:rPr 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4*4*6</a:t>
            </a:r>
          </a:p>
          <a:p>
            <a:pPr algn="ctr"/>
            <a:r>
              <a:rPr lang="ru-RU" sz="24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салатовой</a:t>
            </a:r>
            <a:endParaRPr lang="ru-RU" sz="24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4" name="Рисунок 3" descr="4-11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27364" y="2285992"/>
            <a:ext cx="3516636" cy="4572008"/>
          </a:xfrm>
          <a:prstGeom prst="rect">
            <a:avLst/>
          </a:prstGeom>
        </p:spPr>
      </p:pic>
      <p:pic>
        <p:nvPicPr>
          <p:cNvPr id="1027" name="Picture 3" descr="C:\Users\admin\Downloads\LEGO-Education-WeDo-2.0-Core-Set-1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42844" y="285728"/>
            <a:ext cx="4199566" cy="278609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Багетная рамка 7">
            <a:hlinkClick r:id="rId6" action="ppaction://hlinksldjump"/>
          </p:cNvPr>
          <p:cNvSpPr/>
          <p:nvPr/>
        </p:nvSpPr>
        <p:spPr>
          <a:xfrm>
            <a:off x="3571868" y="2571744"/>
            <a:ext cx="2071702" cy="1357322"/>
          </a:xfrm>
          <a:prstGeom prst="bevel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n w="1905">
                  <a:solidFill>
                    <a:schemeClr val="bg1"/>
                  </a:solidFill>
                </a:ln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ГОТОВО</a:t>
            </a:r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endParaRPr lang="ru-RU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87000"/>
            <a:lum/>
          </a:blip>
          <a:srcRect/>
          <a:stretch>
            <a:fillRect l="-55000" r="-5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Page_00008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00100" y="3000372"/>
            <a:ext cx="5718313" cy="32118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4429124" y="642918"/>
            <a:ext cx="3926332" cy="1569660"/>
          </a:xfrm>
          <a:prstGeom prst="rect">
            <a:avLst/>
          </a:prstGeom>
          <a:solidFill>
            <a:srgbClr val="7030A0"/>
          </a:solidFill>
          <a:ln>
            <a:solidFill>
              <a:schemeClr val="bg2"/>
            </a:solidFill>
          </a:ln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Прикрепляем  </a:t>
            </a:r>
            <a:r>
              <a:rPr lang="ru-RU" sz="24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СмартХаб</a:t>
            </a:r>
            <a:endParaRPr lang="ru-RU" sz="24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r>
              <a:rPr 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 пластине </a:t>
            </a:r>
          </a:p>
          <a:p>
            <a:pPr algn="ctr"/>
            <a:r>
              <a:rPr 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4*4*6</a:t>
            </a:r>
          </a:p>
          <a:p>
            <a:pPr algn="ctr"/>
            <a:r>
              <a:rPr lang="ru-RU" sz="24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салатовой</a:t>
            </a:r>
            <a:endParaRPr lang="ru-RU" sz="24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4" name="Рисунок 3" descr="4-11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27364" y="2285992"/>
            <a:ext cx="3516636" cy="4572008"/>
          </a:xfrm>
          <a:prstGeom prst="rect">
            <a:avLst/>
          </a:prstGeom>
        </p:spPr>
      </p:pic>
      <p:pic>
        <p:nvPicPr>
          <p:cNvPr id="1027" name="Picture 3" descr="C:\Users\admin\Downloads\LEGO-Education-WeDo-2.0-Core-Set-1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42844" y="285728"/>
            <a:ext cx="4199566" cy="278609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Багетная рамка 8">
            <a:hlinkClick r:id="rId6" action="ppaction://hlinksldjump"/>
          </p:cNvPr>
          <p:cNvSpPr/>
          <p:nvPr/>
        </p:nvSpPr>
        <p:spPr>
          <a:xfrm>
            <a:off x="3428992" y="2571744"/>
            <a:ext cx="2071702" cy="1357322"/>
          </a:xfrm>
          <a:prstGeom prst="bevel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n w="1905">
                  <a:solidFill>
                    <a:schemeClr val="bg1"/>
                  </a:solidFill>
                </a:ln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ГОТОВО</a:t>
            </a:r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endParaRPr lang="ru-RU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87000"/>
            <a:lum/>
          </a:blip>
          <a:srcRect/>
          <a:stretch>
            <a:fillRect l="-55000" r="-5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Page_00009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28596" y="3000372"/>
            <a:ext cx="6227064" cy="34975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4429124" y="714356"/>
            <a:ext cx="4160305" cy="1200329"/>
          </a:xfrm>
          <a:prstGeom prst="rect">
            <a:avLst/>
          </a:prstGeom>
          <a:solidFill>
            <a:srgbClr val="7030A0"/>
          </a:solidFill>
          <a:ln>
            <a:solidFill>
              <a:schemeClr val="bg2"/>
            </a:solidFill>
          </a:ln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 балке с гвоздиками при-</a:t>
            </a:r>
          </a:p>
          <a:p>
            <a:pPr algn="ctr"/>
            <a:r>
              <a:rPr lang="ru-RU" sz="24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</a:t>
            </a:r>
            <a:r>
              <a:rPr lang="ru-RU" sz="24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репляем</a:t>
            </a:r>
            <a:r>
              <a:rPr 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кирпичик для </a:t>
            </a:r>
          </a:p>
          <a:p>
            <a:pPr algn="ctr"/>
            <a:r>
              <a:rPr 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</a:t>
            </a:r>
            <a:r>
              <a:rPr 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ерекрытия 1*2*2 серый</a:t>
            </a:r>
          </a:p>
        </p:txBody>
      </p:sp>
      <p:pic>
        <p:nvPicPr>
          <p:cNvPr id="4" name="Рисунок 3" descr="4-11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27364" y="2285992"/>
            <a:ext cx="3516636" cy="4572008"/>
          </a:xfrm>
          <a:prstGeom prst="rect">
            <a:avLst/>
          </a:prstGeom>
        </p:spPr>
      </p:pic>
      <p:pic>
        <p:nvPicPr>
          <p:cNvPr id="1027" name="Picture 3" descr="C:\Users\admin\Downloads\LEGO-Education-WeDo-2.0-Core-Set-1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42844" y="285728"/>
            <a:ext cx="4199566" cy="278609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Багетная рамка 8">
            <a:hlinkClick r:id="rId6" action="ppaction://hlinksldjump"/>
          </p:cNvPr>
          <p:cNvSpPr/>
          <p:nvPr/>
        </p:nvSpPr>
        <p:spPr>
          <a:xfrm>
            <a:off x="3143240" y="2643182"/>
            <a:ext cx="2071702" cy="1357322"/>
          </a:xfrm>
          <a:prstGeom prst="bevel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n w="1905">
                  <a:solidFill>
                    <a:schemeClr val="bg1"/>
                  </a:solidFill>
                </a:ln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ГОТОВО</a:t>
            </a:r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endParaRPr lang="ru-RU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admin\Downloads\f9d87c1a56158912c59c7b8973c417bb (1).jpg"/>
          <p:cNvPicPr>
            <a:picLocks noChangeAspect="1" noChangeArrowheads="1"/>
          </p:cNvPicPr>
          <p:nvPr/>
        </p:nvPicPr>
        <p:blipFill>
          <a:blip r:embed="rId2"/>
          <a:srcRect l="7521" r="23727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Выноска-облако 4"/>
          <p:cNvSpPr/>
          <p:nvPr/>
        </p:nvSpPr>
        <p:spPr>
          <a:xfrm>
            <a:off x="4357686" y="857232"/>
            <a:ext cx="4500594" cy="3643338"/>
          </a:xfrm>
          <a:prstGeom prst="cloudCallout">
            <a:avLst>
              <a:gd name="adj1" fmla="val -64650"/>
              <a:gd name="adj2" fmla="val 5825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 </a:t>
            </a:r>
          </a:p>
          <a:p>
            <a:pPr algn="ctr"/>
            <a:endParaRPr lang="ru-RU" sz="16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</a:endParaRPr>
          </a:p>
          <a:p>
            <a:pPr algn="ctr"/>
            <a:r>
              <a:rPr lang="ru-RU" sz="16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Я хочу </a:t>
            </a:r>
            <a:r>
              <a:rPr lang="ru-RU" sz="1600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сыграть с вами в одну </a:t>
            </a:r>
            <a:r>
              <a:rPr lang="ru-RU" sz="16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игру. </a:t>
            </a:r>
            <a:r>
              <a:rPr lang="ru-RU" sz="1600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В</a:t>
            </a:r>
            <a:r>
              <a:rPr lang="ru-RU" sz="16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ам </a:t>
            </a:r>
            <a:r>
              <a:rPr lang="ru-RU" sz="1600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предстоит </a:t>
            </a:r>
            <a:r>
              <a:rPr lang="ru-RU" sz="16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стать </a:t>
            </a:r>
            <a:r>
              <a:rPr lang="ru-RU" sz="1600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шпионами и отправится на секретную миссию, где вас ждет немало уловок от </a:t>
            </a:r>
            <a:r>
              <a:rPr lang="ru-RU" sz="16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Кусачки, </a:t>
            </a:r>
            <a:r>
              <a:rPr lang="ru-RU" sz="1600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там я спрятал схему с последовательностью действий для сбора модели </a:t>
            </a:r>
            <a:endParaRPr lang="ru-RU" sz="1600" b="1" spc="50" dirty="0" smtClean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</a:endParaRPr>
          </a:p>
          <a:p>
            <a:pPr algn="ctr"/>
            <a:r>
              <a:rPr lang="ru-RU" sz="16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робота-</a:t>
            </a:r>
            <a:r>
              <a:rPr lang="ru-RU" sz="1600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……</a:t>
            </a:r>
          </a:p>
          <a:p>
            <a:pPr algn="ctr"/>
            <a:endParaRPr lang="ru-RU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87000"/>
            <a:lum/>
          </a:blip>
          <a:srcRect/>
          <a:stretch>
            <a:fillRect l="-55000" r="-5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Page_0001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00034" y="3000372"/>
            <a:ext cx="5929354" cy="33303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4429124" y="714356"/>
            <a:ext cx="4688848" cy="1200329"/>
          </a:xfrm>
          <a:prstGeom prst="rect">
            <a:avLst/>
          </a:prstGeom>
          <a:solidFill>
            <a:srgbClr val="7030A0"/>
          </a:solidFill>
          <a:ln>
            <a:solidFill>
              <a:schemeClr val="bg2"/>
            </a:solidFill>
          </a:ln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Откладываем конструкцию.</a:t>
            </a:r>
          </a:p>
          <a:p>
            <a:pPr algn="ctr"/>
            <a:r>
              <a:rPr 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Берем пластину с отверстием </a:t>
            </a:r>
          </a:p>
          <a:p>
            <a:pPr algn="ctr"/>
            <a:r>
              <a:rPr 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2*4 оранжевую. </a:t>
            </a:r>
          </a:p>
        </p:txBody>
      </p:sp>
      <p:pic>
        <p:nvPicPr>
          <p:cNvPr id="4" name="Рисунок 3" descr="4-11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27364" y="2285992"/>
            <a:ext cx="3516636" cy="4572008"/>
          </a:xfrm>
          <a:prstGeom prst="rect">
            <a:avLst/>
          </a:prstGeom>
        </p:spPr>
      </p:pic>
      <p:pic>
        <p:nvPicPr>
          <p:cNvPr id="1027" name="Picture 3" descr="C:\Users\admin\Downloads\LEGO-Education-WeDo-2.0-Core-Set-1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42844" y="285728"/>
            <a:ext cx="4199566" cy="278609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Багетная рамка 8">
            <a:hlinkClick r:id="rId6" action="ppaction://hlinksldjump"/>
          </p:cNvPr>
          <p:cNvSpPr/>
          <p:nvPr/>
        </p:nvSpPr>
        <p:spPr>
          <a:xfrm>
            <a:off x="642910" y="4714884"/>
            <a:ext cx="2071702" cy="1357322"/>
          </a:xfrm>
          <a:prstGeom prst="bevel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n w="1905">
                  <a:solidFill>
                    <a:schemeClr val="bg1"/>
                  </a:solidFill>
                </a:ln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ГОТОВО</a:t>
            </a:r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endParaRPr lang="ru-RU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87000"/>
            <a:lum/>
          </a:blip>
          <a:srcRect/>
          <a:stretch>
            <a:fillRect l="-55000" r="-5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Page_0001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28596" y="3000372"/>
            <a:ext cx="6227064" cy="34975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4429124" y="714356"/>
            <a:ext cx="4679102" cy="1477328"/>
          </a:xfrm>
          <a:prstGeom prst="rect">
            <a:avLst/>
          </a:prstGeom>
          <a:solidFill>
            <a:srgbClr val="7030A0"/>
          </a:solidFill>
          <a:ln>
            <a:solidFill>
              <a:schemeClr val="bg2"/>
            </a:solidFill>
          </a:ln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Прикрепляем на пластину с </a:t>
            </a:r>
          </a:p>
          <a:p>
            <a:pPr algn="ctr"/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отверстием кирпичик с ша-</a:t>
            </a:r>
          </a:p>
          <a:p>
            <a:pPr algn="ctr"/>
            <a:r>
              <a:rPr lang="ru-RU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рико-подшибниковым</a:t>
            </a:r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кре</a:t>
            </a:r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-</a:t>
            </a:r>
          </a:p>
          <a:p>
            <a:pPr algn="ctr"/>
            <a:r>
              <a:rPr lang="ru-RU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плением</a:t>
            </a:r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и 2 балки с </a:t>
            </a:r>
            <a:r>
              <a:rPr lang="ru-RU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гвоз</a:t>
            </a:r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-</a:t>
            </a:r>
          </a:p>
          <a:p>
            <a:pPr algn="ctr"/>
            <a:r>
              <a:rPr lang="ru-RU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диками</a:t>
            </a:r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и поперечными отверстиями   </a:t>
            </a:r>
          </a:p>
        </p:txBody>
      </p:sp>
      <p:pic>
        <p:nvPicPr>
          <p:cNvPr id="4" name="Рисунок 3" descr="4-11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27364" y="2285992"/>
            <a:ext cx="3516636" cy="4572008"/>
          </a:xfrm>
          <a:prstGeom prst="rect">
            <a:avLst/>
          </a:prstGeom>
        </p:spPr>
      </p:pic>
      <p:pic>
        <p:nvPicPr>
          <p:cNvPr id="1027" name="Picture 3" descr="C:\Users\admin\Downloads\LEGO-Education-WeDo-2.0-Core-Set-1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42844" y="285728"/>
            <a:ext cx="4199566" cy="278609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Багетная рамка 8">
            <a:hlinkClick r:id="rId6" action="ppaction://hlinksldjump"/>
          </p:cNvPr>
          <p:cNvSpPr/>
          <p:nvPr/>
        </p:nvSpPr>
        <p:spPr>
          <a:xfrm>
            <a:off x="857224" y="4643446"/>
            <a:ext cx="2071702" cy="1357322"/>
          </a:xfrm>
          <a:prstGeom prst="bevel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n w="1905">
                  <a:solidFill>
                    <a:schemeClr val="bg1"/>
                  </a:solidFill>
                </a:ln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ГОТОВО</a:t>
            </a:r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endParaRPr lang="ru-RU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87000"/>
            <a:lum/>
          </a:blip>
          <a:srcRect/>
          <a:stretch>
            <a:fillRect l="-55000" r="-5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 descr="Page_0001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00034" y="3071810"/>
            <a:ext cx="6227064" cy="34975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4429124" y="785794"/>
            <a:ext cx="4156843" cy="1384995"/>
          </a:xfrm>
          <a:prstGeom prst="rect">
            <a:avLst/>
          </a:prstGeom>
          <a:solidFill>
            <a:srgbClr val="7030A0"/>
          </a:solidFill>
          <a:ln>
            <a:solidFill>
              <a:schemeClr val="bg2"/>
            </a:solidFill>
          </a:ln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На балках размещаем </a:t>
            </a:r>
          </a:p>
          <a:p>
            <a:pPr algn="ctr"/>
            <a:r>
              <a:rPr lang="ru-RU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пластину с </a:t>
            </a:r>
            <a:r>
              <a:rPr lang="ru-RU" sz="28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отвер</a:t>
            </a:r>
            <a:r>
              <a:rPr lang="ru-RU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-</a:t>
            </a:r>
          </a:p>
          <a:p>
            <a:pPr algn="ctr"/>
            <a:r>
              <a:rPr lang="ru-RU" sz="28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ртием</a:t>
            </a:r>
            <a:r>
              <a:rPr lang="ru-RU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2*8 оранжевую</a:t>
            </a:r>
          </a:p>
        </p:txBody>
      </p:sp>
      <p:pic>
        <p:nvPicPr>
          <p:cNvPr id="4" name="Рисунок 3" descr="4-11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27364" y="2285992"/>
            <a:ext cx="3516636" cy="4572008"/>
          </a:xfrm>
          <a:prstGeom prst="rect">
            <a:avLst/>
          </a:prstGeom>
        </p:spPr>
      </p:pic>
      <p:pic>
        <p:nvPicPr>
          <p:cNvPr id="1027" name="Picture 3" descr="C:\Users\admin\Downloads\LEGO-Education-WeDo-2.0-Core-Set-1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42844" y="285728"/>
            <a:ext cx="4199566" cy="278609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" name="Багетная рамка 9">
            <a:hlinkClick r:id="rId6" action="ppaction://hlinksldjump"/>
          </p:cNvPr>
          <p:cNvSpPr/>
          <p:nvPr/>
        </p:nvSpPr>
        <p:spPr>
          <a:xfrm>
            <a:off x="857224" y="4643446"/>
            <a:ext cx="2071702" cy="1357322"/>
          </a:xfrm>
          <a:prstGeom prst="bevel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n w="1905">
                  <a:solidFill>
                    <a:schemeClr val="bg1"/>
                  </a:solidFill>
                </a:ln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ГОТОВО</a:t>
            </a:r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endParaRPr lang="ru-RU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87000"/>
            <a:lum/>
          </a:blip>
          <a:srcRect/>
          <a:stretch>
            <a:fillRect l="-55000" r="-5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Page_0001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85786" y="3071810"/>
            <a:ext cx="5709673" cy="32069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4429124" y="571480"/>
            <a:ext cx="4292329" cy="1815882"/>
          </a:xfrm>
          <a:prstGeom prst="rect">
            <a:avLst/>
          </a:prstGeom>
          <a:solidFill>
            <a:srgbClr val="7030A0"/>
          </a:solidFill>
          <a:ln>
            <a:solidFill>
              <a:schemeClr val="bg2"/>
            </a:solidFill>
          </a:ln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На</a:t>
            </a:r>
          </a:p>
          <a:p>
            <a:pPr algn="ctr"/>
            <a:r>
              <a:rPr lang="ru-RU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пластину с </a:t>
            </a:r>
            <a:r>
              <a:rPr lang="ru-RU" sz="28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отвер</a:t>
            </a:r>
            <a:r>
              <a:rPr lang="ru-RU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-</a:t>
            </a:r>
          </a:p>
          <a:p>
            <a:pPr algn="ctr"/>
            <a:r>
              <a:rPr lang="ru-RU" sz="28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Ртием</a:t>
            </a:r>
            <a:r>
              <a:rPr lang="ru-RU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крепим угловые </a:t>
            </a:r>
          </a:p>
          <a:p>
            <a:pPr algn="ctr"/>
            <a:r>
              <a:rPr lang="ru-RU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Пластины 1*2*2 белые </a:t>
            </a:r>
          </a:p>
        </p:txBody>
      </p:sp>
      <p:pic>
        <p:nvPicPr>
          <p:cNvPr id="4" name="Рисунок 3" descr="4-11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27364" y="2285992"/>
            <a:ext cx="3516636" cy="4572008"/>
          </a:xfrm>
          <a:prstGeom prst="rect">
            <a:avLst/>
          </a:prstGeom>
        </p:spPr>
      </p:pic>
      <p:pic>
        <p:nvPicPr>
          <p:cNvPr id="1027" name="Picture 3" descr="C:\Users\admin\Downloads\LEGO-Education-WeDo-2.0-Core-Set-1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42844" y="285728"/>
            <a:ext cx="4199566" cy="278609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Багетная рамка 7">
            <a:hlinkClick r:id="rId6" action="ppaction://hlinksldjump"/>
          </p:cNvPr>
          <p:cNvSpPr/>
          <p:nvPr/>
        </p:nvSpPr>
        <p:spPr>
          <a:xfrm>
            <a:off x="1000100" y="4643446"/>
            <a:ext cx="1857388" cy="1285884"/>
          </a:xfrm>
          <a:prstGeom prst="bevel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n w="1905">
                  <a:solidFill>
                    <a:schemeClr val="bg1"/>
                  </a:solidFill>
                </a:ln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ГОТОВО</a:t>
            </a:r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endParaRPr lang="ru-RU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87000"/>
            <a:lum/>
          </a:blip>
          <a:srcRect/>
          <a:stretch>
            <a:fillRect l="-55000" r="-5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Page_0001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42910" y="3143248"/>
            <a:ext cx="5786478" cy="325011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4357686" y="285728"/>
            <a:ext cx="4147994" cy="1815882"/>
          </a:xfrm>
          <a:prstGeom prst="rect">
            <a:avLst/>
          </a:prstGeom>
          <a:solidFill>
            <a:srgbClr val="7030A0"/>
          </a:solidFill>
          <a:ln>
            <a:solidFill>
              <a:schemeClr val="bg2"/>
            </a:solidFill>
          </a:ln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На угловые </a:t>
            </a:r>
          </a:p>
          <a:p>
            <a:pPr algn="ctr"/>
            <a:r>
              <a:rPr lang="ru-RU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Пластины 1*2*2 белые </a:t>
            </a:r>
            <a:endParaRPr lang="ru-RU" sz="28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r>
              <a:rPr lang="ru-RU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Закрепляем плитки с </a:t>
            </a:r>
          </a:p>
          <a:p>
            <a:pPr algn="ctr"/>
            <a:r>
              <a:rPr lang="ru-RU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Глазами 2*2</a:t>
            </a:r>
          </a:p>
        </p:txBody>
      </p:sp>
      <p:pic>
        <p:nvPicPr>
          <p:cNvPr id="4" name="Рисунок 3" descr="4-11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27364" y="2285992"/>
            <a:ext cx="3516636" cy="4572008"/>
          </a:xfrm>
          <a:prstGeom prst="rect">
            <a:avLst/>
          </a:prstGeom>
        </p:spPr>
      </p:pic>
      <p:pic>
        <p:nvPicPr>
          <p:cNvPr id="1027" name="Picture 3" descr="C:\Users\admin\Downloads\LEGO-Education-WeDo-2.0-Core-Set-1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42844" y="285728"/>
            <a:ext cx="4199566" cy="278609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Багетная рамка 8">
            <a:hlinkClick r:id="rId6" action="ppaction://hlinksldjump"/>
          </p:cNvPr>
          <p:cNvSpPr/>
          <p:nvPr/>
        </p:nvSpPr>
        <p:spPr>
          <a:xfrm>
            <a:off x="928662" y="4714884"/>
            <a:ext cx="1857388" cy="1285884"/>
          </a:xfrm>
          <a:prstGeom prst="bevel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n w="1905">
                  <a:solidFill>
                    <a:schemeClr val="bg1"/>
                  </a:solidFill>
                </a:ln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ГОТОВО</a:t>
            </a:r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endParaRPr lang="ru-RU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87000"/>
            <a:lum/>
          </a:blip>
          <a:srcRect/>
          <a:stretch>
            <a:fillRect l="-55000" r="-5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Page_0001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00100" y="3071810"/>
            <a:ext cx="5530097" cy="31061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4214810" y="357166"/>
            <a:ext cx="4643470" cy="2739211"/>
          </a:xfrm>
          <a:prstGeom prst="rect">
            <a:avLst/>
          </a:prstGeom>
          <a:solidFill>
            <a:srgbClr val="7030A0"/>
          </a:solidFill>
          <a:ln>
            <a:solidFill>
              <a:schemeClr val="bg2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</a:t>
            </a:r>
            <a:r>
              <a:rPr 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оединяем кирпичик  с одним</a:t>
            </a:r>
          </a:p>
          <a:p>
            <a:pPr algn="ctr"/>
            <a:r>
              <a:rPr 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шаровым  соединением </a:t>
            </a:r>
          </a:p>
          <a:p>
            <a:pPr algn="ctr"/>
            <a:r>
              <a:rPr 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</a:t>
            </a:r>
            <a:r>
              <a:rPr 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кирпичиком с </a:t>
            </a:r>
            <a:r>
              <a:rPr lang="ru-RU" sz="24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шарико</a:t>
            </a:r>
            <a:r>
              <a:rPr 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-</a:t>
            </a:r>
          </a:p>
          <a:p>
            <a:pPr algn="ctr"/>
            <a:r>
              <a:rPr 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</a:t>
            </a:r>
            <a:r>
              <a:rPr 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одшипниковым креп-</a:t>
            </a:r>
          </a:p>
          <a:p>
            <a:pPr algn="ctr"/>
            <a:r>
              <a:rPr lang="ru-RU" sz="24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лением</a:t>
            </a:r>
            <a:r>
              <a:rPr 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</a:p>
          <a:p>
            <a:pPr algn="ctr"/>
            <a:endParaRPr lang="ru-RU" sz="28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4" name="Рисунок 3" descr="4-11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27364" y="2285992"/>
            <a:ext cx="3516636" cy="4572008"/>
          </a:xfrm>
          <a:prstGeom prst="rect">
            <a:avLst/>
          </a:prstGeom>
        </p:spPr>
      </p:pic>
      <p:pic>
        <p:nvPicPr>
          <p:cNvPr id="1027" name="Picture 3" descr="C:\Users\admin\Downloads\LEGO-Education-WeDo-2.0-Core-Set-1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42844" y="285728"/>
            <a:ext cx="4199566" cy="278609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Багетная рамка 8">
            <a:hlinkClick r:id="rId6" action="ppaction://hlinksldjump"/>
          </p:cNvPr>
          <p:cNvSpPr/>
          <p:nvPr/>
        </p:nvSpPr>
        <p:spPr>
          <a:xfrm>
            <a:off x="214282" y="4857760"/>
            <a:ext cx="1785918" cy="1143008"/>
          </a:xfrm>
          <a:prstGeom prst="bevel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n w="1905">
                  <a:solidFill>
                    <a:schemeClr val="bg1"/>
                  </a:solidFill>
                </a:ln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ГОТОВО</a:t>
            </a:r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endParaRPr lang="ru-RU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87000"/>
            <a:lum/>
          </a:blip>
          <a:srcRect/>
          <a:stretch>
            <a:fillRect l="-55000" r="-5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Page_00016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00100" y="3143248"/>
            <a:ext cx="5572164" cy="31297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4214810" y="357166"/>
            <a:ext cx="4643470" cy="1569660"/>
          </a:xfrm>
          <a:prstGeom prst="rect">
            <a:avLst/>
          </a:prstGeom>
          <a:solidFill>
            <a:srgbClr val="7030A0"/>
          </a:solidFill>
          <a:ln>
            <a:solidFill>
              <a:schemeClr val="bg2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Прикрепляем датчик движения </a:t>
            </a:r>
          </a:p>
          <a:p>
            <a:pPr algn="ctr"/>
            <a:r>
              <a:rPr lang="ru-RU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 голове робота </a:t>
            </a:r>
          </a:p>
        </p:txBody>
      </p:sp>
      <p:pic>
        <p:nvPicPr>
          <p:cNvPr id="4" name="Рисунок 3" descr="4-11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27364" y="2285992"/>
            <a:ext cx="3516636" cy="4572008"/>
          </a:xfrm>
          <a:prstGeom prst="rect">
            <a:avLst/>
          </a:prstGeom>
        </p:spPr>
      </p:pic>
      <p:pic>
        <p:nvPicPr>
          <p:cNvPr id="1027" name="Picture 3" descr="C:\Users\admin\Downloads\LEGO-Education-WeDo-2.0-Core-Set-1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42844" y="285728"/>
            <a:ext cx="4199566" cy="278609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Багетная рамка 8">
            <a:hlinkClick r:id="rId6" action="ppaction://hlinksldjump"/>
          </p:cNvPr>
          <p:cNvSpPr/>
          <p:nvPr/>
        </p:nvSpPr>
        <p:spPr>
          <a:xfrm>
            <a:off x="3929058" y="2143116"/>
            <a:ext cx="1571636" cy="1071570"/>
          </a:xfrm>
          <a:prstGeom prst="bevel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n w="1905">
                  <a:solidFill>
                    <a:schemeClr val="bg1"/>
                  </a:solidFill>
                </a:ln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ГОТОВО</a:t>
            </a:r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endParaRPr lang="ru-RU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87000"/>
            <a:lum/>
          </a:blip>
          <a:srcRect/>
          <a:stretch>
            <a:fillRect l="-55000" r="-5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4214810" y="928670"/>
            <a:ext cx="4643470" cy="1446550"/>
          </a:xfrm>
          <a:prstGeom prst="rect">
            <a:avLst/>
          </a:prstGeom>
          <a:solidFill>
            <a:srgbClr val="7030A0"/>
          </a:solidFill>
          <a:ln>
            <a:solidFill>
              <a:schemeClr val="bg2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Поворачиваем голову по направлению к </a:t>
            </a:r>
            <a:r>
              <a:rPr lang="ru-RU" sz="28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СмартХабу</a:t>
            </a:r>
            <a:endParaRPr lang="ru-RU" sz="32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1027" name="Picture 3" descr="C:\Users\admin\Downloads\LEGO-Education-WeDo-2.0-Core-Set-1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2844" y="214290"/>
            <a:ext cx="4071966" cy="270143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Page_00017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28596" y="2857496"/>
            <a:ext cx="6227064" cy="34975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 descr="4-11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857884" y="2500306"/>
            <a:ext cx="3516636" cy="4572008"/>
          </a:xfrm>
          <a:prstGeom prst="rect">
            <a:avLst/>
          </a:prstGeom>
        </p:spPr>
      </p:pic>
      <p:sp>
        <p:nvSpPr>
          <p:cNvPr id="9" name="Багетная рамка 8">
            <a:hlinkClick r:id="rId6" action="ppaction://hlinksldjump"/>
          </p:cNvPr>
          <p:cNvSpPr/>
          <p:nvPr/>
        </p:nvSpPr>
        <p:spPr>
          <a:xfrm>
            <a:off x="857224" y="4643446"/>
            <a:ext cx="2071702" cy="1357322"/>
          </a:xfrm>
          <a:prstGeom prst="bevel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n w="1905">
                  <a:solidFill>
                    <a:schemeClr val="bg1"/>
                  </a:solidFill>
                </a:ln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ГОТОВО</a:t>
            </a:r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endParaRPr lang="ru-RU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87000"/>
            <a:lum/>
          </a:blip>
          <a:srcRect/>
          <a:stretch>
            <a:fillRect l="-55000" r="-5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Page_00018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00034" y="2928934"/>
            <a:ext cx="6227064" cy="34975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3857620" y="642918"/>
            <a:ext cx="4643470" cy="1384995"/>
          </a:xfrm>
          <a:prstGeom prst="rect">
            <a:avLst/>
          </a:prstGeom>
          <a:solidFill>
            <a:srgbClr val="7030A0"/>
          </a:solidFill>
          <a:ln>
            <a:solidFill>
              <a:schemeClr val="bg2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Подключаем дат-</a:t>
            </a:r>
          </a:p>
          <a:p>
            <a:pPr algn="ctr"/>
            <a:r>
              <a:rPr lang="ru-RU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чик движения к </a:t>
            </a:r>
          </a:p>
          <a:p>
            <a:pPr algn="ctr"/>
            <a:r>
              <a:rPr lang="ru-RU" sz="28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СматХабу</a:t>
            </a:r>
            <a:r>
              <a:rPr lang="ru-RU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</a:t>
            </a:r>
            <a:endParaRPr lang="ru-RU" sz="32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4" name="Рисунок 3" descr="4-11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57884" y="2500306"/>
            <a:ext cx="3516636" cy="4572008"/>
          </a:xfrm>
          <a:prstGeom prst="rect">
            <a:avLst/>
          </a:prstGeom>
        </p:spPr>
      </p:pic>
      <p:pic>
        <p:nvPicPr>
          <p:cNvPr id="1027" name="Picture 3" descr="C:\Users\admin\Downloads\LEGO-Education-WeDo-2.0-Core-Set-1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14282" y="285728"/>
            <a:ext cx="4071966" cy="270143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Багетная рамка 8">
            <a:hlinkClick r:id="rId6" action="ppaction://hlinksldjump"/>
          </p:cNvPr>
          <p:cNvSpPr/>
          <p:nvPr/>
        </p:nvSpPr>
        <p:spPr>
          <a:xfrm>
            <a:off x="857224" y="4643446"/>
            <a:ext cx="2071702" cy="1357322"/>
          </a:xfrm>
          <a:prstGeom prst="bevel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n w="1905">
                  <a:solidFill>
                    <a:schemeClr val="bg1"/>
                  </a:solidFill>
                </a:ln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ГОТОВО</a:t>
            </a:r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endParaRPr lang="ru-RU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87000"/>
            <a:lum/>
          </a:blip>
          <a:srcRect/>
          <a:stretch>
            <a:fillRect l="-55000" r="-5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Page_00019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00034" y="2857496"/>
            <a:ext cx="6227064" cy="34975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3857620" y="642918"/>
            <a:ext cx="4643470" cy="1569660"/>
          </a:xfrm>
          <a:prstGeom prst="rect">
            <a:avLst/>
          </a:prstGeom>
          <a:solidFill>
            <a:srgbClr val="7030A0"/>
          </a:solidFill>
          <a:ln>
            <a:solidFill>
              <a:schemeClr val="bg2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МОЛОДЕЦ!!! </a:t>
            </a:r>
          </a:p>
          <a:p>
            <a:pPr algn="ctr"/>
            <a:r>
              <a:rPr lang="ru-RU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ВКЛЮЧИ </a:t>
            </a:r>
          </a:p>
          <a:p>
            <a:pPr algn="ctr"/>
            <a:r>
              <a:rPr lang="ru-RU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СМАРТХАБ</a:t>
            </a:r>
          </a:p>
        </p:txBody>
      </p:sp>
      <p:pic>
        <p:nvPicPr>
          <p:cNvPr id="4" name="Рисунок 3" descr="4-11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57884" y="2500306"/>
            <a:ext cx="3516636" cy="4572008"/>
          </a:xfrm>
          <a:prstGeom prst="rect">
            <a:avLst/>
          </a:prstGeom>
        </p:spPr>
      </p:pic>
      <p:pic>
        <p:nvPicPr>
          <p:cNvPr id="1027" name="Picture 3" descr="C:\Users\admin\Downloads\LEGO-Education-WeDo-2.0-Core-Set-1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14282" y="285728"/>
            <a:ext cx="4071966" cy="270143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Блок-схема: ссылка на другую страницу 8">
            <a:hlinkClick r:id="rId6" action="ppaction://hlinksldjump"/>
          </p:cNvPr>
          <p:cNvSpPr/>
          <p:nvPr/>
        </p:nvSpPr>
        <p:spPr>
          <a:xfrm>
            <a:off x="928662" y="3643314"/>
            <a:ext cx="1571636" cy="2071702"/>
          </a:xfrm>
          <a:prstGeom prst="flowChartOffpageConnector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ВКЛЮЧИ </a:t>
            </a:r>
          </a:p>
          <a:p>
            <a:pPr algn="ctr"/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СМАРТХАБ</a:t>
            </a:r>
            <a:endParaRPr lang="ru-RU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-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 descr="C:\Users\admin\Downloads\внеурочка\5981f6b43f1340b911f331945adccd64.jpg"/>
          <p:cNvPicPr>
            <a:picLocks noChangeAspect="1" noChangeArrowheads="1"/>
          </p:cNvPicPr>
          <p:nvPr/>
        </p:nvPicPr>
        <p:blipFill>
          <a:blip r:embed="rId2">
            <a:lum bright="-10000" contrast="30000"/>
          </a:blip>
          <a:srcRect l="10323" r="7097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Прямоугольник 4"/>
          <p:cNvSpPr/>
          <p:nvPr/>
        </p:nvSpPr>
        <p:spPr>
          <a:xfrm>
            <a:off x="214282" y="357166"/>
            <a:ext cx="6215106" cy="424731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>
                <a:ln w="19050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Секретная </a:t>
            </a:r>
            <a:r>
              <a:rPr lang="ru-RU" sz="5400" b="1" dirty="0" smtClean="0">
                <a:ln w="19050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Миссия</a:t>
            </a:r>
          </a:p>
          <a:p>
            <a:pPr algn="ctr"/>
            <a:r>
              <a:rPr lang="ru-RU" sz="5400" b="1" dirty="0" smtClean="0">
                <a:ln w="19050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 </a:t>
            </a:r>
            <a:r>
              <a:rPr lang="ru-RU" sz="5400" b="1" dirty="0">
                <a:ln w="19050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с </a:t>
            </a:r>
            <a:r>
              <a:rPr lang="ru-RU" sz="5400" b="1" dirty="0" err="1" smtClean="0">
                <a:ln w="19050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Файером</a:t>
            </a:r>
            <a:r>
              <a:rPr lang="ru-RU" sz="5400" b="1" dirty="0" smtClean="0">
                <a:ln w="19050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 </a:t>
            </a:r>
            <a:r>
              <a:rPr lang="ru-RU" sz="5400" b="1" dirty="0">
                <a:ln w="19050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: </a:t>
            </a:r>
            <a:endParaRPr lang="ru-RU" sz="5400" b="1" dirty="0" smtClean="0">
              <a:ln w="19050">
                <a:solidFill>
                  <a:schemeClr val="bg1"/>
                </a:solidFill>
                <a:prstDash val="solid"/>
              </a:ln>
              <a:solidFill>
                <a:srgbClr val="FF0000"/>
              </a:solidFill>
              <a:effectLst>
                <a:glow rad="228600">
                  <a:schemeClr val="accent2">
                    <a:satMod val="175000"/>
                    <a:alpha val="40000"/>
                  </a:schemeClr>
                </a:glow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  <a:p>
            <a:pPr algn="ctr"/>
            <a:r>
              <a:rPr lang="ru-RU" sz="5400" b="1" dirty="0" smtClean="0">
                <a:ln w="19050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Как </a:t>
            </a:r>
            <a:r>
              <a:rPr lang="ru-RU" sz="5400" b="1" dirty="0">
                <a:ln w="19050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собрать </a:t>
            </a:r>
            <a:endParaRPr lang="ru-RU" sz="5400" b="1" dirty="0" smtClean="0">
              <a:ln w="19050">
                <a:solidFill>
                  <a:schemeClr val="bg1"/>
                </a:solidFill>
                <a:prstDash val="solid"/>
              </a:ln>
              <a:solidFill>
                <a:srgbClr val="FF0000"/>
              </a:solidFill>
              <a:effectLst>
                <a:glow rad="228600">
                  <a:schemeClr val="accent2">
                    <a:satMod val="175000"/>
                    <a:alpha val="40000"/>
                  </a:schemeClr>
                </a:glow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  <a:p>
            <a:pPr algn="ctr"/>
            <a:r>
              <a:rPr lang="ru-RU" sz="5400" b="1" dirty="0" smtClean="0">
                <a:ln w="19050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Робота-шпиона</a:t>
            </a:r>
            <a:r>
              <a:rPr lang="ru-RU" sz="5400" b="1" dirty="0">
                <a:ln w="19050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admin\Downloads\f9d87c1a56158912c59c7b8973c417bb (1).jpg"/>
          <p:cNvPicPr>
            <a:picLocks noChangeAspect="1" noChangeArrowheads="1"/>
          </p:cNvPicPr>
          <p:nvPr/>
        </p:nvPicPr>
        <p:blipFill>
          <a:blip r:embed="rId2"/>
          <a:srcRect l="7521" r="23727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Выноска-облако 4"/>
          <p:cNvSpPr/>
          <p:nvPr/>
        </p:nvSpPr>
        <p:spPr>
          <a:xfrm>
            <a:off x="4357686" y="857232"/>
            <a:ext cx="4500594" cy="3643338"/>
          </a:xfrm>
          <a:prstGeom prst="cloudCallout">
            <a:avLst>
              <a:gd name="adj1" fmla="val -64650"/>
              <a:gd name="adj2" fmla="val 5825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Ребята</a:t>
            </a:r>
            <a:r>
              <a:rPr lang="ru-RU" dirty="0"/>
              <a:t>, спасибо вам </a:t>
            </a:r>
            <a:r>
              <a:rPr lang="ru-RU" dirty="0" smtClean="0"/>
              <a:t>большое, </a:t>
            </a:r>
            <a:r>
              <a:rPr lang="ru-RU" dirty="0"/>
              <a:t>благодаря вам я понял, как хорошо иметь настоящую команду, надеюсь, и вам было интересно.</a:t>
            </a:r>
          </a:p>
          <a:p>
            <a:pPr algn="ctr"/>
            <a:endParaRPr lang="ru-RU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 descr="C:\Users\admin\Downloads\внеурочка\screen-12.jpg"/>
          <p:cNvPicPr>
            <a:picLocks noChangeAspect="1" noChangeArrowheads="1"/>
          </p:cNvPicPr>
          <p:nvPr/>
        </p:nvPicPr>
        <p:blipFill>
          <a:blip r:embed="rId2"/>
          <a:srcRect l="11151" r="11971"/>
          <a:stretch>
            <a:fillRect/>
          </a:stretch>
        </p:blipFill>
        <p:spPr bwMode="auto">
          <a:xfrm>
            <a:off x="0" y="0"/>
            <a:ext cx="9358346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Содержимое 4" descr="fixiki_50.png">
            <a:hlinkClick r:id="rId3" action="ppaction://hlinksldjump"/>
          </p:cNvPr>
          <p:cNvPicPr>
            <a:picLocks noGrp="1" noChangeAspect="1"/>
          </p:cNvPicPr>
          <p:nvPr>
            <p:ph idx="1"/>
          </p:nvPr>
        </p:nvPicPr>
        <p:blipFill>
          <a:blip r:embed="rId4" cstate="print"/>
          <a:stretch>
            <a:fillRect/>
          </a:stretch>
        </p:blipFill>
        <p:spPr>
          <a:xfrm>
            <a:off x="1142976" y="642918"/>
            <a:ext cx="4389437" cy="4389437"/>
          </a:xfrm>
        </p:spPr>
      </p:pic>
      <p:pic>
        <p:nvPicPr>
          <p:cNvPr id="7171" name="Picture 3" descr="C:\Users\admin\Downloads\внеурочка\13c57e865f442519f0e65d3a667e02be.png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21370793">
            <a:off x="1091379" y="1573244"/>
            <a:ext cx="4434310" cy="288798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 descr="C:\Users\admin\Downloads\внеурочка\Greece-Islands-Decorations_1920x1080_29fps_VJ_Loop_LIMEART_003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 prstMaterial="matte"/>
        </p:spPr>
      </p:pic>
      <p:sp>
        <p:nvSpPr>
          <p:cNvPr id="5" name="Прямоугольник 4"/>
          <p:cNvSpPr/>
          <p:nvPr/>
        </p:nvSpPr>
        <p:spPr>
          <a:xfrm>
            <a:off x="1357290" y="428604"/>
            <a:ext cx="625305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Древняя Греция</a:t>
            </a:r>
            <a:endParaRPr lang="ru-RU" sz="5400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pic>
        <p:nvPicPr>
          <p:cNvPr id="6" name="Рисунок 5" descr="fixiki_50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642974" y="2214554"/>
            <a:ext cx="2786058" cy="2786058"/>
          </a:xfrm>
          <a:prstGeom prst="rect">
            <a:avLst/>
          </a:prstGeom>
        </p:spPr>
      </p:pic>
      <p:sp>
        <p:nvSpPr>
          <p:cNvPr id="7" name="Блок-схема: типовой процесс 6">
            <a:hlinkClick r:id="rId4" action="ppaction://hlinksldjump"/>
          </p:cNvPr>
          <p:cNvSpPr/>
          <p:nvPr/>
        </p:nvSpPr>
        <p:spPr>
          <a:xfrm>
            <a:off x="2000232" y="2214554"/>
            <a:ext cx="5214974" cy="2143140"/>
          </a:xfrm>
          <a:prstGeom prst="flowChartPredefinedProcess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 лабиринт </a:t>
            </a:r>
          </a:p>
          <a:p>
            <a:pPr algn="ctr"/>
            <a:r>
              <a:rPr lang="ru-RU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Минотавра…</a:t>
            </a:r>
            <a:endParaRPr lang="ru-RU" sz="4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9" name="Рисунок 8" descr="fixiki_46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572000" y="1928802"/>
            <a:ext cx="5643554" cy="5643554"/>
          </a:xfrm>
          <a:prstGeom prst="rect">
            <a:avLst/>
          </a:prstGeom>
        </p:spPr>
      </p:pic>
      <p:sp>
        <p:nvSpPr>
          <p:cNvPr id="10" name="Выноска-облако 9"/>
          <p:cNvSpPr/>
          <p:nvPr/>
        </p:nvSpPr>
        <p:spPr>
          <a:xfrm>
            <a:off x="6715108" y="714356"/>
            <a:ext cx="2428892" cy="1785950"/>
          </a:xfrm>
          <a:prstGeom prst="cloudCallout">
            <a:avLst>
              <a:gd name="adj1" fmla="val -2984"/>
              <a:gd name="adj2" fmla="val 95258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Нажми на меня, и я расскажу тебе  о лабиринте Минотавра </a:t>
            </a:r>
            <a:endParaRPr lang="ru-RU" sz="1400" b="1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-2.3826E-7 L 0.12604 0.26232 " pathEditMode="relative" ptsTypes="AA">
                                      <p:cBhvr>
                                        <p:cTn id="1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2674 0.34143 L 0.77257 0.30997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3" y="-1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1" animBg="1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70000"/>
            <a:lum/>
          </a:blip>
          <a:srcRect/>
          <a:stretch>
            <a:fillRect l="-31000" r="-3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28992" y="1142984"/>
            <a:ext cx="5186370" cy="1143000"/>
          </a:xfrm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  <p:txBody>
          <a:bodyPr>
            <a:noAutofit/>
          </a:bodyPr>
          <a:lstStyle/>
          <a:p>
            <a:r>
              <a:rPr lang="ru-RU" sz="60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Лабиринт  Минотавра </a:t>
            </a:r>
            <a:endParaRPr lang="ru-RU" sz="60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14348" y="2357430"/>
            <a:ext cx="8229600" cy="4038608"/>
          </a:xfrm>
          <a:ln>
            <a:solidFill>
              <a:schemeClr val="bg2"/>
            </a:solidFill>
          </a:ln>
        </p:spPr>
        <p:txBody>
          <a:bodyPr>
            <a:normAutofit fontScale="32500" lnSpcReduction="20000"/>
          </a:bodyPr>
          <a:lstStyle/>
          <a:p>
            <a:pPr fontAlgn="base"/>
            <a:r>
              <a:rPr lang="ru-RU" sz="4300" dirty="0" smtClean="0">
                <a:ln w="3175"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                                 Тесей (Тезей) был сыном сразу двух отцов - афинского царя Эгея и                                         </a:t>
            </a:r>
          </a:p>
          <a:p>
            <a:pPr fontAlgn="base"/>
            <a:r>
              <a:rPr lang="ru-RU" sz="4300" dirty="0" smtClean="0">
                <a:ln w="3175"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                                  морского бога Посейдона. Матерью его была царевна </a:t>
            </a:r>
            <a:r>
              <a:rPr lang="ru-RU" sz="4300" dirty="0" err="1" smtClean="0">
                <a:ln w="3175"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Эфра</a:t>
            </a:r>
            <a:r>
              <a:rPr lang="ru-RU" sz="4300" dirty="0" smtClean="0">
                <a:ln w="3175"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Он  </a:t>
            </a:r>
          </a:p>
          <a:p>
            <a:pPr fontAlgn="base"/>
            <a:r>
              <a:rPr lang="ru-RU" sz="4300" dirty="0" smtClean="0">
                <a:ln w="3175"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                                рос вдали от Афин и лишь когда подрос узнал, что его земной  </a:t>
            </a:r>
          </a:p>
          <a:p>
            <a:pPr fontAlgn="base"/>
            <a:r>
              <a:rPr lang="ru-RU" sz="4300" dirty="0" smtClean="0">
                <a:ln w="3175"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отец - Эгей. Тогда Тесей отправился в Афины, по пути  совершив много подвигов. В частности, он одолел жестокого разбойника </a:t>
            </a:r>
            <a:r>
              <a:rPr lang="ru-RU" sz="4300" dirty="0" smtClean="0">
                <a:ln w="3175"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3"/>
              </a:rPr>
              <a:t>Прокруста</a:t>
            </a:r>
            <a:r>
              <a:rPr lang="ru-RU" sz="4300" dirty="0" smtClean="0">
                <a:ln w="3175"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</a:p>
          <a:p>
            <a:pPr fontAlgn="base"/>
            <a:r>
              <a:rPr lang="ru-RU" sz="4300" dirty="0" smtClean="0">
                <a:ln w="3175"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Афинах герой узнал, что город платит дань Миносу - жестокому царю острова Крит. Каждые девять лет тот требовал семь юношей и семь девушек, которых бросали в Лабиринт на съедение Минотавру - чудовище с телом человека и головой быка.</a:t>
            </a:r>
          </a:p>
          <a:p>
            <a:pPr fontAlgn="base"/>
            <a:r>
              <a:rPr lang="ru-RU" sz="4300" dirty="0" smtClean="0">
                <a:ln w="3175"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Тесей решил положить этому конец. Вместе с приговоренными он сел на корабль с траурными черными парусами и отправился на Крит. На помощь он призвал богиню любви Афродиту.</a:t>
            </a:r>
          </a:p>
          <a:p>
            <a:pPr fontAlgn="base"/>
            <a:r>
              <a:rPr lang="ru-RU" sz="4300" dirty="0" smtClean="0">
                <a:ln w="3175"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Афинские пленники предстали перед царем Миносом. И в Тесея с первого взгляда влюбилась дочь царя Ариадна (чувство в ней помогла пробудить богиня Афродита). Девушка решила помочь герою, подарив ему острый меч и клубок ниток.</a:t>
            </a:r>
          </a:p>
          <a:p>
            <a:pPr fontAlgn="base"/>
            <a:r>
              <a:rPr lang="ru-RU" sz="4300" dirty="0" smtClean="0">
                <a:ln w="3175"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Тесей, убивающий Минотавра, и богиня Афина. 425-410 годы до н.э. </a:t>
            </a:r>
          </a:p>
          <a:p>
            <a:pPr fontAlgn="base"/>
            <a:r>
              <a:rPr lang="ru-RU" sz="4300" dirty="0" smtClean="0">
                <a:ln w="3175"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Войдя в Лабиринт вместе с другими приговоренными, Тесей привязал нить у входа и стал разматывать клубок. В сердце Лабиринта герой встретился с Минотавром и сразил его мечом. Убив чудовище, юноша вернулся назад с помощью нитки.</a:t>
            </a:r>
          </a:p>
          <a:p>
            <a:endParaRPr lang="ru-RU" dirty="0"/>
          </a:p>
        </p:txBody>
      </p:sp>
      <p:pic>
        <p:nvPicPr>
          <p:cNvPr id="9218" name="Picture 2" descr="C:\Users\admin\Downloads\внеурочка\512x512bb.jpg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42844" y="0"/>
            <a:ext cx="3162288" cy="31622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219" name="Picture 3" descr="C:\Users\admin\Downloads\maxresdefault.jpg"/>
          <p:cNvPicPr>
            <a:picLocks noChangeAspect="1" noChangeArrowheads="1"/>
          </p:cNvPicPr>
          <p:nvPr/>
        </p:nvPicPr>
        <p:blipFill>
          <a:blip r:embed="rId6"/>
          <a:srcRect l="30469" r="29687"/>
          <a:stretch>
            <a:fillRect/>
          </a:stretch>
        </p:blipFill>
        <p:spPr bwMode="auto">
          <a:xfrm>
            <a:off x="5143504" y="1285860"/>
            <a:ext cx="3643338" cy="51435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2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20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 descr="C:\Users\admin\Downloads\внеурочка\Greece-Islands-Decorations_1920x1080_29fps_VJ_Loop_LIMEART_003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1214414" y="0"/>
            <a:ext cx="625305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Древняя Греция</a:t>
            </a:r>
            <a:endParaRPr lang="ru-RU" sz="5400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pic>
        <p:nvPicPr>
          <p:cNvPr id="8" name="Рисунок 7" descr="kisspng-labyrinth-daedalus-minotaur-theseus-maze-5af1a6e5e1ea05.4369126015257863419254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43042" y="1000108"/>
            <a:ext cx="5214950" cy="52149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1" name="Прямоугольник 10"/>
          <p:cNvSpPr/>
          <p:nvPr/>
        </p:nvSpPr>
        <p:spPr>
          <a:xfrm>
            <a:off x="428596" y="6215082"/>
            <a:ext cx="8001056" cy="35719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428596" y="6215082"/>
            <a:ext cx="8001056" cy="357190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642910" y="5572140"/>
            <a:ext cx="857224" cy="428628"/>
          </a:xfrm>
          <a:prstGeom prst="round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Старт </a:t>
            </a:r>
            <a:endParaRPr lang="ru-RU" dirty="0"/>
          </a:p>
        </p:txBody>
      </p:sp>
      <p:sp>
        <p:nvSpPr>
          <p:cNvPr id="14" name="Управляющая кнопка: домой 13">
            <a:hlinkClick r:id="rId4" action="ppaction://hlinksldjump" highlightClick="1"/>
          </p:cNvPr>
          <p:cNvSpPr/>
          <p:nvPr/>
        </p:nvSpPr>
        <p:spPr>
          <a:xfrm>
            <a:off x="7500958" y="4714884"/>
            <a:ext cx="1285884" cy="1285884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8" presetClass="exit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33" dur="60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59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5" grpId="0"/>
      <p:bldP spid="11" grpId="0" animBg="1"/>
      <p:bldP spid="12" grpId="0" animBg="1" autoUpdateAnimBg="0"/>
      <p:bldP spid="12" grpId="1" animBg="1"/>
      <p:bldP spid="1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90000"/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fixiki_46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429124" y="2357430"/>
            <a:ext cx="3714752" cy="3714752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Во дворце Китайского императора </a:t>
            </a:r>
            <a:endParaRPr lang="ru-RU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pic>
        <p:nvPicPr>
          <p:cNvPr id="4" name="Содержимое 3" descr="fixiki_50.png"/>
          <p:cNvPicPr>
            <a:picLocks noGrp="1" noChangeAspect="1"/>
          </p:cNvPicPr>
          <p:nvPr>
            <p:ph idx="1"/>
          </p:nvPr>
        </p:nvPicPr>
        <p:blipFill>
          <a:blip r:embed="rId5" cstate="print"/>
          <a:stretch>
            <a:fillRect/>
          </a:stretch>
        </p:blipFill>
        <p:spPr>
          <a:xfrm>
            <a:off x="-785850" y="3429000"/>
            <a:ext cx="4071966" cy="4071966"/>
          </a:xfrm>
        </p:spPr>
      </p:pic>
      <p:sp>
        <p:nvSpPr>
          <p:cNvPr id="5" name="Выноска-облако 4"/>
          <p:cNvSpPr/>
          <p:nvPr/>
        </p:nvSpPr>
        <p:spPr>
          <a:xfrm>
            <a:off x="2071670" y="3500438"/>
            <a:ext cx="1928826" cy="1571636"/>
          </a:xfrm>
          <a:prstGeom prst="cloudCallout">
            <a:avLst>
              <a:gd name="adj1" fmla="val -43680"/>
              <a:gd name="adj2" fmla="val 80492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/>
              <a:t>Реши мою головоломку и получишь схему робота </a:t>
            </a:r>
            <a:endParaRPr lang="ru-RU" sz="1400" dirty="0"/>
          </a:p>
        </p:txBody>
      </p:sp>
      <p:sp>
        <p:nvSpPr>
          <p:cNvPr id="6" name="Стрелка вправо 5">
            <a:hlinkClick r:id="rId6" action="ppaction://hlinksldjump"/>
          </p:cNvPr>
          <p:cNvSpPr/>
          <p:nvPr/>
        </p:nvSpPr>
        <p:spPr>
          <a:xfrm>
            <a:off x="4000496" y="4500570"/>
            <a:ext cx="4357718" cy="150019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Решить головоломку</a:t>
            </a:r>
            <a:endParaRPr lang="ru-RU" dirty="0"/>
          </a:p>
        </p:txBody>
      </p:sp>
      <p:sp>
        <p:nvSpPr>
          <p:cNvPr id="8" name="Выноска-облако 7"/>
          <p:cNvSpPr/>
          <p:nvPr/>
        </p:nvSpPr>
        <p:spPr>
          <a:xfrm>
            <a:off x="6286480" y="500042"/>
            <a:ext cx="2857520" cy="2286016"/>
          </a:xfrm>
          <a:prstGeom prst="cloudCallout">
            <a:avLst>
              <a:gd name="adj1" fmla="val -24303"/>
              <a:gd name="adj2" fmla="val 83705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Не  торопись, я расскажу тебе о головоломке, которую подготовила для нас Кусака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animBg="1"/>
      <p:bldP spid="6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40000"/>
            <a:lum/>
          </a:blip>
          <a:srcRect/>
          <a:stretch>
            <a:fillRect t="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642918"/>
            <a:ext cx="82296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i="1" u="sng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Легенда об игре </a:t>
            </a:r>
            <a:br>
              <a:rPr lang="ru-RU" b="1" i="1" u="sng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b="1" i="1" u="sng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Танграм</a:t>
            </a:r>
            <a:endParaRPr lang="ru-RU" b="1" i="1" u="sng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                                              </a:t>
            </a:r>
            <a:r>
              <a:rPr lang="ru-RU" dirty="0" err="1" smtClean="0">
                <a:solidFill>
                  <a:schemeClr val="bg1"/>
                </a:solidFill>
              </a:rPr>
              <a:t>Танграм</a:t>
            </a:r>
            <a:r>
              <a:rPr lang="ru-RU" dirty="0" smtClean="0">
                <a:solidFill>
                  <a:schemeClr val="bg1"/>
                </a:solidFill>
              </a:rPr>
              <a:t> (от китайского «семь дощечек  </a:t>
            </a:r>
          </a:p>
          <a:p>
            <a:r>
              <a:rPr lang="ru-RU" dirty="0" smtClean="0">
                <a:solidFill>
                  <a:schemeClr val="bg1"/>
                </a:solidFill>
              </a:rPr>
              <a:t>                                             мастерства») состоит из семи плоских </a:t>
            </a:r>
          </a:p>
          <a:p>
            <a:r>
              <a:rPr lang="ru-RU" dirty="0" smtClean="0">
                <a:solidFill>
                  <a:schemeClr val="bg1"/>
                </a:solidFill>
              </a:rPr>
              <a:t>                                             фигур, или танов. Их необходимо  </a:t>
            </a:r>
          </a:p>
          <a:p>
            <a:r>
              <a:rPr lang="ru-RU" dirty="0" smtClean="0">
                <a:solidFill>
                  <a:schemeClr val="bg1"/>
                </a:solidFill>
              </a:rPr>
              <a:t>                                            сложить определенным образом для получения более сложной фигуры, изображающей человека, животное, растение, предмет, цифру, букву и т.д. Условиями игры являются использование всех семи фигур </a:t>
            </a:r>
            <a:r>
              <a:rPr lang="ru-RU" dirty="0" err="1" smtClean="0">
                <a:solidFill>
                  <a:schemeClr val="bg1"/>
                </a:solidFill>
              </a:rPr>
              <a:t>танграма</a:t>
            </a:r>
            <a:r>
              <a:rPr lang="ru-RU" dirty="0" smtClean="0">
                <a:solidFill>
                  <a:schemeClr val="bg1"/>
                </a:solidFill>
              </a:rPr>
              <a:t> и отсутствие наложения между фигурами. Начинать сложение головоломки следует с нахождения местоположения самого большого треугольника.</a:t>
            </a:r>
          </a:p>
          <a:p>
            <a:pPr>
              <a:buNone/>
            </a:pPr>
            <a:r>
              <a:rPr lang="ru-RU" dirty="0" err="1" smtClean="0">
                <a:solidFill>
                  <a:schemeClr val="bg1"/>
                </a:solidFill>
              </a:rPr>
              <a:t>Танграм</a:t>
            </a:r>
            <a:r>
              <a:rPr lang="ru-RU" dirty="0" smtClean="0">
                <a:solidFill>
                  <a:schemeClr val="bg1"/>
                </a:solidFill>
              </a:rPr>
              <a:t> считается древней игрой, возникшей более 4000 лет назад. По легенде у одного человека выпала из рук и разбилась фарфоровая плитка. Получилось 7 частей, и расстроенный человек попытался поскорее сложить их снова в единое целое, но результатом стало появление разнообразных фигур. Занятие оказалось очень увлекательным, впоследствии оно превратилось в игру и нашло множество поклонников.</a:t>
            </a:r>
          </a:p>
          <a:p>
            <a:endParaRPr lang="ru-RU" dirty="0"/>
          </a:p>
        </p:txBody>
      </p:sp>
      <p:pic>
        <p:nvPicPr>
          <p:cNvPr id="4" name="Picture 2" descr="C:\Users\admin\Downloads\внеурочка\512x512bb.jpg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7158" y="142852"/>
            <a:ext cx="3071834" cy="307183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532</TotalTime>
  <Words>474</Words>
  <Application>Microsoft Office PowerPoint</Application>
  <PresentationFormat>Экран (4:3)</PresentationFormat>
  <Paragraphs>121</Paragraphs>
  <Slides>30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30</vt:i4>
      </vt:variant>
    </vt:vector>
  </HeadingPairs>
  <TitlesOfParts>
    <vt:vector size="31" baseType="lpstr">
      <vt:lpstr>Поток</vt:lpstr>
      <vt:lpstr>Слайд 1</vt:lpstr>
      <vt:lpstr>Слайд 2</vt:lpstr>
      <vt:lpstr>-</vt:lpstr>
      <vt:lpstr>Слайд 4</vt:lpstr>
      <vt:lpstr>Слайд 5</vt:lpstr>
      <vt:lpstr>Лабиринт  Минотавра </vt:lpstr>
      <vt:lpstr>Слайд 7</vt:lpstr>
      <vt:lpstr> Во дворце Китайского императора </vt:lpstr>
      <vt:lpstr>                    Легенда об игре  Танграм</vt:lpstr>
      <vt:lpstr> Во дворце Китайского императора </vt:lpstr>
      <vt:lpstr>Выбери следующего героя 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admin</cp:lastModifiedBy>
  <cp:revision>45</cp:revision>
  <dcterms:created xsi:type="dcterms:W3CDTF">2020-02-03T15:48:51Z</dcterms:created>
  <dcterms:modified xsi:type="dcterms:W3CDTF">2020-02-13T18:39:48Z</dcterms:modified>
</cp:coreProperties>
</file>