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C0F02-B579-4FD6-8216-5B7DD3520F26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76466-9201-4BFA-AA90-CD541A1703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946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C0F02-B579-4FD6-8216-5B7DD3520F26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76466-9201-4BFA-AA90-CD541A1703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004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C0F02-B579-4FD6-8216-5B7DD3520F26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76466-9201-4BFA-AA90-CD541A1703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017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C0F02-B579-4FD6-8216-5B7DD3520F26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76466-9201-4BFA-AA90-CD541A1703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086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C0F02-B579-4FD6-8216-5B7DD3520F26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76466-9201-4BFA-AA90-CD541A1703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536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C0F02-B579-4FD6-8216-5B7DD3520F26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76466-9201-4BFA-AA90-CD541A1703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197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C0F02-B579-4FD6-8216-5B7DD3520F26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76466-9201-4BFA-AA90-CD541A1703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659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C0F02-B579-4FD6-8216-5B7DD3520F26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76466-9201-4BFA-AA90-CD541A1703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3937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C0F02-B579-4FD6-8216-5B7DD3520F26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76466-9201-4BFA-AA90-CD541A1703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287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C0F02-B579-4FD6-8216-5B7DD3520F26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76466-9201-4BFA-AA90-CD541A1703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769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C0F02-B579-4FD6-8216-5B7DD3520F26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76466-9201-4BFA-AA90-CD541A1703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211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EC0F02-B579-4FD6-8216-5B7DD3520F26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276466-9201-4BFA-AA90-CD541A1703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49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0571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563" y="0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64704"/>
            <a:ext cx="7776865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536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563" y="0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692697"/>
            <a:ext cx="7272808" cy="4608512"/>
          </a:xfrm>
        </p:spPr>
        <p:txBody>
          <a:bodyPr/>
          <a:lstStyle/>
          <a:p>
            <a:r>
              <a:rPr lang="ru-RU" b="1" i="1" dirty="0" err="1" smtClean="0"/>
              <a:t>ПрочитаННая</a:t>
            </a:r>
            <a:r>
              <a:rPr lang="ru-RU" b="1" i="1" dirty="0" smtClean="0"/>
              <a:t> книга, петли </a:t>
            </a:r>
            <a:r>
              <a:rPr lang="ru-RU" b="1" i="1" dirty="0" err="1" smtClean="0"/>
              <a:t>смазаНы</a:t>
            </a:r>
            <a:r>
              <a:rPr lang="ru-RU" b="1" i="1" dirty="0" smtClean="0"/>
              <a:t>, густо </a:t>
            </a:r>
            <a:r>
              <a:rPr lang="ru-RU" b="1" i="1" dirty="0" err="1" smtClean="0"/>
              <a:t>заставлеННая</a:t>
            </a:r>
            <a:r>
              <a:rPr lang="ru-RU" b="1" i="1" dirty="0" smtClean="0"/>
              <a:t>, </a:t>
            </a:r>
            <a:r>
              <a:rPr lang="ru-RU" b="1" i="1" dirty="0" err="1" smtClean="0"/>
              <a:t>выписаННые</a:t>
            </a:r>
            <a:r>
              <a:rPr lang="ru-RU" b="1" i="1" dirty="0" smtClean="0"/>
              <a:t> газеты; поляна, </a:t>
            </a:r>
            <a:r>
              <a:rPr lang="ru-RU" b="1" i="1" dirty="0" err="1" smtClean="0"/>
              <a:t>выжжеННая</a:t>
            </a:r>
            <a:r>
              <a:rPr lang="ru-RU" b="1" i="1" dirty="0" smtClean="0"/>
              <a:t> солнцем; </a:t>
            </a:r>
            <a:r>
              <a:rPr lang="ru-RU" b="1" i="1" dirty="0" err="1" smtClean="0"/>
              <a:t>заковаН</a:t>
            </a:r>
            <a:r>
              <a:rPr lang="ru-RU" b="1" i="1" dirty="0" smtClean="0"/>
              <a:t> в кандалы, </a:t>
            </a:r>
            <a:r>
              <a:rPr lang="ru-RU" b="1" i="1" dirty="0" err="1" smtClean="0"/>
              <a:t>построеННая</a:t>
            </a:r>
            <a:r>
              <a:rPr lang="ru-RU" b="1" i="1" dirty="0" smtClean="0"/>
              <a:t> церковь; расписание </a:t>
            </a:r>
            <a:r>
              <a:rPr lang="ru-RU" b="1" i="1" dirty="0" err="1" smtClean="0"/>
              <a:t>изменеНо</a:t>
            </a:r>
            <a:r>
              <a:rPr lang="ru-RU" b="1" i="1" dirty="0" smtClean="0"/>
              <a:t>; библиотека </a:t>
            </a:r>
            <a:r>
              <a:rPr lang="ru-RU" b="1" i="1" dirty="0" err="1" smtClean="0"/>
              <a:t>подобраНа</a:t>
            </a:r>
            <a:r>
              <a:rPr lang="ru-RU" b="1" i="1" dirty="0" smtClean="0"/>
              <a:t>. 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29342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563" y="0"/>
            <a:ext cx="9255126" cy="68580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692696"/>
            <a:ext cx="7344816" cy="5040561"/>
          </a:xfrm>
          <a:ln cap="rnd" cmpd="sng">
            <a:noFill/>
            <a:prstDash val="sysDot"/>
            <a:bevel/>
          </a:ln>
        </p:spPr>
        <p:txBody>
          <a:bodyPr>
            <a:normAutofit lnSpcReduction="10000"/>
          </a:bodyPr>
          <a:lstStyle/>
          <a:p>
            <a:r>
              <a:rPr lang="ru-RU" dirty="0" smtClean="0"/>
              <a:t>1) Лодка была точно приклеена к черной воде, грустно украшенной жёлтыми листьями. ( приклеена - </a:t>
            </a:r>
            <a:r>
              <a:rPr lang="ru-RU" dirty="0" err="1" smtClean="0"/>
              <a:t>ед.ч</a:t>
            </a:r>
            <a:r>
              <a:rPr lang="ru-RU" dirty="0" smtClean="0"/>
              <a:t>., </a:t>
            </a:r>
            <a:r>
              <a:rPr lang="ru-RU" dirty="0" err="1" smtClean="0"/>
              <a:t>жен.род</a:t>
            </a:r>
            <a:r>
              <a:rPr lang="ru-RU" dirty="0" smtClean="0"/>
              <a:t>) </a:t>
            </a:r>
          </a:p>
          <a:p>
            <a:r>
              <a:rPr lang="ru-RU" dirty="0" smtClean="0"/>
              <a:t>2) Грудь туго накрахмаленной рубашки была украшена дьявольски пёстрым галстуком. (украшена – </a:t>
            </a:r>
            <a:r>
              <a:rPr lang="ru-RU" dirty="0" err="1" smtClean="0"/>
              <a:t>ед.ч</a:t>
            </a:r>
            <a:r>
              <a:rPr lang="ru-RU" dirty="0" smtClean="0"/>
              <a:t>., </a:t>
            </a:r>
            <a:r>
              <a:rPr lang="ru-RU" dirty="0" err="1" smtClean="0"/>
              <a:t>жен.род</a:t>
            </a:r>
            <a:r>
              <a:rPr lang="ru-RU" dirty="0" smtClean="0"/>
              <a:t>) </a:t>
            </a:r>
          </a:p>
          <a:p>
            <a:r>
              <a:rPr lang="ru-RU" dirty="0" smtClean="0"/>
              <a:t>3) Миг вожделенный настал: окончен мой труд многолетний. (Окончен — ед. ч., </a:t>
            </a:r>
            <a:r>
              <a:rPr lang="ru-RU" dirty="0" err="1" smtClean="0"/>
              <a:t>муж.род</a:t>
            </a:r>
            <a:r>
              <a:rPr lang="ru-RU" dirty="0" smtClean="0"/>
              <a:t>) </a:t>
            </a:r>
          </a:p>
          <a:p>
            <a:endParaRPr lang="ru-RU" dirty="0"/>
          </a:p>
        </p:txBody>
      </p:sp>
      <p:sp>
        <p:nvSpPr>
          <p:cNvPr id="4" name="Равно 3"/>
          <p:cNvSpPr/>
          <p:nvPr/>
        </p:nvSpPr>
        <p:spPr>
          <a:xfrm>
            <a:off x="2627784" y="1027304"/>
            <a:ext cx="1080120" cy="241456"/>
          </a:xfrm>
          <a:prstGeom prst="mathEqual">
            <a:avLst>
              <a:gd name="adj1" fmla="val 0"/>
              <a:gd name="adj2" fmla="val 529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Равно 4"/>
          <p:cNvSpPr/>
          <p:nvPr/>
        </p:nvSpPr>
        <p:spPr>
          <a:xfrm>
            <a:off x="4644008" y="690832"/>
            <a:ext cx="2232248" cy="914400"/>
          </a:xfrm>
          <a:prstGeom prst="mathEqual">
            <a:avLst>
              <a:gd name="adj1" fmla="val 0"/>
              <a:gd name="adj2" fmla="val 117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Равно 6"/>
          <p:cNvSpPr/>
          <p:nvPr/>
        </p:nvSpPr>
        <p:spPr>
          <a:xfrm>
            <a:off x="1115616" y="2971800"/>
            <a:ext cx="1130424" cy="914400"/>
          </a:xfrm>
          <a:prstGeom prst="mathEqual">
            <a:avLst>
              <a:gd name="adj1" fmla="val 0"/>
              <a:gd name="adj2" fmla="val 117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Равно 7"/>
          <p:cNvSpPr/>
          <p:nvPr/>
        </p:nvSpPr>
        <p:spPr>
          <a:xfrm>
            <a:off x="1979712" y="3140968"/>
            <a:ext cx="2088232" cy="648072"/>
          </a:xfrm>
          <a:prstGeom prst="mathEqual">
            <a:avLst>
              <a:gd name="adj1" fmla="val 0"/>
              <a:gd name="adj2" fmla="val 165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Равно 8"/>
          <p:cNvSpPr/>
          <p:nvPr/>
        </p:nvSpPr>
        <p:spPr>
          <a:xfrm>
            <a:off x="6156176" y="3956536"/>
            <a:ext cx="1656183" cy="914400"/>
          </a:xfrm>
          <a:prstGeom prst="mathEqual">
            <a:avLst>
              <a:gd name="adj1" fmla="val 1569"/>
              <a:gd name="adj2" fmla="val 117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4" name="Полилиния 23"/>
          <p:cNvSpPr/>
          <p:nvPr/>
        </p:nvSpPr>
        <p:spPr>
          <a:xfrm>
            <a:off x="5006898" y="1561149"/>
            <a:ext cx="2085278" cy="122785"/>
          </a:xfrm>
          <a:custGeom>
            <a:avLst/>
            <a:gdLst>
              <a:gd name="connsiteX0" fmla="*/ 0 w 2085278"/>
              <a:gd name="connsiteY0" fmla="*/ 111534 h 122785"/>
              <a:gd name="connsiteX1" fmla="*/ 234175 w 2085278"/>
              <a:gd name="connsiteY1" fmla="*/ 11173 h 122785"/>
              <a:gd name="connsiteX2" fmla="*/ 401443 w 2085278"/>
              <a:gd name="connsiteY2" fmla="*/ 111534 h 122785"/>
              <a:gd name="connsiteX3" fmla="*/ 568712 w 2085278"/>
              <a:gd name="connsiteY3" fmla="*/ 11173 h 122785"/>
              <a:gd name="connsiteX4" fmla="*/ 791736 w 2085278"/>
              <a:gd name="connsiteY4" fmla="*/ 111534 h 122785"/>
              <a:gd name="connsiteX5" fmla="*/ 959004 w 2085278"/>
              <a:gd name="connsiteY5" fmla="*/ 22 h 122785"/>
              <a:gd name="connsiteX6" fmla="*/ 1137424 w 2085278"/>
              <a:gd name="connsiteY6" fmla="*/ 122685 h 122785"/>
              <a:gd name="connsiteX7" fmla="*/ 1349297 w 2085278"/>
              <a:gd name="connsiteY7" fmla="*/ 22324 h 122785"/>
              <a:gd name="connsiteX8" fmla="*/ 1550019 w 2085278"/>
              <a:gd name="connsiteY8" fmla="*/ 100383 h 122785"/>
              <a:gd name="connsiteX9" fmla="*/ 1784195 w 2085278"/>
              <a:gd name="connsiteY9" fmla="*/ 22324 h 122785"/>
              <a:gd name="connsiteX10" fmla="*/ 1918009 w 2085278"/>
              <a:gd name="connsiteY10" fmla="*/ 100383 h 122785"/>
              <a:gd name="connsiteX11" fmla="*/ 2085278 w 2085278"/>
              <a:gd name="connsiteY11" fmla="*/ 11173 h 122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85278" h="122785">
                <a:moveTo>
                  <a:pt x="0" y="111534"/>
                </a:moveTo>
                <a:cubicBezTo>
                  <a:pt x="83634" y="61353"/>
                  <a:pt x="167268" y="11173"/>
                  <a:pt x="234175" y="11173"/>
                </a:cubicBezTo>
                <a:cubicBezTo>
                  <a:pt x="301082" y="11173"/>
                  <a:pt x="345687" y="111534"/>
                  <a:pt x="401443" y="111534"/>
                </a:cubicBezTo>
                <a:cubicBezTo>
                  <a:pt x="457199" y="111534"/>
                  <a:pt x="503663" y="11173"/>
                  <a:pt x="568712" y="11173"/>
                </a:cubicBezTo>
                <a:cubicBezTo>
                  <a:pt x="633761" y="11173"/>
                  <a:pt x="726687" y="113392"/>
                  <a:pt x="791736" y="111534"/>
                </a:cubicBezTo>
                <a:cubicBezTo>
                  <a:pt x="856785" y="109676"/>
                  <a:pt x="901389" y="-1837"/>
                  <a:pt x="959004" y="22"/>
                </a:cubicBezTo>
                <a:cubicBezTo>
                  <a:pt x="1016619" y="1881"/>
                  <a:pt x="1072375" y="118968"/>
                  <a:pt x="1137424" y="122685"/>
                </a:cubicBezTo>
                <a:cubicBezTo>
                  <a:pt x="1202473" y="126402"/>
                  <a:pt x="1280531" y="26041"/>
                  <a:pt x="1349297" y="22324"/>
                </a:cubicBezTo>
                <a:cubicBezTo>
                  <a:pt x="1418063" y="18607"/>
                  <a:pt x="1477536" y="100383"/>
                  <a:pt x="1550019" y="100383"/>
                </a:cubicBezTo>
                <a:cubicBezTo>
                  <a:pt x="1622502" y="100383"/>
                  <a:pt x="1722863" y="22324"/>
                  <a:pt x="1784195" y="22324"/>
                </a:cubicBezTo>
                <a:cubicBezTo>
                  <a:pt x="1845527" y="22324"/>
                  <a:pt x="1867829" y="102241"/>
                  <a:pt x="1918009" y="100383"/>
                </a:cubicBezTo>
                <a:cubicBezTo>
                  <a:pt x="1968189" y="98525"/>
                  <a:pt x="2026733" y="54849"/>
                  <a:pt x="2085278" y="11173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3479180" y="2943897"/>
            <a:ext cx="2798957" cy="122813"/>
          </a:xfrm>
          <a:custGeom>
            <a:avLst/>
            <a:gdLst>
              <a:gd name="connsiteX0" fmla="*/ 0 w 2798957"/>
              <a:gd name="connsiteY0" fmla="*/ 89235 h 122813"/>
              <a:gd name="connsiteX1" fmla="*/ 211874 w 2798957"/>
              <a:gd name="connsiteY1" fmla="*/ 22327 h 122813"/>
              <a:gd name="connsiteX2" fmla="*/ 301083 w 2798957"/>
              <a:gd name="connsiteY2" fmla="*/ 122688 h 122813"/>
              <a:gd name="connsiteX3" fmla="*/ 524108 w 2798957"/>
              <a:gd name="connsiteY3" fmla="*/ 22327 h 122813"/>
              <a:gd name="connsiteX4" fmla="*/ 735981 w 2798957"/>
              <a:gd name="connsiteY4" fmla="*/ 111537 h 122813"/>
              <a:gd name="connsiteX5" fmla="*/ 880947 w 2798957"/>
              <a:gd name="connsiteY5" fmla="*/ 33479 h 122813"/>
              <a:gd name="connsiteX6" fmla="*/ 1070518 w 2798957"/>
              <a:gd name="connsiteY6" fmla="*/ 89235 h 122813"/>
              <a:gd name="connsiteX7" fmla="*/ 1193181 w 2798957"/>
              <a:gd name="connsiteY7" fmla="*/ 11176 h 122813"/>
              <a:gd name="connsiteX8" fmla="*/ 1382752 w 2798957"/>
              <a:gd name="connsiteY8" fmla="*/ 111537 h 122813"/>
              <a:gd name="connsiteX9" fmla="*/ 1616927 w 2798957"/>
              <a:gd name="connsiteY9" fmla="*/ 33479 h 122813"/>
              <a:gd name="connsiteX10" fmla="*/ 1728440 w 2798957"/>
              <a:gd name="connsiteY10" fmla="*/ 111537 h 122813"/>
              <a:gd name="connsiteX11" fmla="*/ 1906859 w 2798957"/>
              <a:gd name="connsiteY11" fmla="*/ 44630 h 122813"/>
              <a:gd name="connsiteX12" fmla="*/ 2107581 w 2798957"/>
              <a:gd name="connsiteY12" fmla="*/ 122688 h 122813"/>
              <a:gd name="connsiteX13" fmla="*/ 2308303 w 2798957"/>
              <a:gd name="connsiteY13" fmla="*/ 22327 h 122813"/>
              <a:gd name="connsiteX14" fmla="*/ 2430966 w 2798957"/>
              <a:gd name="connsiteY14" fmla="*/ 100386 h 122813"/>
              <a:gd name="connsiteX15" fmla="*/ 2620537 w 2798957"/>
              <a:gd name="connsiteY15" fmla="*/ 25 h 122813"/>
              <a:gd name="connsiteX16" fmla="*/ 2798957 w 2798957"/>
              <a:gd name="connsiteY16" fmla="*/ 111537 h 122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98957" h="122813">
                <a:moveTo>
                  <a:pt x="0" y="89235"/>
                </a:moveTo>
                <a:cubicBezTo>
                  <a:pt x="80847" y="52993"/>
                  <a:pt x="161694" y="16752"/>
                  <a:pt x="211874" y="22327"/>
                </a:cubicBezTo>
                <a:cubicBezTo>
                  <a:pt x="262054" y="27902"/>
                  <a:pt x="249044" y="122688"/>
                  <a:pt x="301083" y="122688"/>
                </a:cubicBezTo>
                <a:cubicBezTo>
                  <a:pt x="353122" y="122688"/>
                  <a:pt x="451625" y="24185"/>
                  <a:pt x="524108" y="22327"/>
                </a:cubicBezTo>
                <a:cubicBezTo>
                  <a:pt x="596591" y="20469"/>
                  <a:pt x="676508" y="109678"/>
                  <a:pt x="735981" y="111537"/>
                </a:cubicBezTo>
                <a:cubicBezTo>
                  <a:pt x="795454" y="113396"/>
                  <a:pt x="825191" y="37196"/>
                  <a:pt x="880947" y="33479"/>
                </a:cubicBezTo>
                <a:cubicBezTo>
                  <a:pt x="936703" y="29762"/>
                  <a:pt x="1018479" y="92952"/>
                  <a:pt x="1070518" y="89235"/>
                </a:cubicBezTo>
                <a:cubicBezTo>
                  <a:pt x="1122557" y="85518"/>
                  <a:pt x="1141142" y="7459"/>
                  <a:pt x="1193181" y="11176"/>
                </a:cubicBezTo>
                <a:cubicBezTo>
                  <a:pt x="1245220" y="14893"/>
                  <a:pt x="1312128" y="107820"/>
                  <a:pt x="1382752" y="111537"/>
                </a:cubicBezTo>
                <a:cubicBezTo>
                  <a:pt x="1453376" y="115254"/>
                  <a:pt x="1559312" y="33479"/>
                  <a:pt x="1616927" y="33479"/>
                </a:cubicBezTo>
                <a:cubicBezTo>
                  <a:pt x="1674542" y="33479"/>
                  <a:pt x="1680118" y="109678"/>
                  <a:pt x="1728440" y="111537"/>
                </a:cubicBezTo>
                <a:cubicBezTo>
                  <a:pt x="1776762" y="113396"/>
                  <a:pt x="1843669" y="42772"/>
                  <a:pt x="1906859" y="44630"/>
                </a:cubicBezTo>
                <a:cubicBezTo>
                  <a:pt x="1970049" y="46488"/>
                  <a:pt x="2040674" y="126405"/>
                  <a:pt x="2107581" y="122688"/>
                </a:cubicBezTo>
                <a:cubicBezTo>
                  <a:pt x="2174488" y="118971"/>
                  <a:pt x="2254406" y="26044"/>
                  <a:pt x="2308303" y="22327"/>
                </a:cubicBezTo>
                <a:cubicBezTo>
                  <a:pt x="2362200" y="18610"/>
                  <a:pt x="2378927" y="104103"/>
                  <a:pt x="2430966" y="100386"/>
                </a:cubicBezTo>
                <a:cubicBezTo>
                  <a:pt x="2483005" y="96669"/>
                  <a:pt x="2559205" y="-1833"/>
                  <a:pt x="2620537" y="25"/>
                </a:cubicBezTo>
                <a:cubicBezTo>
                  <a:pt x="2681869" y="1883"/>
                  <a:pt x="2740413" y="56710"/>
                  <a:pt x="2798957" y="11153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10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515" y="0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764704"/>
            <a:ext cx="7200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4) Когда все приготовления были окончены; адъютант и </a:t>
            </a:r>
            <a:r>
              <a:rPr lang="ru-RU" sz="2800" dirty="0" err="1" smtClean="0"/>
              <a:t>Саломыга</a:t>
            </a:r>
            <a:r>
              <a:rPr lang="ru-RU" sz="2800" dirty="0" smtClean="0"/>
              <a:t> вскочили на лошадей. (Окончены — мн. ч.) </a:t>
            </a:r>
          </a:p>
          <a:p>
            <a:r>
              <a:rPr lang="ru-RU" sz="2800" dirty="0" smtClean="0"/>
              <a:t>5) Этот длинный путь был нами пройден. (Пройден — м. р., </a:t>
            </a:r>
            <a:r>
              <a:rPr lang="ru-RU" sz="2800" dirty="0" err="1" smtClean="0"/>
              <a:t>муж.род</a:t>
            </a:r>
            <a:r>
              <a:rPr lang="ru-RU" sz="2800" dirty="0" smtClean="0"/>
              <a:t>) </a:t>
            </a:r>
          </a:p>
          <a:p>
            <a:r>
              <a:rPr lang="ru-RU" sz="2800" dirty="0" smtClean="0"/>
              <a:t>6) Так мало пройдено дорог, (Пройдено — ср. р., </a:t>
            </a:r>
            <a:r>
              <a:rPr lang="ru-RU" sz="2800" dirty="0" err="1" smtClean="0"/>
              <a:t>ед.ч</a:t>
            </a:r>
            <a:r>
              <a:rPr lang="ru-RU" sz="2800" dirty="0" smtClean="0"/>
              <a:t>.) </a:t>
            </a:r>
          </a:p>
          <a:p>
            <a:r>
              <a:rPr lang="ru-RU" sz="2800" dirty="0" smtClean="0"/>
              <a:t>Так много сделано ошибок. (Сделано – в </a:t>
            </a:r>
            <a:r>
              <a:rPr lang="ru-RU" sz="2800" dirty="0" err="1" smtClean="0"/>
              <a:t>ср.р</a:t>
            </a:r>
            <a:r>
              <a:rPr lang="ru-RU" sz="2800" dirty="0" smtClean="0"/>
              <a:t>., </a:t>
            </a:r>
            <a:r>
              <a:rPr lang="ru-RU" sz="2800" dirty="0" err="1" smtClean="0"/>
              <a:t>ед.ч</a:t>
            </a:r>
            <a:r>
              <a:rPr lang="ru-RU" sz="2800" dirty="0" smtClean="0"/>
              <a:t>.) </a:t>
            </a:r>
            <a:endParaRPr lang="ru-RU" sz="2800" dirty="0"/>
          </a:p>
        </p:txBody>
      </p:sp>
      <p:sp>
        <p:nvSpPr>
          <p:cNvPr id="3" name="Равно 2"/>
          <p:cNvSpPr/>
          <p:nvPr/>
        </p:nvSpPr>
        <p:spPr>
          <a:xfrm>
            <a:off x="5220072" y="807780"/>
            <a:ext cx="914400" cy="914400"/>
          </a:xfrm>
          <a:prstGeom prst="mathEqual">
            <a:avLst>
              <a:gd name="adj1" fmla="val 0"/>
              <a:gd name="adj2" fmla="val 166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Равно 3"/>
          <p:cNvSpPr/>
          <p:nvPr/>
        </p:nvSpPr>
        <p:spPr>
          <a:xfrm>
            <a:off x="5940152" y="807780"/>
            <a:ext cx="1872208" cy="914400"/>
          </a:xfrm>
          <a:prstGeom prst="mathEqual">
            <a:avLst>
              <a:gd name="adj1" fmla="val 0"/>
              <a:gd name="adj2" fmla="val 1637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Равно 4"/>
          <p:cNvSpPr/>
          <p:nvPr/>
        </p:nvSpPr>
        <p:spPr>
          <a:xfrm>
            <a:off x="4137102" y="2060848"/>
            <a:ext cx="914400" cy="914400"/>
          </a:xfrm>
          <a:prstGeom prst="mathEqual">
            <a:avLst>
              <a:gd name="adj1" fmla="val 0"/>
              <a:gd name="adj2" fmla="val 117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Равно 5"/>
          <p:cNvSpPr/>
          <p:nvPr/>
        </p:nvSpPr>
        <p:spPr>
          <a:xfrm>
            <a:off x="5677272" y="2060848"/>
            <a:ext cx="1631032" cy="914400"/>
          </a:xfrm>
          <a:prstGeom prst="mathEqual">
            <a:avLst>
              <a:gd name="adj1" fmla="val 0"/>
              <a:gd name="adj2" fmla="val 141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Равно 6"/>
          <p:cNvSpPr/>
          <p:nvPr/>
        </p:nvSpPr>
        <p:spPr>
          <a:xfrm>
            <a:off x="2699792" y="2898614"/>
            <a:ext cx="1800200" cy="914400"/>
          </a:xfrm>
          <a:prstGeom prst="mathEqual">
            <a:avLst>
              <a:gd name="adj1" fmla="val 0"/>
              <a:gd name="adj2" fmla="val 1707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Равно 7"/>
          <p:cNvSpPr/>
          <p:nvPr/>
        </p:nvSpPr>
        <p:spPr>
          <a:xfrm>
            <a:off x="2339752" y="3852395"/>
            <a:ext cx="1584176" cy="914400"/>
          </a:xfrm>
          <a:prstGeom prst="mathEqual">
            <a:avLst>
              <a:gd name="adj1" fmla="val 0"/>
              <a:gd name="adj2" fmla="val 141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49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563" y="0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692697"/>
            <a:ext cx="7488832" cy="4896544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Домашнее задание ( на выбор)</a:t>
            </a:r>
          </a:p>
          <a:p>
            <a:r>
              <a:rPr lang="ru-RU" dirty="0" smtClean="0"/>
              <a:t>1. упр. 433. </a:t>
            </a:r>
          </a:p>
          <a:p>
            <a:r>
              <a:rPr lang="ru-RU" dirty="0" smtClean="0"/>
              <a:t>2. 436. </a:t>
            </a:r>
          </a:p>
          <a:p>
            <a:r>
              <a:rPr lang="ru-RU" dirty="0" smtClean="0"/>
              <a:t>3. Прочтите текст шуточного письма, которое было написано одним сказочным героем. Выпишите из текста краткие страдательные причастия, выделите окончание, определите число, род, укажите глагол, от которого образовано причастие.</a:t>
            </a:r>
          </a:p>
          <a:p>
            <a:r>
              <a:rPr lang="ru-RU" dirty="0" smtClean="0"/>
              <a:t>4. Найдите и запишите 10 фразеологических оборотов с краткими причастиями, объясните смысл и составьте с ними предложения. Или составьте тест из 5 заданий по теме урока.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5392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562" y="27878"/>
            <a:ext cx="919956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2132856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i="1" dirty="0" smtClean="0"/>
              <a:t>Спасибо за внимание!</a:t>
            </a:r>
            <a:endParaRPr lang="ru-RU" sz="5400" b="1" i="1" dirty="0"/>
          </a:p>
        </p:txBody>
      </p:sp>
    </p:spTree>
    <p:extLst>
      <p:ext uri="{BB962C8B-B14F-4D97-AF65-F5344CB8AC3E}">
        <p14:creationId xmlns:p14="http://schemas.microsoft.com/office/powerpoint/2010/main" val="145903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2525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900113" y="692150"/>
            <a:ext cx="6192837" cy="4752975"/>
          </a:xfrm>
        </p:spPr>
        <p:txBody>
          <a:bodyPr>
            <a:normAutofit fontScale="97500"/>
          </a:bodyPr>
          <a:lstStyle/>
          <a:p>
            <a:r>
              <a:rPr lang="ru-RU" b="1" dirty="0" smtClean="0"/>
              <a:t>(1)Наша ветхая лачужка </a:t>
            </a:r>
          </a:p>
          <a:p>
            <a:r>
              <a:rPr lang="ru-RU" b="1" dirty="0" smtClean="0"/>
              <a:t>И печальна, и темна. </a:t>
            </a:r>
          </a:p>
          <a:p>
            <a:r>
              <a:rPr lang="ru-RU" b="1" dirty="0" smtClean="0"/>
              <a:t>(2)Что же ты, моя старушка, </a:t>
            </a:r>
          </a:p>
          <a:p>
            <a:r>
              <a:rPr lang="ru-RU" b="1" dirty="0" smtClean="0"/>
              <a:t>приумолкла у окна? </a:t>
            </a:r>
          </a:p>
          <a:p>
            <a:r>
              <a:rPr lang="ru-RU" b="1" dirty="0" smtClean="0"/>
              <a:t>(3)Или бурей завываньем  </a:t>
            </a:r>
          </a:p>
          <a:p>
            <a:r>
              <a:rPr lang="ru-RU" b="1" dirty="0" smtClean="0"/>
              <a:t>Ты, мой друг, утомлена?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672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57" y="17924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(1)Наша ветхая </a:t>
            </a:r>
            <a:r>
              <a:rPr lang="ru-RU" u="sng" dirty="0" smtClean="0"/>
              <a:t>лачужка</a:t>
            </a:r>
            <a:r>
              <a:rPr lang="ru-RU" dirty="0" smtClean="0"/>
              <a:t> (существительное)</a:t>
            </a:r>
          </a:p>
          <a:p>
            <a:r>
              <a:rPr lang="ru-RU" dirty="0" smtClean="0"/>
              <a:t>И печальна, и темна (</a:t>
            </a:r>
            <a:r>
              <a:rPr lang="ru-RU" dirty="0" err="1" smtClean="0"/>
              <a:t>кр.прилагательное</a:t>
            </a:r>
            <a:r>
              <a:rPr lang="ru-RU" dirty="0" smtClean="0"/>
              <a:t>)</a:t>
            </a:r>
          </a:p>
          <a:p>
            <a:r>
              <a:rPr lang="ru-RU" dirty="0" smtClean="0"/>
              <a:t>(3)Или бурей завываньем</a:t>
            </a:r>
          </a:p>
          <a:p>
            <a:r>
              <a:rPr lang="ru-RU" u="sng" dirty="0" smtClean="0"/>
              <a:t>Ты</a:t>
            </a:r>
            <a:r>
              <a:rPr lang="ru-RU" dirty="0" smtClean="0"/>
              <a:t>, мой друг, утомлена? (ты - местоимение, утомлена -? )</a:t>
            </a:r>
            <a:endParaRPr lang="ru-RU" dirty="0"/>
          </a:p>
        </p:txBody>
      </p:sp>
      <p:sp>
        <p:nvSpPr>
          <p:cNvPr id="4" name="Равно 3"/>
          <p:cNvSpPr/>
          <p:nvPr/>
        </p:nvSpPr>
        <p:spPr>
          <a:xfrm>
            <a:off x="1115616" y="2204864"/>
            <a:ext cx="1944216" cy="986408"/>
          </a:xfrm>
          <a:prstGeom prst="mathEqual">
            <a:avLst>
              <a:gd name="adj1" fmla="val 0"/>
              <a:gd name="adj2" fmla="val 113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Равно 4"/>
          <p:cNvSpPr/>
          <p:nvPr/>
        </p:nvSpPr>
        <p:spPr>
          <a:xfrm>
            <a:off x="2830055" y="2451026"/>
            <a:ext cx="1728191" cy="494083"/>
          </a:xfrm>
          <a:prstGeom prst="mathEqual">
            <a:avLst>
              <a:gd name="adj1" fmla="val 0"/>
              <a:gd name="adj2" fmla="val 2530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Равно 5"/>
          <p:cNvSpPr/>
          <p:nvPr/>
        </p:nvSpPr>
        <p:spPr>
          <a:xfrm>
            <a:off x="3059832" y="3501008"/>
            <a:ext cx="2016224" cy="792088"/>
          </a:xfrm>
          <a:prstGeom prst="mathEqual">
            <a:avLst>
              <a:gd name="adj1" fmla="val 1408"/>
              <a:gd name="adj2" fmla="val 189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76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563" y="0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4040174"/>
              </p:ext>
            </p:extLst>
          </p:nvPr>
        </p:nvGraphicFramePr>
        <p:xfrm>
          <a:off x="971600" y="908721"/>
          <a:ext cx="6192688" cy="417646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067517"/>
                <a:gridCol w="3125171"/>
              </a:tblGrid>
              <a:tr h="11914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драгоценный </a:t>
                      </a:r>
                      <a:endParaRPr lang="ru-RU" sz="3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драгоценен </a:t>
                      </a:r>
                      <a:endParaRPr lang="ru-RU" sz="3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914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 драгоценная </a:t>
                      </a:r>
                      <a:endParaRPr lang="ru-RU" sz="3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драгоценна </a:t>
                      </a:r>
                      <a:endParaRPr lang="ru-RU" sz="3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20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драгоценное </a:t>
                      </a:r>
                      <a:endParaRPr lang="ru-RU" sz="36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драгоценно </a:t>
                      </a:r>
                      <a:endParaRPr lang="ru-RU" sz="3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914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драгоценные </a:t>
                      </a:r>
                      <a:endParaRPr lang="ru-RU" sz="36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драгоценны </a:t>
                      </a:r>
                      <a:endParaRPr lang="ru-RU" sz="3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7958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563" y="0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5539242"/>
              </p:ext>
            </p:extLst>
          </p:nvPr>
        </p:nvGraphicFramePr>
        <p:xfrm>
          <a:off x="1043608" y="908721"/>
          <a:ext cx="6048672" cy="424847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491068"/>
                <a:gridCol w="2557604"/>
              </a:tblGrid>
              <a:tr h="8392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созданный 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создан 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392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созданная 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создана 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392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созданное 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создано 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7308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созданные 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созданы 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33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563" y="0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692696"/>
            <a:ext cx="6120680" cy="4536504"/>
          </a:xfrm>
        </p:spPr>
        <p:txBody>
          <a:bodyPr/>
          <a:lstStyle/>
          <a:p>
            <a:r>
              <a:rPr lang="ru-RU" b="1" i="1" dirty="0" smtClean="0"/>
              <a:t>Проигравшие спортсмены,</a:t>
            </a:r>
          </a:p>
          <a:p>
            <a:r>
              <a:rPr lang="ru-RU" b="1" i="1" dirty="0" smtClean="0"/>
              <a:t>Установленный рекорд,</a:t>
            </a:r>
          </a:p>
          <a:p>
            <a:r>
              <a:rPr lang="ru-RU" b="1" i="1" dirty="0" smtClean="0"/>
              <a:t>Травмированное колено,</a:t>
            </a:r>
          </a:p>
          <a:p>
            <a:r>
              <a:rPr lang="ru-RU" b="1" i="1" dirty="0" smtClean="0"/>
              <a:t>Ревущие болельщики,</a:t>
            </a:r>
          </a:p>
          <a:p>
            <a:r>
              <a:rPr lang="ru-RU" b="1" i="1" dirty="0" smtClean="0"/>
              <a:t>Скрытая зависть,</a:t>
            </a:r>
          </a:p>
          <a:p>
            <a:r>
              <a:rPr lang="ru-RU" b="1" i="1" dirty="0" smtClean="0"/>
              <a:t>Возложенные надежды.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526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563" y="-27384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9508488"/>
              </p:ext>
            </p:extLst>
          </p:nvPr>
        </p:nvGraphicFramePr>
        <p:xfrm>
          <a:off x="1043608" y="764704"/>
          <a:ext cx="5976664" cy="4536504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988332"/>
                <a:gridCol w="2988332"/>
              </a:tblGrid>
              <a:tr h="45365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 </a:t>
                      </a:r>
                      <a:r>
                        <a:rPr lang="ru-RU" sz="2800" b="1" dirty="0" smtClean="0">
                          <a:effectLst/>
                        </a:rPr>
                        <a:t>1</a:t>
                      </a:r>
                      <a:r>
                        <a:rPr lang="ru-RU" sz="2800" b="1" dirty="0">
                          <a:effectLst/>
                        </a:rPr>
                        <a:t>. </a:t>
                      </a:r>
                      <a:r>
                        <a:rPr lang="ru-RU" sz="2800" b="1" dirty="0" err="1">
                          <a:effectLst/>
                        </a:rPr>
                        <a:t>Установле</a:t>
                      </a:r>
                      <a:r>
                        <a:rPr lang="ru-RU" sz="2800" b="1" dirty="0">
                          <a:effectLst/>
                        </a:rPr>
                        <a:t>…</a:t>
                      </a:r>
                      <a:r>
                        <a:rPr lang="ru-RU" sz="2800" b="1" dirty="0" err="1">
                          <a:effectLst/>
                        </a:rPr>
                        <a:t>ый</a:t>
                      </a:r>
                      <a:r>
                        <a:rPr lang="ru-RU" sz="2800" b="1" dirty="0">
                          <a:effectLst/>
                        </a:rPr>
                        <a:t> рекорд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</a:rPr>
                        <a:t>2.Травмирова…</a:t>
                      </a:r>
                      <a:r>
                        <a:rPr lang="ru-RU" sz="2800" b="1" dirty="0" err="1" smtClean="0">
                          <a:effectLst/>
                        </a:rPr>
                        <a:t>ое</a:t>
                      </a:r>
                      <a:r>
                        <a:rPr lang="ru-RU" sz="2800" b="1" dirty="0" smtClean="0">
                          <a:effectLst/>
                        </a:rPr>
                        <a:t> </a:t>
                      </a:r>
                      <a:r>
                        <a:rPr lang="ru-RU" sz="2800" b="1" dirty="0">
                          <a:effectLst/>
                        </a:rPr>
                        <a:t>колено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3. </a:t>
                      </a:r>
                      <a:r>
                        <a:rPr lang="ru-RU" sz="2800" b="1" dirty="0" err="1">
                          <a:effectLst/>
                        </a:rPr>
                        <a:t>Возложе</a:t>
                      </a:r>
                      <a:r>
                        <a:rPr lang="ru-RU" sz="2800" b="1" dirty="0">
                          <a:effectLst/>
                        </a:rPr>
                        <a:t>…</a:t>
                      </a:r>
                      <a:r>
                        <a:rPr lang="ru-RU" sz="2800" b="1" dirty="0" err="1">
                          <a:effectLst/>
                        </a:rPr>
                        <a:t>ые</a:t>
                      </a:r>
                      <a:r>
                        <a:rPr lang="ru-RU" sz="2800" b="1" dirty="0">
                          <a:effectLst/>
                        </a:rPr>
                        <a:t> надежды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 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</a:rPr>
                        <a:t>1</a:t>
                      </a:r>
                      <a:r>
                        <a:rPr lang="ru-RU" sz="2800" b="1" dirty="0">
                          <a:effectLst/>
                        </a:rPr>
                        <a:t>. Рекорд </a:t>
                      </a:r>
                      <a:r>
                        <a:rPr lang="ru-RU" sz="2800" b="1" dirty="0" err="1">
                          <a:effectLst/>
                        </a:rPr>
                        <a:t>установле</a:t>
                      </a:r>
                      <a:r>
                        <a:rPr lang="ru-RU" sz="2800" b="1" dirty="0">
                          <a:effectLst/>
                        </a:rPr>
                        <a:t>…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2. Колено </a:t>
                      </a:r>
                      <a:r>
                        <a:rPr lang="ru-RU" sz="2800" b="1" dirty="0" err="1">
                          <a:effectLst/>
                        </a:rPr>
                        <a:t>травмирова</a:t>
                      </a:r>
                      <a:r>
                        <a:rPr lang="ru-RU" sz="2800" b="1" dirty="0">
                          <a:effectLst/>
                        </a:rPr>
                        <a:t>…о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3. Надежды </a:t>
                      </a:r>
                      <a:r>
                        <a:rPr lang="ru-RU" sz="2800" b="1" dirty="0" err="1">
                          <a:effectLst/>
                        </a:rPr>
                        <a:t>возложе</a:t>
                      </a:r>
                      <a:r>
                        <a:rPr lang="ru-RU" sz="2800" b="1" dirty="0">
                          <a:effectLst/>
                        </a:rPr>
                        <a:t>…ы 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794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563" y="0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7147475"/>
              </p:ext>
            </p:extLst>
          </p:nvPr>
        </p:nvGraphicFramePr>
        <p:xfrm>
          <a:off x="1115609" y="836712"/>
          <a:ext cx="6984782" cy="439248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492391"/>
                <a:gridCol w="3492391"/>
              </a:tblGrid>
              <a:tr h="4392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 </a:t>
                      </a:r>
                      <a:r>
                        <a:rPr lang="ru-RU" sz="2800" b="1" dirty="0" smtClean="0">
                          <a:effectLst/>
                        </a:rPr>
                        <a:t>1</a:t>
                      </a:r>
                      <a:r>
                        <a:rPr lang="ru-RU" sz="2800" b="1" dirty="0">
                          <a:effectLst/>
                        </a:rPr>
                        <a:t>. </a:t>
                      </a:r>
                      <a:r>
                        <a:rPr lang="ru-RU" sz="2800" b="1" dirty="0" err="1">
                          <a:effectLst/>
                        </a:rPr>
                        <a:t>УстановлеННый</a:t>
                      </a:r>
                      <a:r>
                        <a:rPr lang="ru-RU" sz="2800" b="1" dirty="0">
                          <a:effectLst/>
                        </a:rPr>
                        <a:t> рекорд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2. </a:t>
                      </a:r>
                      <a:r>
                        <a:rPr lang="ru-RU" sz="2800" b="1" dirty="0" err="1">
                          <a:effectLst/>
                        </a:rPr>
                        <a:t>ТравмироваННое</a:t>
                      </a:r>
                      <a:r>
                        <a:rPr lang="ru-RU" sz="2800" b="1" dirty="0">
                          <a:effectLst/>
                        </a:rPr>
                        <a:t> колено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3. </a:t>
                      </a:r>
                      <a:r>
                        <a:rPr lang="ru-RU" sz="2800" b="1" dirty="0" err="1">
                          <a:effectLst/>
                        </a:rPr>
                        <a:t>ВозложеННые</a:t>
                      </a:r>
                      <a:r>
                        <a:rPr lang="ru-RU" sz="2800" b="1" dirty="0">
                          <a:effectLst/>
                        </a:rPr>
                        <a:t> надежды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 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1. Рекорд </a:t>
                      </a:r>
                      <a:r>
                        <a:rPr lang="ru-RU" sz="2800" b="1" dirty="0" err="1">
                          <a:effectLst/>
                        </a:rPr>
                        <a:t>установлеН</a:t>
                      </a:r>
                      <a:r>
                        <a:rPr lang="ru-RU" sz="2800" b="1" dirty="0">
                          <a:effectLst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2. Колено </a:t>
                      </a:r>
                      <a:r>
                        <a:rPr lang="ru-RU" sz="2800" b="1" dirty="0" err="1">
                          <a:effectLst/>
                        </a:rPr>
                        <a:t>травмироваНо</a:t>
                      </a:r>
                      <a:r>
                        <a:rPr lang="ru-RU" sz="2800" b="1" dirty="0">
                          <a:effectLst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3. Надежды </a:t>
                      </a:r>
                      <a:r>
                        <a:rPr lang="ru-RU" sz="2800" b="1" dirty="0" err="1">
                          <a:effectLst/>
                        </a:rPr>
                        <a:t>возложеНы</a:t>
                      </a:r>
                      <a:r>
                        <a:rPr lang="ru-RU" sz="2800" b="1" dirty="0">
                          <a:effectLst/>
                        </a:rPr>
                        <a:t> </a:t>
                      </a:r>
                      <a:endParaRPr lang="ru-RU" sz="28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9548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563" y="0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8032647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035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374</Words>
  <Application>Microsoft Office PowerPoint</Application>
  <PresentationFormat>Экран (4:3)</PresentationFormat>
  <Paragraphs>60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24</cp:revision>
  <dcterms:created xsi:type="dcterms:W3CDTF">2021-12-05T05:52:09Z</dcterms:created>
  <dcterms:modified xsi:type="dcterms:W3CDTF">2021-12-05T07:36:31Z</dcterms:modified>
</cp:coreProperties>
</file>