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64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0000"/>
    <a:srgbClr val="990099"/>
    <a:srgbClr val="FFFF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48" autoAdjust="0"/>
    <p:restoredTop sz="94660"/>
  </p:normalViewPr>
  <p:slideViewPr>
    <p:cSldViewPr>
      <p:cViewPr varScale="1">
        <p:scale>
          <a:sx n="57" d="100"/>
          <a:sy n="57" d="100"/>
        </p:scale>
        <p:origin x="1061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Relationship Id="rId4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452894438138478"/>
          <c:y val="0.388412017167382"/>
          <c:w val="0.27014755959137343"/>
          <c:h val="0.20386266094420602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10018">
              <a:solidFill>
                <a:schemeClr val="tx1"/>
              </a:solidFill>
              <a:prstDash val="solid"/>
            </a:ln>
          </c:spPr>
          <c:explosion val="34"/>
          <c:dPt>
            <c:idx val="0"/>
            <c:bubble3D val="0"/>
            <c:spPr>
              <a:solidFill>
                <a:srgbClr val="FF6600"/>
              </a:solidFill>
              <a:ln w="10018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FF0000"/>
              </a:solidFill>
              <a:ln w="10018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99"/>
              </a:solidFill>
              <a:ln w="10018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0018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0018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00FF00"/>
              </a:solidFill>
              <a:ln w="10018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-5.4233787245083098E-2"/>
                  <c:y val="-3.8916124375943127E-2"/>
                </c:manualLayout>
              </c:layout>
              <c:spPr>
                <a:noFill/>
                <a:ln w="20037">
                  <a:noFill/>
                </a:ln>
              </c:spPr>
              <c:txPr>
                <a:bodyPr/>
                <a:lstStyle/>
                <a:p>
                  <a:pPr>
                    <a:defRPr sz="142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uk-UA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3.8763021183690634E-2"/>
                  <c:y val="5.89588411595151E-2"/>
                </c:manualLayout>
              </c:layout>
              <c:spPr>
                <a:noFill/>
                <a:ln w="20037">
                  <a:noFill/>
                </a:ln>
              </c:spPr>
              <c:txPr>
                <a:bodyPr/>
                <a:lstStyle/>
                <a:p>
                  <a:pPr>
                    <a:defRPr sz="1420" b="1" i="0" u="none" strike="noStrike" baseline="0">
                      <a:solidFill>
                        <a:schemeClr val="tx1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uk-UA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Sheet1!$B$1:$C$1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Sheet1!$B$2:$C$2</c:f>
              <c:numCache>
                <c:formatCode>0.00%</c:formatCode>
                <c:ptCount val="2"/>
                <c:pt idx="0">
                  <c:v>0.19600000000000001</c:v>
                </c:pt>
                <c:pt idx="1">
                  <c:v>0.80400000000000005</c:v>
                </c:pt>
              </c:numCache>
            </c:numRef>
          </c:val>
        </c:ser>
        <c:ser>
          <c:idx val="1"/>
          <c:order val="1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accent2"/>
            </a:solidFill>
            <a:ln w="10018">
              <a:solidFill>
                <a:schemeClr val="tx1"/>
              </a:solidFill>
              <a:prstDash val="solid"/>
            </a:ln>
          </c:spPr>
          <c:explosion val="28"/>
          <c:dPt>
            <c:idx val="0"/>
            <c:bubble3D val="0"/>
            <c:spPr>
              <a:solidFill>
                <a:schemeClr val="accent1"/>
              </a:solidFill>
              <a:ln w="10018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</c:dPt>
          <c:cat>
            <c:strRef>
              <c:f>Sheet1!$B$1:$C$1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0037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42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05708661417323E-2"/>
          <c:y val="0"/>
          <c:w val="0.84894613583138179"/>
          <c:h val="0.971527959545925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Да</c:v>
                </c:pt>
              </c:strCache>
            </c:strRef>
          </c:tx>
          <c:spPr>
            <a:blipFill dpi="0" rotWithShape="0">
              <a:blip xmlns:r="http://schemas.openxmlformats.org/officeDocument/2006/relationships" r:embed="rId1"/>
              <a:srcRect/>
              <a:tile tx="0" ty="0" sx="100000" sy="100000" flip="none" algn="tl"/>
            </a:blipFill>
            <a:ln w="12700">
              <a:solidFill>
                <a:schemeClr val="tx1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 formatCode="0%">
                  <c:v>0.8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Нет</c:v>
                </c:pt>
              </c:strCache>
            </c:strRef>
          </c:tx>
          <c:spPr>
            <a:blipFill dpi="0" rotWithShape="0">
              <a:blip xmlns:r="http://schemas.openxmlformats.org/officeDocument/2006/relationships" r:embed="rId2"/>
              <a:srcRect/>
              <a:tile tx="0" ty="0" sx="100000" sy="100000" flip="none" algn="tl"/>
            </a:blipFill>
            <a:ln w="12700">
              <a:solidFill>
                <a:schemeClr val="tx1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 formatCode="0%">
                  <c:v>0.03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Не знаю </c:v>
                </c:pt>
              </c:strCache>
            </c:strRef>
          </c:tx>
          <c:spPr>
            <a:blipFill dpi="0" rotWithShape="0">
              <a:blip xmlns:r="http://schemas.openxmlformats.org/officeDocument/2006/relationships" r:embed="rId3"/>
              <a:srcRect/>
              <a:tile tx="0" ty="0" sx="100000" sy="100000" flip="none" algn="tl"/>
            </a:blipFill>
            <a:ln w="12700">
              <a:solidFill>
                <a:schemeClr val="tx1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invertIfNegative val="0"/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chemeClr val="tx1"/>
                    </a:solidFill>
                    <a:latin typeface="Arial"/>
                    <a:ea typeface="Arial"/>
                    <a:cs typeface="Arial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Sheet1!$B$4:$E$4</c:f>
              <c:numCache>
                <c:formatCode>General</c:formatCode>
                <c:ptCount val="4"/>
                <c:pt idx="0" formatCode="0%">
                  <c:v>0.17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593376"/>
        <c:axId val="81359136"/>
      </c:barChart>
      <c:catAx>
        <c:axId val="8593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 rot="0" vert="horz"/>
          <a:lstStyle/>
          <a:p>
            <a:pPr>
              <a:defRPr sz="10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uk-UA"/>
          </a:p>
        </c:txPr>
        <c:crossAx val="813591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8135913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859337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5321284448818902"/>
          <c:y val="0.33333349337430385"/>
          <c:w val="0.1053864168618267"/>
          <c:h val="0.33333333333333331"/>
        </c:manualLayout>
      </c:layout>
      <c:overlay val="0"/>
      <c:spPr>
        <a:solidFill>
          <a:srgbClr val="339966"/>
        </a:solidFill>
        <a:ln w="3175">
          <a:solidFill>
            <a:schemeClr val="tx1"/>
          </a:solidFill>
          <a:prstDash val="solid"/>
        </a:ln>
        <a:effectLst>
          <a:outerShdw dist="35921" dir="2700000" algn="br">
            <a:srgbClr val="000000"/>
          </a:outerShdw>
        </a:effectLst>
      </c:spPr>
      <c:txPr>
        <a:bodyPr/>
        <a:lstStyle/>
        <a:p>
          <a:pPr>
            <a:defRPr sz="1100" b="0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uk-UA"/>
        </a:p>
      </c:txPr>
    </c:legend>
    <c:plotVisOnly val="1"/>
    <c:dispBlanksAs val="gap"/>
    <c:showDLblsOverMax val="0"/>
  </c:chart>
  <c:spPr>
    <a:gradFill rotWithShape="0">
      <a:gsLst>
        <a:gs pos="0">
          <a:srgbClr xmlns:mc="http://schemas.openxmlformats.org/markup-compatibility/2006" xmlns:a14="http://schemas.microsoft.com/office/drawing/2010/main" val="339966" mc:Ignorable="a14" a14:legacySpreadsheetColorIndex="57"/>
        </a:gs>
        <a:gs pos="100000">
          <a:srgbClr xmlns:mc="http://schemas.openxmlformats.org/markup-compatibility/2006" xmlns:a14="http://schemas.microsoft.com/office/drawing/2010/main" val="000000" mc:Ignorable="a14" a14:legacySpreadsheetColorIndex="57">
            <a:gamma/>
            <a:shade val="46275"/>
            <a:invGamma/>
          </a:srgbClr>
        </a:gs>
      </a:gsLst>
      <a:path path="rect">
        <a:fillToRect l="100000" b="100000"/>
      </a:path>
    </a:gradFill>
    <a:ln>
      <a:noFill/>
    </a:ln>
  </c:spPr>
  <c:txPr>
    <a:bodyPr/>
    <a:lstStyle/>
    <a:p>
      <a:pPr>
        <a:defRPr sz="1000" b="0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uk-UA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2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948592411260712"/>
          <c:y val="0.39244186046511625"/>
          <c:w val="0.21297429620563035"/>
          <c:h val="0.2005813953488372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14338">
              <a:solidFill>
                <a:schemeClr val="tx1"/>
              </a:solidFill>
              <a:prstDash val="solid"/>
            </a:ln>
          </c:spPr>
          <c:explosion val="28"/>
          <c:dPt>
            <c:idx val="0"/>
            <c:bubble3D val="0"/>
            <c:spPr>
              <a:solidFill>
                <a:srgbClr val="FF6600"/>
              </a:solidFill>
              <a:ln w="14338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explosion val="55"/>
            <c:spPr>
              <a:solidFill>
                <a:srgbClr val="FF0000"/>
              </a:solidFill>
              <a:ln w="14338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rgbClr val="FFFF99"/>
              </a:solidFill>
              <a:ln w="14338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4338">
                <a:solidFill>
                  <a:schemeClr val="tx1"/>
                </a:solidFill>
                <a:prstDash val="solid"/>
              </a:ln>
            </c:spPr>
          </c:dPt>
          <c:dPt>
            <c:idx val="4"/>
            <c:bubble3D val="0"/>
            <c:spPr>
              <a:solidFill>
                <a:schemeClr val="bg2"/>
              </a:solidFill>
              <a:ln w="14338">
                <a:solidFill>
                  <a:schemeClr val="tx1"/>
                </a:solidFill>
                <a:prstDash val="solid"/>
              </a:ln>
            </c:spPr>
          </c:dPt>
          <c:dPt>
            <c:idx val="5"/>
            <c:bubble3D val="0"/>
            <c:spPr>
              <a:solidFill>
                <a:srgbClr val="00FF00"/>
              </a:solidFill>
              <a:ln w="14338">
                <a:solidFill>
                  <a:schemeClr val="tx1"/>
                </a:solidFill>
                <a:prstDash val="solid"/>
              </a:ln>
            </c:spPr>
          </c:dPt>
          <c:dLbls>
            <c:dLbl>
              <c:idx val="0"/>
              <c:layout>
                <c:manualLayout>
                  <c:x val="2.2987323762323885E-2"/>
                  <c:y val="-5.2285228431705487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uk-UA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078228530039736E-2"/>
                  <c:y val="7.5758231906434978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uk-UA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6345820519980058E-2"/>
                  <c:y val="0.21437097609584657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uk-UA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2.8949807783559718E-2"/>
                  <c:y val="8.4229662204471936E-2"/>
                </c:manualLayout>
              </c:layout>
              <c:spPr/>
              <c:txPr>
                <a:bodyPr/>
                <a:lstStyle/>
                <a:p>
                  <a:pPr>
                    <a:defRPr/>
                  </a:pPr>
                  <a:endParaRPr lang="uk-UA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Sheet1!$B$1:$E$1</c:f>
              <c:strCache>
                <c:ptCount val="4"/>
                <c:pt idx="0">
                  <c:v>Да</c:v>
                </c:pt>
                <c:pt idx="1">
                  <c:v>Нет</c:v>
                </c:pt>
                <c:pt idx="2">
                  <c:v>Наверное</c:v>
                </c:pt>
                <c:pt idx="3">
                  <c:v>Не знаю</c:v>
                </c:pt>
              </c:strCache>
            </c:strRef>
          </c:cat>
          <c:val>
            <c:numRef>
              <c:f>Sheet1!$B$2:$E$2</c:f>
              <c:numCache>
                <c:formatCode>0.00%</c:formatCode>
                <c:ptCount val="4"/>
                <c:pt idx="0">
                  <c:v>0.87</c:v>
                </c:pt>
                <c:pt idx="1">
                  <c:v>5.0000000000000001E-3</c:v>
                </c:pt>
                <c:pt idx="2" formatCode="0%">
                  <c:v>0.1</c:v>
                </c:pt>
                <c:pt idx="3">
                  <c:v>2.5000000000000001E-2</c:v>
                </c:pt>
              </c:numCache>
            </c:numRef>
          </c:val>
        </c:ser>
        <c:ser>
          <c:idx val="1"/>
          <c:order val="1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accent2"/>
            </a:solidFill>
            <a:ln w="14338">
              <a:solidFill>
                <a:schemeClr val="tx1"/>
              </a:solidFill>
              <a:prstDash val="solid"/>
            </a:ln>
          </c:spPr>
          <c:explosion val="28"/>
          <c:dPt>
            <c:idx val="0"/>
            <c:bubble3D val="0"/>
            <c:spPr>
              <a:solidFill>
                <a:schemeClr val="accent1"/>
              </a:solidFill>
              <a:ln w="14338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</c:dPt>
          <c:dPt>
            <c:idx val="2"/>
            <c:bubble3D val="0"/>
            <c:spPr>
              <a:solidFill>
                <a:schemeClr val="hlink"/>
              </a:solidFill>
              <a:ln w="14338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chemeClr val="folHlink"/>
              </a:solidFill>
              <a:ln w="14338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Sheet1!$B$1:$E$1</c:f>
              <c:strCache>
                <c:ptCount val="4"/>
                <c:pt idx="0">
                  <c:v>Да</c:v>
                </c:pt>
                <c:pt idx="1">
                  <c:v>Нет</c:v>
                </c:pt>
                <c:pt idx="2">
                  <c:v>Наверное</c:v>
                </c:pt>
                <c:pt idx="3">
                  <c:v>Не знаю</c:v>
                </c:pt>
              </c:strCache>
            </c:str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8676">
          <a:noFill/>
        </a:ln>
      </c:spPr>
    </c:plotArea>
    <c:legend>
      <c:legendPos val="r"/>
      <c:layout>
        <c:manualLayout>
          <c:xMode val="edge"/>
          <c:yMode val="edge"/>
          <c:x val="0.79926560587515305"/>
          <c:y val="0.31686046511627908"/>
          <c:w val="0.16891064871481029"/>
          <c:h val="0.30523255813953487"/>
        </c:manualLayout>
      </c:layout>
      <c:overlay val="0"/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496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uk-UA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9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1418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19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1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2" name="Rectangle 2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3185C6-DC2B-48DD-ABCD-1641761AC2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367414"/>
      </p:ext>
    </p:extLst>
  </p:cSld>
  <p:clrMapOvr>
    <a:masterClrMapping/>
  </p:clrMapOvr>
  <p:transition spd="med" advClick="0" advTm="14000"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A3455-A5F7-4592-A4E8-29ABA1B91B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413382"/>
      </p:ext>
    </p:extLst>
  </p:cSld>
  <p:clrMapOvr>
    <a:masterClrMapping/>
  </p:clrMapOvr>
  <p:transition spd="med" advClick="0" advTm="14000"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9517E-0291-4876-AB08-D0908A616E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475832"/>
      </p:ext>
    </p:extLst>
  </p:cSld>
  <p:clrMapOvr>
    <a:masterClrMapping/>
  </p:clrMapOvr>
  <p:transition spd="med" advClick="0" advTm="14000"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43350"/>
            <a:ext cx="8229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76168-620D-435A-AA8C-C2E88F62B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9426414"/>
      </p:ext>
    </p:extLst>
  </p:cSld>
  <p:clrMapOvr>
    <a:masterClrMapping/>
  </p:clrMapOvr>
  <p:transition spd="med" advClick="0" advTm="14000">
    <p:comb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3350"/>
            <a:ext cx="8229600" cy="21907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2CA37-4CF7-4C30-B1D4-34AA1650D8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88284"/>
      </p:ext>
    </p:extLst>
  </p:cSld>
  <p:clrMapOvr>
    <a:masterClrMapping/>
  </p:clrMapOvr>
  <p:transition spd="med" advClick="0" advTm="14000"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3CDE2-59E4-4DC5-87DD-735EFFD8E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492250"/>
      </p:ext>
    </p:extLst>
  </p:cSld>
  <p:clrMapOvr>
    <a:masterClrMapping/>
  </p:clrMapOvr>
  <p:transition spd="med" advClick="0" advTm="14000"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ABB279-74EB-465F-9E55-0E8E6EC83E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8062258"/>
      </p:ext>
    </p:extLst>
  </p:cSld>
  <p:clrMapOvr>
    <a:masterClrMapping/>
  </p:clrMapOvr>
  <p:transition spd="med" advClick="0" advTm="14000"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D37DC-B970-43DB-9BB2-6933CCC8AF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894843"/>
      </p:ext>
    </p:extLst>
  </p:cSld>
  <p:clrMapOvr>
    <a:masterClrMapping/>
  </p:clrMapOvr>
  <p:transition spd="med" advClick="0" advTm="14000"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8CCDFF-B819-46AA-BA7C-3BB474425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625434"/>
      </p:ext>
    </p:extLst>
  </p:cSld>
  <p:clrMapOvr>
    <a:masterClrMapping/>
  </p:clrMapOvr>
  <p:transition spd="med" advClick="0" advTm="14000"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78C57-F2CE-4BD5-9992-20E80D837A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273539"/>
      </p:ext>
    </p:extLst>
  </p:cSld>
  <p:clrMapOvr>
    <a:masterClrMapping/>
  </p:clrMapOvr>
  <p:transition spd="med" advClick="0" advTm="14000"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511F4-6CB2-4E5D-BA5A-58CF32E280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044955"/>
      </p:ext>
    </p:extLst>
  </p:cSld>
  <p:clrMapOvr>
    <a:masterClrMapping/>
  </p:clrMapOvr>
  <p:transition spd="med" advClick="0" advTm="14000"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69A78-F06A-4044-9EC3-E3BC8B39F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312828"/>
      </p:ext>
    </p:extLst>
  </p:cSld>
  <p:clrMapOvr>
    <a:masterClrMapping/>
  </p:clrMapOvr>
  <p:transition spd="med" advClick="0" advTm="14000"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02577F-3A91-4C53-9F2B-A586F6F92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91463"/>
      </p:ext>
    </p:extLst>
  </p:cSld>
  <p:clrMapOvr>
    <a:masterClrMapping/>
  </p:clrMapOvr>
  <p:transition spd="med" advClick="0" advTm="14000"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50179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0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1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2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3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4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5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6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7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8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89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0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1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2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3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4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5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6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7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8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199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0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1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2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3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4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5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6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7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8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09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10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0211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12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13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14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15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16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17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18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19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0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1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2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3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4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5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6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7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8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29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0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1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2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3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4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5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6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7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8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39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0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1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2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3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4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5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6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7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8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49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0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1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2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3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4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5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6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7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8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59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0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1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2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3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4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5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6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7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8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69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0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1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2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3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4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5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6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7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8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79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0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1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2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3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4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5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6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7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8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89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0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1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2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3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4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5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6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7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8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299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0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1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2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3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4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5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6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7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8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09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0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1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2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3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4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5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6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7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8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19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0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1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2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3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4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5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6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7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8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29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0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1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2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3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4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5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6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7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8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39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0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1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2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3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4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5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6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7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8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49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0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1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2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3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4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5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6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7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8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59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0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1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2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3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4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5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6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7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8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69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0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1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2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3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4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5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6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7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8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79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0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1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2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3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4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5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6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7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8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89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90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91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92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0393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0394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27CCF6BB-1663-4C74-8CAF-69CBE3657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395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396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397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398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4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</p:sldLayoutIdLst>
  <p:transition spd="med" advClick="0" advTm="14000">
    <p:comb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chart" Target="../charts/chart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j02832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350" y="332656"/>
            <a:ext cx="2116138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5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Деньги –  это настоящее счастье?</a:t>
            </a:r>
            <a:endParaRPr lang="ru-RU" sz="5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979712" y="4221088"/>
            <a:ext cx="4672360" cy="2159075"/>
          </a:xfrm>
        </p:spPr>
        <p:txBody>
          <a:bodyPr/>
          <a:lstStyle/>
          <a:p>
            <a:pPr algn="r"/>
            <a:r>
              <a:rPr lang="ru-RU" sz="2600" b="1" i="1" dirty="0">
                <a:effectLst/>
              </a:rPr>
              <a:t>Над проектом </a:t>
            </a:r>
            <a:r>
              <a:rPr lang="ru-RU" sz="2600" b="1" i="1" dirty="0" smtClean="0">
                <a:effectLst/>
              </a:rPr>
              <a:t>работали:</a:t>
            </a:r>
            <a:endParaRPr lang="ru-RU" sz="2600" dirty="0">
              <a:effectLst/>
            </a:endParaRPr>
          </a:p>
          <a:p>
            <a:pPr algn="r"/>
            <a:r>
              <a:rPr lang="ru-RU" sz="2600" b="1" i="1" dirty="0">
                <a:effectLst/>
              </a:rPr>
              <a:t> </a:t>
            </a:r>
            <a:r>
              <a:rPr lang="ru-RU" sz="2600" b="1" i="1" dirty="0" smtClean="0">
                <a:effectLst/>
              </a:rPr>
              <a:t>студенты </a:t>
            </a:r>
            <a:r>
              <a:rPr lang="ru-RU" sz="2600" b="1" i="1" dirty="0" smtClean="0">
                <a:effectLst/>
              </a:rPr>
              <a:t>группы Г-3</a:t>
            </a:r>
          </a:p>
          <a:p>
            <a:pPr algn="r"/>
            <a:r>
              <a:rPr lang="ru-RU" sz="2600" dirty="0" smtClean="0">
                <a:effectLst/>
              </a:rPr>
              <a:t>Богачик</a:t>
            </a:r>
            <a:r>
              <a:rPr lang="ru-RU" sz="2600" dirty="0" smtClean="0">
                <a:effectLst/>
              </a:rPr>
              <a:t> Елизавета</a:t>
            </a:r>
          </a:p>
          <a:p>
            <a:pPr algn="r"/>
            <a:r>
              <a:rPr lang="ru-RU" sz="2600" dirty="0" smtClean="0">
                <a:effectLst/>
              </a:rPr>
              <a:t>Бочарова София</a:t>
            </a:r>
            <a:endParaRPr lang="ru-RU" sz="2600" dirty="0">
              <a:effectLst/>
            </a:endParaRPr>
          </a:p>
          <a:p>
            <a:pPr algn="r"/>
            <a:r>
              <a:rPr lang="ru-RU" sz="2600" b="1" i="1" dirty="0" smtClean="0">
                <a:effectLst/>
              </a:rPr>
              <a:t> </a:t>
            </a:r>
            <a:endParaRPr lang="ru-RU" sz="2600" b="1" i="1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055" name="Picture 7" descr="BS01162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27588"/>
            <a:ext cx="2422525" cy="155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BS01045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437063"/>
            <a:ext cx="2305050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BS00612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52" y="260648"/>
            <a:ext cx="2028845" cy="2003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4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0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20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BD19560_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916" y="4928672"/>
            <a:ext cx="2627312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/>
              <a:t>Перед нами стоят вопросы</a:t>
            </a:r>
            <a:r>
              <a:rPr lang="uk-UA" dirty="0" smtClean="0"/>
              <a:t>:</a:t>
            </a:r>
            <a:endParaRPr lang="ru-RU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6250" y="1634331"/>
            <a:ext cx="8229600" cy="4533900"/>
          </a:xfrm>
        </p:spPr>
        <p:txBody>
          <a:bodyPr/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i="1" dirty="0" smtClean="0">
                <a:effectLst/>
                <a:latin typeface="Calibri"/>
                <a:ea typeface="Calibri"/>
                <a:cs typeface="Times New Roman"/>
              </a:rPr>
              <a:t>Деньги –это настоящее счастье?</a:t>
            </a:r>
            <a:endParaRPr lang="ru-RU" dirty="0" smtClean="0">
              <a:effectLst/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i="1" dirty="0" smtClean="0">
                <a:effectLst/>
                <a:latin typeface="Calibri"/>
                <a:ea typeface="Calibri"/>
                <a:cs typeface="Times New Roman"/>
              </a:rPr>
              <a:t>Хотите ли Вы стать богатым </a:t>
            </a:r>
            <a:r>
              <a:rPr lang="ru-RU" i="1" dirty="0" smtClean="0">
                <a:effectLst/>
                <a:latin typeface="Calibri"/>
                <a:ea typeface="Calibri"/>
                <a:cs typeface="Times New Roman"/>
              </a:rPr>
              <a:t>человеком?</a:t>
            </a:r>
            <a:endParaRPr lang="ru-RU" dirty="0" smtClean="0">
              <a:effectLst/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ru-RU" i="1" dirty="0" smtClean="0">
                <a:effectLst/>
                <a:latin typeface="Calibri"/>
                <a:ea typeface="Calibri"/>
                <a:cs typeface="Times New Roman"/>
              </a:rPr>
              <a:t>Смогли бы ли Вы отказаться от материальных благ ради счастья близкого человека?</a:t>
            </a:r>
            <a:endParaRPr lang="ru-RU" dirty="0" smtClean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Calibri"/>
                <a:ea typeface="Calibri"/>
                <a:cs typeface="Times New Roman"/>
              </a:rPr>
              <a:t> </a:t>
            </a:r>
          </a:p>
          <a:p>
            <a:pPr eaLnBrk="1" hangingPunct="1">
              <a:lnSpc>
                <a:spcPct val="90000"/>
              </a:lnSpc>
              <a:defRPr/>
            </a:pPr>
            <a:endParaRPr lang="uk-UA" i="1" dirty="0" smtClean="0">
              <a:latin typeface="Algerian" pitchFamily="82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uk-UA" i="1" dirty="0" smtClean="0">
              <a:latin typeface="Algerian" pitchFamily="82" charset="0"/>
            </a:endParaRPr>
          </a:p>
        </p:txBody>
      </p:sp>
      <p:pic>
        <p:nvPicPr>
          <p:cNvPr id="4101" name="Picture 5" descr="BS00005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196975"/>
            <a:ext cx="8937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BS00005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5661025"/>
            <a:ext cx="8937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BS00005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2205038"/>
            <a:ext cx="89376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BS00005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8" y="4293096"/>
            <a:ext cx="8937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4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72995" y="206935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9600" b="1" i="1" kern="0">
                <a:solidFill>
                  <a:srgbClr val="DFDE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?</a:t>
            </a:r>
            <a:endParaRPr lang="uk-UA" sz="9600" dirty="0">
              <a:solidFill>
                <a:srgbClr val="FFFFFF"/>
              </a:soli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57200" y="1196752"/>
            <a:ext cx="3970338" cy="142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/>
            <a:r>
              <a:rPr lang="ru-RU" sz="9600" b="1" i="1" kern="0">
                <a:solidFill>
                  <a:srgbClr val="DFDE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</a:rPr>
              <a:t>?</a:t>
            </a:r>
            <a:endParaRPr lang="uk-UA" sz="9600" dirty="0">
              <a:solidFill>
                <a:srgbClr val="FFFFFF"/>
              </a:solidFill>
            </a:endParaRPr>
          </a:p>
        </p:txBody>
      </p:sp>
      <p:pic>
        <p:nvPicPr>
          <p:cNvPr id="10245" name="Picture 7" descr="1 (41)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019" y="206935"/>
            <a:ext cx="190500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8" descr="1 (42)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453915"/>
            <a:ext cx="30956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2828836"/>
            <a:ext cx="6030416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9999FF"/>
              </a:buClr>
              <a:defRPr/>
            </a:pPr>
            <a:r>
              <a:rPr lang="ru-RU" sz="540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Попробуем узнать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048399"/>
            <a:ext cx="32403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i="1" kern="0" dirty="0">
                <a:solidFill>
                  <a:srgbClr val="DFDE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ea"/>
                <a:cs typeface="+mj-cs"/>
              </a:rPr>
              <a:t>?</a:t>
            </a:r>
            <a:endParaRPr lang="uk-UA" sz="9600" dirty="0"/>
          </a:p>
        </p:txBody>
      </p:sp>
      <p:pic>
        <p:nvPicPr>
          <p:cNvPr id="9" name="Picture 5" descr="BS00005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926" y="576822"/>
            <a:ext cx="8937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BS00005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706" y="1702829"/>
            <a:ext cx="893762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7063311"/>
      </p:ext>
    </p:extLst>
  </p:cSld>
  <p:clrMapOvr>
    <a:masterClrMapping/>
  </p:clrMapOvr>
  <p:transition spd="med" advClick="0" advTm="14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86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PE01532_"/>
          <p:cNvPicPr>
            <a:picLocks noChangeAspect="1" noChangeArrowheads="1"/>
          </p:cNvPicPr>
          <p:nvPr/>
        </p:nvPicPr>
        <p:blipFill>
          <a:blip r:embed="rId2" cstate="print">
            <a:lum bright="52000" contrast="-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097" y="2472851"/>
            <a:ext cx="4391095" cy="3980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88640"/>
            <a:ext cx="7772400" cy="2096617"/>
          </a:xfrm>
        </p:spPr>
        <p:txBody>
          <a:bodyPr/>
          <a:lstStyle/>
          <a:p>
            <a:pPr eaLnBrk="1" hangingPunct="1">
              <a:defRPr/>
            </a:pPr>
            <a:r>
              <a:rPr lang="ru-RU" sz="26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результате проведенного </a:t>
            </a:r>
            <a:r>
              <a:rPr lang="ru-RU" sz="26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опроса, </a:t>
            </a:r>
            <a:r>
              <a:rPr lang="ru-RU" sz="26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построили диаграммы, которые отображают его результаты и сделали обобщающие </a:t>
            </a:r>
            <a:r>
              <a:rPr lang="ru-RU" sz="26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выводы</a:t>
            </a:r>
            <a:endParaRPr lang="ru-RU" sz="2600" b="1" i="1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13" descr="BS01045_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1763712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4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4" name="Picture 16" descr="bs00709_"/>
          <p:cNvPicPr>
            <a:picLocks noChangeAspect="1" noChangeArrowheads="1"/>
          </p:cNvPicPr>
          <p:nvPr/>
        </p:nvPicPr>
        <p:blipFill>
          <a:blip r:embed="rId3" cstate="print">
            <a:lum bright="30000" contrast="-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84984"/>
            <a:ext cx="2984500" cy="3213100"/>
          </a:xfrm>
          <a:prstGeom prst="rect">
            <a:avLst/>
          </a:prstGeom>
          <a:solidFill>
            <a:srgbClr val="FFFF00"/>
          </a:solidFill>
          <a:ln w="9525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7183" name="Picture 15" descr="BS00004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76250"/>
            <a:ext cx="23050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752" y="696912"/>
            <a:ext cx="634704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Опрошенные нами участники отвечали “Да” или нет” на предложенный первый вопрос: “Деньги –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настоящее счастье?”</a:t>
            </a:r>
            <a:endParaRPr lang="ru-RU" sz="2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026" name="Object 5"/>
          <p:cNvGraphicFramePr>
            <a:graphicFrameLocks noGrp="1" noChangeAspect="1"/>
          </p:cNvGraphicFramePr>
          <p:nvPr>
            <p:ph sz="half" idx="1"/>
          </p:nvPr>
        </p:nvGraphicFramePr>
        <p:xfrm>
          <a:off x="3595688" y="1600200"/>
          <a:ext cx="1951037" cy="219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Диаграмма" r:id="rId5" imgW="4038526" imgH="4524338" progId="MSGraph.Chart.8">
                  <p:embed followColorScheme="full"/>
                </p:oleObj>
              </mc:Choice>
              <mc:Fallback>
                <p:oleObj name="Диаграмма" r:id="rId5" imgW="4038526" imgH="4524338" progId="MSGraph.Chart.8">
                  <p:embed followColorScheme="full"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5688" y="1600200"/>
                        <a:ext cx="1951037" cy="219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2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224416" y="3429000"/>
            <a:ext cx="5935083" cy="2952328"/>
          </a:xfrm>
        </p:spPr>
        <p:txBody>
          <a:bodyPr/>
          <a:lstStyle/>
          <a:p>
            <a:pPr eaLnBrk="1" hangingPunct="1">
              <a:defRPr/>
            </a:pPr>
            <a:r>
              <a:rPr lang="ru-RU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Таким образом, мы видим, что высказывание не “в деньгах счастья!” остается действующим. Большинство одногодков ( а именно: 80,4%) не считает их главными в </a:t>
            </a:r>
            <a:r>
              <a:rPr lang="ru-RU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жизни</a:t>
            </a:r>
            <a:endParaRPr lang="ru-RU" sz="2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Object 9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459487231"/>
              </p:ext>
            </p:extLst>
          </p:nvPr>
        </p:nvGraphicFramePr>
        <p:xfrm>
          <a:off x="1547664" y="1124744"/>
          <a:ext cx="6594475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</p:cSld>
  <p:clrMapOvr>
    <a:masterClrMapping/>
  </p:clrMapOvr>
  <p:transition spd="med" advClick="0" advTm="14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82" grpId="0" build="p"/>
      <p:bldGraphic spid="3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2" name="Picture 8" descr="Евро Исп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5" y="3645024"/>
            <a:ext cx="4355975" cy="1832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вопрос: “Хотите ли Вы стать богатым человеком?” мы получили следующие ответы:</a:t>
            </a:r>
            <a:endParaRPr lang="ru-RU" sz="3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20296674"/>
              </p:ext>
            </p:extLst>
          </p:nvPr>
        </p:nvGraphicFramePr>
        <p:xfrm>
          <a:off x="539552" y="1610444"/>
          <a:ext cx="8128000" cy="1818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9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358804" y="3623918"/>
            <a:ext cx="4298140" cy="2193925"/>
          </a:xfrm>
        </p:spPr>
        <p:txBody>
          <a:bodyPr/>
          <a:lstStyle/>
          <a:p>
            <a:pPr lvl="0"/>
            <a:r>
              <a:rPr lang="ru-RU" sz="20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Глядя на данные таблицы, можно сделать вывод, что большинство опрошенных не против стать богатыми, однако некоторые  отказываются, а 17% еще не определились, нужны ли им деньги.</a:t>
            </a:r>
            <a:endParaRPr lang="ru-RU" sz="20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Click="0" advTm="14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6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Graphic spid="2" grpId="0">
        <p:bldAsOne/>
      </p:bldGraphic>
      <p:bldP spid="1639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6" name="Picture 12" descr="hh0077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404664"/>
            <a:ext cx="1881187" cy="1725613"/>
          </a:xfrm>
          <a:prstGeom prst="rect">
            <a:avLst/>
          </a:prstGeom>
          <a:noFill/>
          <a:effectLst>
            <a:outerShdw dist="53882" dir="2700000" algn="ctr" rotWithShape="0">
              <a:srgbClr val="4D4D4D"/>
            </a:outerShdw>
          </a:effec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24435" y="260350"/>
            <a:ext cx="7071900" cy="1143000"/>
          </a:xfrm>
        </p:spPr>
        <p:txBody>
          <a:bodyPr/>
          <a:lstStyle/>
          <a:p>
            <a:r>
              <a:rPr lang="ru-RU" sz="3000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на третий вопрос мы получили результаты, представленные ниже в круговой </a:t>
            </a:r>
            <a:r>
              <a:rPr lang="ru-RU" sz="3000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диаграмме</a:t>
            </a:r>
            <a:endParaRPr lang="ru-RU" sz="30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14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8229600" cy="1324744"/>
          </a:xfrm>
        </p:spPr>
        <p:txBody>
          <a:bodyPr/>
          <a:lstStyle/>
          <a:p>
            <a:pPr lvl="0"/>
            <a:r>
              <a:rPr lang="uk-UA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“Могли бы Вы отказаться от материальных благ ради счастья </a:t>
            </a:r>
            <a:r>
              <a:rPr lang="uk-UA" sz="2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близкого</a:t>
            </a:r>
            <a:r>
              <a:rPr lang="uk-UA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человека ?”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617764187"/>
              </p:ext>
            </p:extLst>
          </p:nvPr>
        </p:nvGraphicFramePr>
        <p:xfrm>
          <a:off x="158750" y="2327672"/>
          <a:ext cx="8791575" cy="4146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1517" name="Picture 13" descr="BS01045_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2976"/>
            <a:ext cx="1763712" cy="173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8" name="Picture 14" descr="BS00005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301208"/>
            <a:ext cx="893763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4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1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14" grpId="0" build="p"/>
      <p:bldGraphic spid="2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7" name="Picture 13" descr="Итальянская ли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5117442" cy="413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5" name="Rectangle 11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44624"/>
            <a:ext cx="8688388" cy="2456086"/>
          </a:xfrm>
        </p:spPr>
        <p:txBody>
          <a:bodyPr/>
          <a:lstStyle/>
          <a:p>
            <a:r>
              <a:rPr lang="ru-RU" sz="3600" b="1" i="1" dirty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Можно сделать вывод, что практически каждый человек готов отказаться от материальных благ ради спасения </a:t>
            </a:r>
            <a:r>
              <a:rPr lang="ru-RU" sz="3600" b="1" i="1" dirty="0" smtClean="0">
                <a:solidFill>
                  <a:srgbClr val="33CC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ramond" pitchFamily="18" charset="0"/>
              </a:rPr>
              <a:t>близкого!</a:t>
            </a:r>
            <a:endParaRPr lang="ru-RU" sz="3600" i="1" dirty="0">
              <a:solidFill>
                <a:srgbClr val="33CC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2286000" y="2376488"/>
            <a:ext cx="457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Blip>
                <a:blip r:embed="rId3"/>
              </a:buBlip>
              <a:defRPr/>
            </a:pPr>
            <a:endParaRPr lang="ru-RU" sz="4400" b="1">
              <a:solidFill>
                <a:srgbClr val="33CC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2238" name="Picture 14" descr="resEE81FEB7-3EB8-4026-AD1B-D149E2F14C7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795" y="4868863"/>
            <a:ext cx="3421418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 advTm="14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22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5" grpId="0"/>
    </p:bldLst>
  </p:timing>
</p:sld>
</file>

<file path=ppt/theme/theme1.xml><?xml version="1.0" encoding="utf-8"?>
<a:theme xmlns:a="http://schemas.openxmlformats.org/drawingml/2006/main" name="Точки">
  <a:themeElements>
    <a:clrScheme name="Точки 10">
      <a:dk1>
        <a:srgbClr val="C6C222"/>
      </a:dk1>
      <a:lt1>
        <a:srgbClr val="FFFFFF"/>
      </a:lt1>
      <a:dk2>
        <a:srgbClr val="CC0066"/>
      </a:dk2>
      <a:lt2>
        <a:srgbClr val="DFDEF6"/>
      </a:lt2>
      <a:accent1>
        <a:srgbClr val="6666FF"/>
      </a:accent1>
      <a:accent2>
        <a:srgbClr val="52527C"/>
      </a:accent2>
      <a:accent3>
        <a:srgbClr val="E2AAB8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Точ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10">
        <a:dk1>
          <a:srgbClr val="C6C222"/>
        </a:dk1>
        <a:lt1>
          <a:srgbClr val="FFFFFF"/>
        </a:lt1>
        <a:dk2>
          <a:srgbClr val="CC0066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E2AAB8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Dots</Template>
  <TotalTime>6342481</TotalTime>
  <Words>235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Algerian</vt:lpstr>
      <vt:lpstr>Arial</vt:lpstr>
      <vt:lpstr>Calibri</vt:lpstr>
      <vt:lpstr>Garamond</vt:lpstr>
      <vt:lpstr>Times New Roman</vt:lpstr>
      <vt:lpstr>Wingdings</vt:lpstr>
      <vt:lpstr>Точки</vt:lpstr>
      <vt:lpstr>Диаграмма</vt:lpstr>
      <vt:lpstr>Деньги –  это настоящее счастье?</vt:lpstr>
      <vt:lpstr>Перед нами стоят вопросы:</vt:lpstr>
      <vt:lpstr>Презентация PowerPoint</vt:lpstr>
      <vt:lpstr>В результате проведенного опроса, мы построили диаграммы, которые отображают его результаты и сделали обобщающие выводы</vt:lpstr>
      <vt:lpstr>Опрошенные нами участники отвечали “Да” или нет” на предложенный первый вопрос: “Деньги – это настоящее счастье?”</vt:lpstr>
      <vt:lpstr>На вопрос: “Хотите ли Вы стать богатым человеком?” мы получили следующие ответы:</vt:lpstr>
      <vt:lpstr>А на третий вопрос мы получили результаты, представленные ниже в круговой диаграмме</vt:lpstr>
      <vt:lpstr>Можно сделать вывод, что практически каждый человек готов отказаться от материальных благ ради спасения близкого!</vt:lpstr>
    </vt:vector>
  </TitlesOfParts>
  <Company>MoBIL 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Гроші – чи це справжнє щастя?</dc:title>
  <dc:creator>Admin</dc:creator>
  <cp:lastModifiedBy>Анна</cp:lastModifiedBy>
  <cp:revision>22</cp:revision>
  <dcterms:created xsi:type="dcterms:W3CDTF">2009-05-20T05:20:25Z</dcterms:created>
  <dcterms:modified xsi:type="dcterms:W3CDTF">2024-12-07T22:05:03Z</dcterms:modified>
</cp:coreProperties>
</file>