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1" r:id="rId6"/>
    <p:sldId id="260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698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ОТВЕТЫ    </a:t>
            </a:r>
            <a:r>
              <a:rPr lang="ru-RU" sz="6700" b="1" dirty="0" smtClean="0">
                <a:solidFill>
                  <a:schemeClr val="tx1"/>
                </a:solidFill>
                <a:latin typeface="Arial Black" pitchFamily="34" charset="0"/>
              </a:rPr>
              <a:t>-  + -  +  +  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САМООЦЕНКА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332037"/>
            <a:ext cx="5500726" cy="45259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0 </a:t>
            </a:r>
            <a:r>
              <a:rPr lang="ru-RU" sz="3600" dirty="0" err="1" smtClean="0">
                <a:solidFill>
                  <a:schemeClr val="tx1"/>
                </a:solidFill>
                <a:latin typeface="Arial Black" pitchFamily="34" charset="0"/>
              </a:rPr>
              <a:t>ош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.- «5»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1 </a:t>
            </a:r>
            <a:r>
              <a:rPr lang="ru-RU" sz="3600" dirty="0" err="1" smtClean="0">
                <a:solidFill>
                  <a:schemeClr val="tx1"/>
                </a:solidFill>
                <a:latin typeface="Arial Black" pitchFamily="34" charset="0"/>
              </a:rPr>
              <a:t>ош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.- «4»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2-3 </a:t>
            </a:r>
            <a:r>
              <a:rPr lang="ru-RU" sz="3600" dirty="0" err="1" smtClean="0">
                <a:solidFill>
                  <a:schemeClr val="tx1"/>
                </a:solidFill>
                <a:latin typeface="Arial Black" pitchFamily="34" charset="0"/>
              </a:rPr>
              <a:t>ош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.- «3»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4 </a:t>
            </a:r>
            <a:r>
              <a:rPr lang="ru-RU" sz="3600" dirty="0" err="1" smtClean="0">
                <a:solidFill>
                  <a:schemeClr val="tx1"/>
                </a:solidFill>
                <a:latin typeface="Arial Black" pitchFamily="34" charset="0"/>
              </a:rPr>
              <a:t>ош.и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 более- «2»</a:t>
            </a:r>
            <a:endParaRPr lang="ru-RU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3600" dirty="0" smtClean="0">
                <a:latin typeface="Arial Black" pitchFamily="34" charset="0"/>
              </a:rPr>
              <a:t>Прощение приносит в жизнь надежду. </a:t>
            </a:r>
            <a:r>
              <a:rPr lang="ru-RU" dirty="0" smtClean="0"/>
              <a:t>(</a:t>
            </a:r>
            <a:r>
              <a:rPr lang="ru-RU" dirty="0" err="1" smtClean="0"/>
              <a:t>Ханс-Йоахим</a:t>
            </a:r>
            <a:r>
              <a:rPr lang="ru-RU" dirty="0" smtClean="0"/>
              <a:t> </a:t>
            </a:r>
            <a:r>
              <a:rPr lang="ru-RU" dirty="0" err="1" smtClean="0"/>
              <a:t>Хаан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endParaRPr lang="ru-RU" b="1" dirty="0" smtClean="0"/>
          </a:p>
          <a:p>
            <a:pPr marL="90488" indent="-90488">
              <a:buNone/>
            </a:pPr>
            <a:r>
              <a:rPr lang="ru-RU" dirty="0" smtClean="0">
                <a:latin typeface="Arial Black" pitchFamily="34" charset="0"/>
              </a:rPr>
              <a:t>  </a:t>
            </a:r>
            <a:r>
              <a:rPr lang="ru-RU" sz="3600" dirty="0" smtClean="0">
                <a:latin typeface="Arial Black" pitchFamily="34" charset="0"/>
              </a:rPr>
              <a:t>Чем легче мы прощаем, тем легче мы живём. </a:t>
            </a:r>
            <a:r>
              <a:rPr lang="ru-RU" dirty="0" smtClean="0"/>
              <a:t>(Дж.Кеннеди Шульц)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5828" y="571480"/>
            <a:ext cx="8258172" cy="4525963"/>
          </a:xfrm>
        </p:spPr>
        <p:txBody>
          <a:bodyPr>
            <a:normAutofit/>
          </a:bodyPr>
          <a:lstStyle/>
          <a:p>
            <a:pPr indent="-71438">
              <a:buNone/>
              <a:tabLst>
                <a:tab pos="0" algn="l"/>
              </a:tabLst>
            </a:pPr>
            <a:r>
              <a:rPr lang="ru-RU" sz="4000" dirty="0" smtClean="0"/>
              <a:t>Тема урока: </a:t>
            </a:r>
          </a:p>
          <a:p>
            <a:pPr indent="-71438">
              <a:buNone/>
              <a:tabLst>
                <a:tab pos="0" algn="l"/>
              </a:tabLst>
            </a:pPr>
            <a:r>
              <a:rPr lang="ru-RU" sz="4000" b="1" dirty="0" smtClean="0">
                <a:latin typeface="Arial Black" pitchFamily="34" charset="0"/>
              </a:rPr>
              <a:t>Нравственные  уроки библейской  притчи «Блудный сын»</a:t>
            </a:r>
            <a:endParaRPr lang="ru-RU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86800" cy="6215106"/>
          </a:xfrm>
        </p:spPr>
        <p:txBody>
          <a:bodyPr>
            <a:normAutofit/>
          </a:bodyPr>
          <a:lstStyle/>
          <a:p>
            <a:r>
              <a:rPr lang="ru-RU" sz="3500" b="1" dirty="0" smtClean="0"/>
              <a:t>   </a:t>
            </a:r>
            <a:r>
              <a:rPr lang="ru-RU" sz="3500" b="1" u="sng" dirty="0" smtClean="0"/>
              <a:t>Притча </a:t>
            </a:r>
            <a:r>
              <a:rPr lang="ru-RU" sz="3500" b="1" i="1" dirty="0" smtClean="0"/>
              <a:t>– </a:t>
            </a:r>
            <a:r>
              <a:rPr lang="ru-RU" sz="3500" i="1" dirty="0" smtClean="0"/>
              <a:t>маленькая нравоучительная история вроде басни, но без морали и прямого поучения. Мораль каждый должен извлечь из неё сам.</a:t>
            </a:r>
            <a:endParaRPr lang="ru-RU" sz="1000" dirty="0" smtClean="0"/>
          </a:p>
          <a:p>
            <a:r>
              <a:rPr lang="ru-RU" sz="3500" b="1" u="sng" dirty="0" smtClean="0"/>
              <a:t>Нравственность </a:t>
            </a:r>
            <a:r>
              <a:rPr lang="ru-RU" sz="3500" b="1" dirty="0" smtClean="0"/>
              <a:t>-</a:t>
            </a:r>
            <a:r>
              <a:rPr lang="ru-RU" sz="3500" b="1" i="1" dirty="0" smtClean="0"/>
              <a:t> </a:t>
            </a:r>
            <a:r>
              <a:rPr lang="ru-RU" sz="3500" i="1" dirty="0" smtClean="0"/>
              <a:t>внутренние, духовные качества, определяющие поведение человека</a:t>
            </a:r>
            <a:r>
              <a:rPr lang="ru-RU" sz="3500" dirty="0" smtClean="0"/>
              <a:t>.</a:t>
            </a:r>
            <a:endParaRPr lang="ru-RU" sz="1200" dirty="0" smtClean="0"/>
          </a:p>
          <a:p>
            <a:r>
              <a:rPr lang="ru-RU" sz="3500" b="1" dirty="0" smtClean="0"/>
              <a:t> </a:t>
            </a:r>
            <a:r>
              <a:rPr lang="ru-RU" sz="3500" b="1" u="sng" dirty="0" smtClean="0"/>
              <a:t>Блудный </a:t>
            </a:r>
            <a:r>
              <a:rPr lang="ru-RU" sz="3500" b="1" dirty="0" smtClean="0"/>
              <a:t>- </a:t>
            </a:r>
            <a:r>
              <a:rPr lang="ru-RU" sz="3500" i="1" dirty="0" smtClean="0"/>
              <a:t>старинное слово, означающее «заблудший», совершивший ошибку, впавший в заблуждение</a:t>
            </a:r>
            <a:r>
              <a:rPr lang="ru-RU" sz="35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Admin\Рабочий стол\MURILLO-Bartolomé-Esteban-580x5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143404" cy="380050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786050" y="3286124"/>
            <a:ext cx="6205550" cy="27940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C:\Documents and Settings\Admin\Рабочий стол\Pompeo_Batoni_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85860"/>
            <a:ext cx="3571900" cy="4966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3267068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Рембрандт.</a:t>
            </a:r>
            <a:br>
              <a:rPr lang="ru-RU" dirty="0" smtClean="0"/>
            </a:br>
            <a:r>
              <a:rPr lang="ru-RU" b="1" dirty="0" smtClean="0"/>
              <a:t>Возвращение блудного сына. </a:t>
            </a:r>
            <a:r>
              <a:rPr lang="ru-RU" sz="1600" dirty="0" smtClean="0"/>
              <a:t>СЕРЕДИНА 1660г.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err="1" smtClean="0"/>
              <a:t>эРМИТАЖ</a:t>
            </a:r>
            <a:endParaRPr lang="ru-RU" dirty="0"/>
          </a:p>
        </p:txBody>
      </p:sp>
      <p:pic>
        <p:nvPicPr>
          <p:cNvPr id="1026" name="Picture 2" descr="C:\Documents and Settings\Admin\Рабочий стол\ris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9359" y="0"/>
            <a:ext cx="5151516" cy="6572272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95_foto1_3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143248"/>
            <a:ext cx="2309817" cy="2309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Домашнее задание:</a:t>
            </a:r>
          </a:p>
          <a:p>
            <a:r>
              <a:rPr lang="ru-RU" dirty="0" smtClean="0"/>
              <a:t>Выразительное чтение притчи</a:t>
            </a:r>
          </a:p>
          <a:p>
            <a:r>
              <a:rPr lang="ru-RU" i="1" dirty="0" smtClean="0"/>
              <a:t>По выбору: </a:t>
            </a:r>
            <a:r>
              <a:rPr lang="ru-RU" dirty="0" smtClean="0"/>
              <a:t>написать размышление «Какой след оставила в моей душе «Притча </a:t>
            </a:r>
            <a:r>
              <a:rPr lang="ru-RU" smtClean="0"/>
              <a:t>о блудном сыне»»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</TotalTime>
  <Words>85</Words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 ОТВЕТЫ    -  + -  +  +  -  САМООЦЕНКА</vt:lpstr>
      <vt:lpstr>Слайд 2</vt:lpstr>
      <vt:lpstr>Слайд 3</vt:lpstr>
      <vt:lpstr>Слайд 4</vt:lpstr>
      <vt:lpstr>Слайд 5</vt:lpstr>
      <vt:lpstr>   Рембрандт. Возвращение блудного сына. СЕРЕДИНА 1660г.     эРМИТАЖ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САМООЦЕНКА</dc:title>
  <cp:lastModifiedBy>Admin</cp:lastModifiedBy>
  <cp:revision>15</cp:revision>
  <dcterms:modified xsi:type="dcterms:W3CDTF">2017-01-25T15:39:06Z</dcterms:modified>
</cp:coreProperties>
</file>