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1" r:id="rId3"/>
    <p:sldId id="262" r:id="rId4"/>
    <p:sldId id="257" r:id="rId5"/>
    <p:sldId id="282" r:id="rId6"/>
    <p:sldId id="258" r:id="rId7"/>
    <p:sldId id="280" r:id="rId8"/>
    <p:sldId id="269" r:id="rId9"/>
    <p:sldId id="278" r:id="rId10"/>
    <p:sldId id="273" r:id="rId11"/>
    <p:sldId id="259" r:id="rId12"/>
    <p:sldId id="274" r:id="rId13"/>
    <p:sldId id="281" r:id="rId14"/>
    <p:sldId id="275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6" autoAdjust="0"/>
    <p:restoredTop sz="94660"/>
  </p:normalViewPr>
  <p:slideViewPr>
    <p:cSldViewPr snapToGrid="0">
      <p:cViewPr varScale="1">
        <p:scale>
          <a:sx n="66" d="100"/>
          <a:sy n="66" d="100"/>
        </p:scale>
        <p:origin x="88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634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689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252054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122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60602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330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269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8837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768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60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517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626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944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483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602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688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964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8FAFF-7115-41D8-98CE-98741008EA0C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62FDF58-59A2-4D36-B288-FD9B76AF8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05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4;&#1058;&#1050;&#1056;&#1067;&#1058;&#1067;&#1049;%20&#1059;&#1056;&#1054;&#1050;\fizminutka_-_muzykalnaya_igra_(iPlayer.fm)-0-25.8.mp3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/>
        </p:nvSpPr>
        <p:spPr>
          <a:xfrm>
            <a:off x="2074864" y="1554163"/>
            <a:ext cx="7991475" cy="3867150"/>
          </a:xfrm>
          <a:prstGeom prst="roundRect">
            <a:avLst/>
          </a:prstGeom>
          <a:solidFill>
            <a:srgbClr val="FFFFFF">
              <a:alpha val="80000"/>
            </a:srgbClr>
          </a:solidFill>
          <a:ln w="57150" cmpd="dbl">
            <a:solidFill>
              <a:schemeClr val="accent1">
                <a:lumMod val="50000"/>
              </a:schemeClr>
            </a:solidFill>
          </a:ln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4000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4000" b="1" dirty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«Дорогу осилит идущий, а математику мыслящий»</a:t>
            </a:r>
          </a:p>
          <a:p>
            <a:pPr>
              <a:defRPr/>
            </a:pPr>
            <a:endParaRPr lang="ru-RU" sz="6000" b="1" i="1" dirty="0">
              <a:solidFill>
                <a:schemeClr val="accent6">
                  <a:lumMod val="50000"/>
                </a:schemeClr>
              </a:solidFill>
              <a:latin typeface="Miniature" pitchFamily="2" charset="0"/>
            </a:endParaRPr>
          </a:p>
        </p:txBody>
      </p:sp>
      <p:sp>
        <p:nvSpPr>
          <p:cNvPr id="15363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810000" y="5556250"/>
            <a:ext cx="6172200" cy="819150"/>
          </a:xfrm>
        </p:spPr>
        <p:txBody>
          <a:bodyPr>
            <a:normAutofit/>
          </a:bodyPr>
          <a:lstStyle/>
          <a:p>
            <a:endParaRPr lang="ru-RU" alt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8879C15-6A12-4227-B170-D30861E29DDD}" type="slidenum">
              <a:rPr lang="ru-RU" altLang="ru-RU">
                <a:solidFill>
                  <a:srgbClr val="FFFFFF"/>
                </a:solidFill>
              </a:rPr>
              <a:pPr eaLnBrk="1" hangingPunct="1"/>
              <a:t>1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99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еда&#10;&#10;Автоматически созданное описание">
            <a:extLst>
              <a:ext uri="{FF2B5EF4-FFF2-40B4-BE49-F238E27FC236}">
                <a16:creationId xmlns:a16="http://schemas.microsoft.com/office/drawing/2014/main" xmlns="" id="{DDC4272E-BAD3-4F89-AD5A-16ADE4D57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99" y="361949"/>
            <a:ext cx="10125075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1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8290148-50B7-4F84-9B87-774837795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еда, фрукт, тарел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CA70D750-85F6-4395-90C5-E180FEE705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50" y="624109"/>
            <a:ext cx="9810750" cy="5976715"/>
          </a:xfrm>
        </p:spPr>
      </p:pic>
    </p:spTree>
    <p:extLst>
      <p:ext uri="{BB962C8B-B14F-4D97-AF65-F5344CB8AC3E}">
        <p14:creationId xmlns:p14="http://schemas.microsoft.com/office/powerpoint/2010/main" val="258194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228F58-352F-4A7C-8A90-DF9237691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кар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7484E18B-DBFA-4B07-A3AB-5EF2C696F2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487" y="451104"/>
            <a:ext cx="10144125" cy="5955792"/>
          </a:xfrm>
        </p:spPr>
      </p:pic>
    </p:spTree>
    <p:extLst>
      <p:ext uri="{BB962C8B-B14F-4D97-AF65-F5344CB8AC3E}">
        <p14:creationId xmlns:p14="http://schemas.microsoft.com/office/powerpoint/2010/main" val="229373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1524000" y="524243"/>
            <a:ext cx="9144000" cy="5570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1581150" algn="l"/>
              </a:tabLst>
            </a:pPr>
            <a:endParaRPr lang="ru-RU" sz="3600" b="1" u="sng" dirty="0">
              <a:solidFill>
                <a:srgbClr val="C00000"/>
              </a:solidFill>
              <a:latin typeface="Times New Roman" pitchFamily="18" charset="0"/>
            </a:endParaRPr>
          </a:p>
          <a:p>
            <a:pPr algn="ctr">
              <a:tabLst>
                <a:tab pos="1581150" algn="l"/>
              </a:tabLst>
            </a:pP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</a:endParaRPr>
          </a:p>
          <a:p>
            <a:pPr algn="ctr">
              <a:tabLst>
                <a:tab pos="1581150" algn="l"/>
              </a:tabLst>
            </a:pP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</a:endParaRPr>
          </a:p>
          <a:p>
            <a:pPr algn="ctr">
              <a:tabLst>
                <a:tab pos="1581150" algn="l"/>
              </a:tabLst>
            </a:pPr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</a:rPr>
              <a:t> </a:t>
            </a:r>
          </a:p>
          <a:p>
            <a:pPr algn="ctr">
              <a:tabLst>
                <a:tab pos="1581150" algn="l"/>
              </a:tabLst>
            </a:pP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</a:endParaRPr>
          </a:p>
          <a:p>
            <a:pPr algn="ctr">
              <a:tabLst>
                <a:tab pos="1581150" algn="l"/>
              </a:tabLst>
            </a:pP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</a:endParaRPr>
          </a:p>
          <a:p>
            <a:pPr algn="ctr">
              <a:tabLst>
                <a:tab pos="1581150" algn="l"/>
              </a:tabLst>
            </a:pP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</a:endParaRPr>
          </a:p>
          <a:p>
            <a:pPr algn="ctr">
              <a:tabLst>
                <a:tab pos="1581150" algn="l"/>
              </a:tabLst>
            </a:pP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</a:endParaRPr>
          </a:p>
          <a:p>
            <a:pPr algn="ctr">
              <a:tabLst>
                <a:tab pos="1581150" algn="l"/>
              </a:tabLst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</a:rPr>
              <a:t>                                           БУДЬТЕ ЗДОРОВЫ!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</a:endParaRPr>
          </a:p>
          <a:p>
            <a:pPr algn="ctr">
              <a:tabLst>
                <a:tab pos="1581150" algn="l"/>
              </a:tabLst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</a:rPr>
              <a:t>                     СТАНОВИТЕСЬ ЗДОРОВЫМИ! </a:t>
            </a:r>
          </a:p>
          <a:p>
            <a:pPr algn="ctr">
              <a:tabLst>
                <a:tab pos="1581150" algn="l"/>
              </a:tabLst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</a:rPr>
              <a:t>                     ОСТАВАЙТЕСЬ ЗДОРОВЫМИ!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4" name="Рисунок 3" descr="http://www.adzinstva.by/wp-content/uploads/2012/09/0_7facd_acc87f7f_XL.jpg">
            <a:extLst>
              <a:ext uri="{FF2B5EF4-FFF2-40B4-BE49-F238E27FC236}">
                <a16:creationId xmlns:a16="http://schemas.microsoft.com/office/drawing/2014/main" xmlns="" id="{5E94C205-E852-41C4-954C-BB929FF5912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377" y="276747"/>
            <a:ext cx="4842421" cy="30328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074232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0FB064-1016-400A-BDBA-B28C7012C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D3EE5930-F4DB-4138-911D-F4D5B95A9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>
                <a:solidFill>
                  <a:srgbClr val="0070C0"/>
                </a:solidFill>
                <a:ea typeface="Gadugi" panose="020B0502040204020203" pitchFamily="34" charset="0"/>
              </a:rPr>
              <a:t>Спасибо за урок</a:t>
            </a:r>
          </a:p>
        </p:txBody>
      </p:sp>
    </p:spTree>
    <p:extLst>
      <p:ext uri="{BB962C8B-B14F-4D97-AF65-F5344CB8AC3E}">
        <p14:creationId xmlns:p14="http://schemas.microsoft.com/office/powerpoint/2010/main" val="826867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620688"/>
            <a:ext cx="8229600" cy="1440160"/>
          </a:xfrm>
        </p:spPr>
        <p:txBody>
          <a:bodyPr/>
          <a:lstStyle/>
          <a:p>
            <a:pPr lvl="0"/>
            <a:r>
              <a:rPr lang="ru-RU" sz="3200" b="1" i="1" dirty="0">
                <a:solidFill>
                  <a:srgbClr val="0DA33F"/>
                </a:solidFill>
                <a:latin typeface="Times New Roman" pitchFamily="18" charset="0"/>
                <a:cs typeface="Times New Roman" pitchFamily="18" charset="0"/>
              </a:rPr>
              <a:t>Устный счет – зарядка для ума.</a:t>
            </a:r>
            <a:br>
              <a:rPr lang="ru-RU" sz="3200" b="1" i="1" dirty="0">
                <a:solidFill>
                  <a:srgbClr val="0DA33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i="1" dirty="0">
              <a:solidFill>
                <a:srgbClr val="0DA33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907886-7092-4FA3-BADC-7E050E444C2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91544" y="1484785"/>
            <a:ext cx="7992888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Сравните: 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5,089 и 5,1      0,64 и 6,35       </a:t>
            </a:r>
            <a:b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8,1 и 8,097        0,529 и 0,53</a:t>
            </a:r>
            <a:r>
              <a:rPr lang="ru-RU" sz="2000" dirty="0">
                <a:solidFill>
                  <a:srgbClr val="7030A0"/>
                </a:solidFill>
              </a:rPr>
              <a:t> </a:t>
            </a:r>
          </a:p>
          <a:p>
            <a:pPr algn="ctr"/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Выполните действия: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1) 0,7 + 0,3 =            6) 0,8 – 0,3 =</a:t>
            </a:r>
            <a:b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2) 1,2 + 0,8 =            7) 0,9 – 0,5 =</a:t>
            </a:r>
            <a:b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3) 3,5 + 0,5 =            8) 3,2 – 0,2 =</a:t>
            </a:r>
            <a:b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4) 0,4 + 12 =             9) 15,3 – 0,3 =</a:t>
            </a:r>
            <a:b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5) 0,91 + 0,09 =       10) 1 – 0,5 =</a:t>
            </a:r>
          </a:p>
          <a:p>
            <a:pPr algn="ctr"/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11) </a:t>
            </a:r>
            <a:r>
              <a:rPr lang="ru-RU" sz="2000" dirty="0">
                <a:solidFill>
                  <a:srgbClr val="7030A0"/>
                </a:solidFill>
              </a:rPr>
              <a:t>(0,7 + 6,9) + 3,1=</a:t>
            </a:r>
          </a:p>
          <a:p>
            <a:pPr algn="ctr"/>
            <a:r>
              <a:rPr lang="ru-RU" sz="2000" dirty="0">
                <a:solidFill>
                  <a:srgbClr val="7030A0"/>
                </a:solidFill>
              </a:rPr>
              <a:t>12) 1,4 + (7,9 + 18,6)=</a:t>
            </a:r>
          </a:p>
          <a:p>
            <a:pPr algn="ctr"/>
            <a:r>
              <a:rPr lang="ru-RU" sz="2000" dirty="0">
                <a:solidFill>
                  <a:srgbClr val="7030A0"/>
                </a:solidFill>
              </a:rPr>
              <a:t>13) 1,4 + 1,9 + 2,6 + 2,1=</a:t>
            </a:r>
          </a:p>
          <a:p>
            <a:pPr algn="ctr"/>
            <a:r>
              <a:rPr lang="ru-RU" sz="2000" dirty="0">
                <a:solidFill>
                  <a:srgbClr val="7030A0"/>
                </a:solidFill>
              </a:rPr>
              <a:t>14) 7,8 + 4,3 + 5,7 + 2,2=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9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1809750" y="2430969"/>
            <a:ext cx="828675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sz="4800" b="1" dirty="0">
                <a:solidFill>
                  <a:srgbClr val="FF4343"/>
                </a:solidFill>
              </a:rPr>
              <a:t>Свойства сложения с  десятичными  дробями</a:t>
            </a:r>
          </a:p>
          <a:p>
            <a:pPr algn="ctr" eaLnBrk="1" hangingPunct="1"/>
            <a:endParaRPr lang="ru-RU" altLang="ru-RU" sz="4800" b="1" dirty="0">
              <a:solidFill>
                <a:srgbClr val="FF4343"/>
              </a:solidFill>
            </a:endParaRPr>
          </a:p>
          <a:p>
            <a:pPr algn="ctr" eaLnBrk="1" hangingPunct="1"/>
            <a:endParaRPr lang="ru-RU" altLang="ru-RU" sz="4800" b="1" dirty="0">
              <a:solidFill>
                <a:srgbClr val="FF4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97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518A8D0-ABA9-4386-8C99-FF85912FE7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624109"/>
            <a:ext cx="9925050" cy="502421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6F228A9-D8F7-49F0-B379-925D217A8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1C8BECC-8E0B-4915-B1EB-D8F6CF517B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22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724CE-E47C-4D3D-A112-DA5DBC9AF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физминутка</a:t>
            </a:r>
            <a:endParaRPr lang="ru-RU" dirty="0"/>
          </a:p>
        </p:txBody>
      </p:sp>
      <p:pic>
        <p:nvPicPr>
          <p:cNvPr id="5" name="fizminutka_-_muzykalnaya_igra_(iPlayer.fm)-0-25.8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982500" y="2547961"/>
            <a:ext cx="1208477" cy="120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42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BA0FDB-8774-4C1D-BB5D-732211C8B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7F96D83-F71A-4F2F-AA20-3BE6E7AA1F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1922" y="1300899"/>
            <a:ext cx="9562690" cy="4610323"/>
          </a:xfrm>
        </p:spPr>
        <p:txBody>
          <a:bodyPr/>
          <a:lstStyle/>
          <a:p>
            <a:pPr marR="540385" algn="r">
              <a:lnSpc>
                <a:spcPct val="150000"/>
              </a:lnSpc>
              <a:tabLst>
                <a:tab pos="6300470" algn="l"/>
              </a:tabLst>
            </a:pPr>
            <a:r>
              <a:rPr lang="ru-RU" sz="2400" b="1" dirty="0">
                <a:solidFill>
                  <a:srgbClr val="000000"/>
                </a:solidFill>
                <a:latin typeface="Cambria" panose="02040503050406030204" pitchFamily="18" charset="0"/>
                <a:ea typeface="Gadugi" panose="020B0502040204020203" pitchFamily="34" charset="0"/>
                <a:cs typeface="Times New Roman" panose="02020603050405020304" pitchFamily="18" charset="0"/>
              </a:rPr>
              <a:t>«Даже маленькие дети должны знать: чтобы быть ловким и сильным, как Джеймс Бонд, надо правильно питаться»</a:t>
            </a:r>
            <a:endParaRPr lang="ru-RU" sz="2400" b="1" dirty="0">
              <a:latin typeface="Cambria" panose="02040503050406030204" pitchFamily="18" charset="0"/>
              <a:ea typeface="Gadugi" panose="020B0502040204020203" pitchFamily="34" charset="0"/>
              <a:cs typeface="Times New Roman" panose="02020603050405020304" pitchFamily="18" charset="0"/>
            </a:endParaRPr>
          </a:p>
          <a:p>
            <a:pPr marR="540385" algn="r">
              <a:lnSpc>
                <a:spcPct val="150000"/>
              </a:lnSpc>
              <a:tabLst>
                <a:tab pos="6300470" algn="l"/>
              </a:tabLst>
            </a:pPr>
            <a:r>
              <a:rPr lang="ru-RU" sz="2400" b="1" dirty="0">
                <a:solidFill>
                  <a:srgbClr val="000000"/>
                </a:solidFill>
                <a:latin typeface="Cambria" panose="02040503050406030204" pitchFamily="18" charset="0"/>
                <a:ea typeface="Gadugi" panose="020B0502040204020203" pitchFamily="34" charset="0"/>
                <a:cs typeface="Times New Roman" panose="02020603050405020304" pitchFamily="18" charset="0"/>
              </a:rPr>
              <a:t>Игорь Конь</a:t>
            </a:r>
            <a:endParaRPr lang="ru-RU" sz="2400" b="1" dirty="0">
              <a:latin typeface="Cambria" panose="02040503050406030204" pitchFamily="18" charset="0"/>
              <a:ea typeface="Gadugi" panose="020B0502040204020203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000000"/>
                </a:solidFill>
                <a:latin typeface="Cambria" panose="02040503050406030204" pitchFamily="18" charset="0"/>
                <a:ea typeface="Gadugi" panose="020B0502040204020203" pitchFamily="34" charset="0"/>
              </a:rPr>
              <a:t>Правильное питание – залог здоровья человека, фундамент его счастья. </a:t>
            </a:r>
            <a:endParaRPr lang="ru-RU" sz="2400" b="1" dirty="0">
              <a:latin typeface="Cambria" panose="02040503050406030204" pitchFamily="18" charset="0"/>
              <a:ea typeface="Gadugi" panose="020B0502040204020203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49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E:\Documents and Settings\Администратор\Рабочий стол\фоны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-3946"/>
            <a:ext cx="9144000" cy="686194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09853" y="214291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Пирамида здорового питания</a:t>
            </a:r>
          </a:p>
        </p:txBody>
      </p:sp>
      <p:pic>
        <p:nvPicPr>
          <p:cNvPr id="75785" name="Picture 9" descr="C:\Documents and Settings\SP3\Рабочий стол\image0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1052737"/>
            <a:ext cx="8792531" cy="558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C:\Documents and Settings\SP3\Рабочий стол\image006.jpg">
            <a:extLst>
              <a:ext uri="{FF2B5EF4-FFF2-40B4-BE49-F238E27FC236}">
                <a16:creationId xmlns:a16="http://schemas.microsoft.com/office/drawing/2014/main" xmlns="" id="{7E4F074D-FA8B-4C3A-8204-A12AD14FB8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735" y="1058602"/>
            <a:ext cx="8792531" cy="558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42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1524000" y="4572000"/>
            <a:ext cx="8572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1463" indent="-2714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ü"/>
            </a:pPr>
            <a:r>
              <a:rPr lang="ru-RU" altLang="ru-RU" sz="2400" u="sng">
                <a:solidFill>
                  <a:srgbClr val="BC0487"/>
                </a:solidFill>
                <a:latin typeface="Comic Sans MS" panose="030F0702030302020204" pitchFamily="66" charset="0"/>
              </a:rPr>
              <a:t>Углеводы</a:t>
            </a:r>
            <a:r>
              <a:rPr lang="ru-RU" altLang="ru-RU" sz="2400">
                <a:solidFill>
                  <a:srgbClr val="BC0487"/>
                </a:solidFill>
                <a:latin typeface="Comic Sans MS" panose="030F0702030302020204" pitchFamily="66" charset="0"/>
              </a:rPr>
              <a:t> – основной источник обеспечения организма энергией. Помогают лучшему усвоению жиров.</a:t>
            </a:r>
          </a:p>
        </p:txBody>
      </p:sp>
      <p:sp>
        <p:nvSpPr>
          <p:cNvPr id="11267" name="Прямоугольник 2"/>
          <p:cNvSpPr>
            <a:spLocks noChangeArrowheads="1"/>
          </p:cNvSpPr>
          <p:nvPr/>
        </p:nvSpPr>
        <p:spPr bwMode="auto">
          <a:xfrm>
            <a:off x="1738313" y="214313"/>
            <a:ext cx="8501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1463" indent="-2714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ü"/>
            </a:pPr>
            <a:r>
              <a:rPr lang="ru-RU" altLang="ru-RU" sz="2400" u="sng">
                <a:solidFill>
                  <a:srgbClr val="BC0487"/>
                </a:solidFill>
                <a:latin typeface="Comic Sans MS" panose="030F0702030302020204" pitchFamily="66" charset="0"/>
              </a:rPr>
              <a:t>Белки</a:t>
            </a:r>
            <a:r>
              <a:rPr lang="ru-RU" altLang="ru-RU" sz="2400">
                <a:solidFill>
                  <a:srgbClr val="BC0487"/>
                </a:solidFill>
                <a:latin typeface="Comic Sans MS" panose="030F0702030302020204" pitchFamily="66" charset="0"/>
              </a:rPr>
              <a:t> активно участвуют в обмене веществ и необходимы для построения новых клеток и тканей.</a:t>
            </a:r>
          </a:p>
        </p:txBody>
      </p:sp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1809751" y="2500313"/>
            <a:ext cx="85010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1463" indent="-2714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ü"/>
            </a:pPr>
            <a:r>
              <a:rPr lang="ru-RU" altLang="ru-RU" sz="2400" u="sng">
                <a:solidFill>
                  <a:srgbClr val="BC0487"/>
                </a:solidFill>
                <a:latin typeface="Comic Sans MS" panose="030F0702030302020204" pitchFamily="66" charset="0"/>
              </a:rPr>
              <a:t>Жиры</a:t>
            </a:r>
            <a:r>
              <a:rPr lang="ru-RU" altLang="ru-RU" sz="2400">
                <a:solidFill>
                  <a:srgbClr val="BC0487"/>
                </a:solidFill>
                <a:latin typeface="Comic Sans MS" panose="030F0702030302020204" pitchFamily="66" charset="0"/>
              </a:rPr>
              <a:t> – источник энергии и регулятор проникновения  в клетки солей, воды и других важных веществ.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4310064" y="1071563"/>
            <a:ext cx="642937" cy="285750"/>
          </a:xfrm>
          <a:prstGeom prst="straightConnector1">
            <a:avLst/>
          </a:prstGeom>
          <a:ln w="28575">
            <a:solidFill>
              <a:srgbClr val="BC048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810375" y="1071563"/>
            <a:ext cx="571500" cy="285750"/>
          </a:xfrm>
          <a:prstGeom prst="straightConnector1">
            <a:avLst/>
          </a:prstGeom>
          <a:ln w="28575">
            <a:solidFill>
              <a:srgbClr val="BC048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0800000" flipV="1">
            <a:off x="3881438" y="3357564"/>
            <a:ext cx="571500" cy="357187"/>
          </a:xfrm>
          <a:prstGeom prst="straightConnector1">
            <a:avLst/>
          </a:prstGeom>
          <a:ln w="28575">
            <a:solidFill>
              <a:srgbClr val="BC048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7167564" y="3357564"/>
            <a:ext cx="714375" cy="357187"/>
          </a:xfrm>
          <a:prstGeom prst="straightConnector1">
            <a:avLst/>
          </a:prstGeom>
          <a:ln w="28575">
            <a:solidFill>
              <a:srgbClr val="BC048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881189" y="3429000"/>
            <a:ext cx="2687637" cy="10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u="sng" dirty="0">
                <a:solidFill>
                  <a:schemeClr val="tx2">
                    <a:lumMod val="10000"/>
                  </a:schemeClr>
                </a:solidFill>
              </a:rPr>
              <a:t>Растительные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</a:rPr>
              <a:t>Растительное масло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</a:rPr>
              <a:t>орехи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524751" y="1214439"/>
            <a:ext cx="1408113" cy="1323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u="sng" dirty="0">
                <a:solidFill>
                  <a:schemeClr val="tx2">
                    <a:lumMod val="10000"/>
                  </a:schemeClr>
                </a:solidFill>
              </a:rPr>
              <a:t>Животные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</a:rPr>
              <a:t>Мясо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</a:rPr>
              <a:t>Рыба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</a:rPr>
              <a:t>яйца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309814" y="1143001"/>
            <a:ext cx="1793875" cy="1323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u="sng" dirty="0">
                <a:solidFill>
                  <a:schemeClr val="tx2">
                    <a:lumMod val="10000"/>
                  </a:schemeClr>
                </a:solidFill>
              </a:rPr>
              <a:t>Растительные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</a:rPr>
              <a:t>Горох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</a:rPr>
              <a:t>Фасоль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</a:rPr>
              <a:t>соя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096251" y="3357564"/>
            <a:ext cx="1408113" cy="1323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u="sng" dirty="0">
                <a:solidFill>
                  <a:schemeClr val="tx2">
                    <a:lumMod val="10000"/>
                  </a:schemeClr>
                </a:solidFill>
              </a:rPr>
              <a:t>Животные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</a:rPr>
              <a:t>Сливки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</a:rPr>
              <a:t>Сметана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</a:rPr>
              <a:t>масло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24188" y="5500689"/>
            <a:ext cx="74295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u="sng" dirty="0">
                <a:solidFill>
                  <a:schemeClr val="tx2">
                    <a:lumMod val="10000"/>
                  </a:schemeClr>
                </a:solidFill>
              </a:rPr>
              <a:t>Продукты растительного происхождения:  </a:t>
            </a: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</a:rPr>
              <a:t>хлеб, мучные и кондитерские изделия, крупы, фрукты, картофель, сахар.</a:t>
            </a:r>
            <a:endParaRPr lang="ru-RU" sz="2000" b="1" i="1" u="sng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12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3" name="Picture 5" descr="C:\Documents and Settings\Администратор\Рабочий стол\{BF0E162D-892A-4CA9-A5CC-69DDB42A6688}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4032" y="11430"/>
            <a:ext cx="9144000" cy="68465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1859403"/>
      </p:ext>
    </p:extLst>
  </p:cSld>
  <p:clrMapOvr>
    <a:masterClrMapping/>
  </p:clrMapOvr>
  <p:transition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180</TotalTime>
  <Words>161</Words>
  <Application>Microsoft Office PowerPoint</Application>
  <PresentationFormat>Широкоэкранный</PresentationFormat>
  <Paragraphs>52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7" baseType="lpstr">
      <vt:lpstr>Arial</vt:lpstr>
      <vt:lpstr>Arial Black</vt:lpstr>
      <vt:lpstr>Cambria</vt:lpstr>
      <vt:lpstr>Century Gothic</vt:lpstr>
      <vt:lpstr>Comic Sans MS</vt:lpstr>
      <vt:lpstr>Gadugi</vt:lpstr>
      <vt:lpstr>Miniature</vt:lpstr>
      <vt:lpstr>Tahoma</vt:lpstr>
      <vt:lpstr>Times New Roman</vt:lpstr>
      <vt:lpstr>Verdana</vt:lpstr>
      <vt:lpstr>Wingdings</vt:lpstr>
      <vt:lpstr>Wingdings 3</vt:lpstr>
      <vt:lpstr>Легкий дым</vt:lpstr>
      <vt:lpstr>Презентация PowerPoint</vt:lpstr>
      <vt:lpstr>Устный счет – зарядка для ума. </vt:lpstr>
      <vt:lpstr>Презентация PowerPoint</vt:lpstr>
      <vt:lpstr>Презентация PowerPoint</vt:lpstr>
      <vt:lpstr>физминутка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</dc:creator>
  <cp:lastModifiedBy>Пользователь</cp:lastModifiedBy>
  <cp:revision>14</cp:revision>
  <dcterms:created xsi:type="dcterms:W3CDTF">2020-03-11T13:33:05Z</dcterms:created>
  <dcterms:modified xsi:type="dcterms:W3CDTF">2022-01-26T17:58:05Z</dcterms:modified>
</cp:coreProperties>
</file>