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0"/>
  </p:notesMasterIdLst>
  <p:sldIdLst>
    <p:sldId id="257" r:id="rId2"/>
    <p:sldId id="377" r:id="rId3"/>
    <p:sldId id="259" r:id="rId4"/>
    <p:sldId id="296" r:id="rId5"/>
    <p:sldId id="301" r:id="rId6"/>
    <p:sldId id="383" r:id="rId7"/>
    <p:sldId id="385" r:id="rId8"/>
    <p:sldId id="298" r:id="rId9"/>
    <p:sldId id="386" r:id="rId10"/>
    <p:sldId id="384" r:id="rId11"/>
    <p:sldId id="299" r:id="rId12"/>
    <p:sldId id="279" r:id="rId13"/>
    <p:sldId id="379" r:id="rId14"/>
    <p:sldId id="380" r:id="rId15"/>
    <p:sldId id="376" r:id="rId16"/>
    <p:sldId id="387" r:id="rId17"/>
    <p:sldId id="300" r:id="rId18"/>
    <p:sldId id="3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0000"/>
    <a:srgbClr val="3399FF"/>
    <a:srgbClr val="FFCC99"/>
    <a:srgbClr val="CBCB6B"/>
    <a:srgbClr val="5C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0569" autoAdjust="0"/>
  </p:normalViewPr>
  <p:slideViewPr>
    <p:cSldViewPr>
      <p:cViewPr varScale="1">
        <p:scale>
          <a:sx n="67" d="100"/>
          <a:sy n="67" d="100"/>
        </p:scale>
        <p:origin x="8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Распределение </a:t>
            </a: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обучающихся с ОВЗ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 МОУ «Волосовская НОШ»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(первый класс)</a:t>
            </a: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
 </a:t>
            </a: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по уровням развития </a:t>
            </a:r>
            <a:endParaRPr lang="ru-RU" sz="1400" b="1" i="1" strike="noStrike" spc="-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 ценностных жизненных </a:t>
            </a:r>
            <a:r>
              <a:rPr lang="ru-RU" sz="1400" b="1" i="1" strike="noStrike" spc="-1" baseline="0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ориентиров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на начало сентября </a:t>
            </a: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2019 </a:t>
            </a:r>
            <a:r>
              <a:rPr lang="ru-RU" sz="1400" b="1" i="1" strike="noStrike" spc="-1" dirty="0">
                <a:solidFill>
                  <a:schemeClr val="tx1"/>
                </a:solidFill>
                <a:latin typeface="Book Antiqua" panose="02040602050305030304" pitchFamily="18" charset="0"/>
              </a:rPr>
              <a:t>года</a:t>
            </a:r>
          </a:p>
        </c:rich>
      </c:tx>
      <c:layout>
        <c:manualLayout>
          <c:xMode val="edge"/>
          <c:yMode val="edge"/>
          <c:x val="0.16317014737301422"/>
          <c:y val="2.3130404256176511E-2"/>
        </c:manualLayout>
      </c:layout>
      <c:overlay val="0"/>
    </c:title>
    <c:autoTitleDeleted val="0"/>
    <c:view3D>
      <c:rotX val="30"/>
      <c:rotY val="0"/>
      <c:rAngAx val="1"/>
    </c:view3D>
    <c:floor>
      <c:thickness val="0"/>
      <c:spPr>
        <a:solidFill>
          <a:srgbClr val="CCCCCC"/>
        </a:solidFill>
        <a:ln>
          <a:noFill/>
        </a:ln>
      </c:spPr>
    </c:floor>
    <c:sideWall>
      <c:thickness val="0"/>
    </c:sideWall>
    <c:backWall>
      <c:thickness val="0"/>
      <c:spPr>
        <a:noFill/>
        <a:ln>
          <a:solidFill>
            <a:srgbClr val="B3B3B3"/>
          </a:solidFill>
        </a:ln>
      </c:spPr>
    </c:backWall>
    <c:plotArea>
      <c:layout/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FFD32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4586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420E"/>
              </a:solidFill>
              <a:ln>
                <a:noFill/>
              </a:ln>
            </c:spPr>
          </c:dPt>
          <c:dPt>
            <c:idx val="2"/>
            <c:bubble3D val="0"/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3"/>
                <c:pt idx="0">
                  <c:v>Крайне низкий уровень</c:v>
                </c:pt>
                <c:pt idx="1">
                  <c:v>Низкий уровень</c:v>
                </c:pt>
                <c:pt idx="2">
                  <c:v>Средний уровень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solidFill>
            <a:srgbClr val="B3B3B3"/>
          </a:solidFill>
        </a:ln>
      </c:spPr>
    </c:plotArea>
    <c:legend>
      <c:legendPos val="r"/>
      <c:overlay val="0"/>
      <c:spPr>
        <a:noFill/>
        <a:ln>
          <a:noFill/>
        </a:ln>
      </c:spPr>
      <c:txPr>
        <a:bodyPr/>
        <a:lstStyle/>
        <a:p>
          <a:pPr>
            <a:defRPr sz="1400" i="1">
              <a:latin typeface="Book Antiqua" panose="0204060205030503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1"/>
  </c:chart>
  <c:spPr>
    <a:noFill/>
    <a:ln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Распределение обучающихся с</a:t>
            </a:r>
            <a:r>
              <a:rPr lang="ru-RU" sz="1400" b="1" i="1" strike="noStrike" spc="-1" baseline="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ОВЗ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 МОУ «Волосовская НОШ»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(второй класс)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по уровням развития </a:t>
            </a:r>
          </a:p>
          <a:p>
            <a:pPr>
              <a:defRPr sz="1400" b="1" i="1" strike="noStrike" spc="-1">
                <a:solidFill>
                  <a:schemeClr val="tx1"/>
                </a:solidFill>
                <a:latin typeface="Book Antiqua" panose="02040602050305030304" pitchFamily="18" charset="0"/>
              </a:defRPr>
            </a:pPr>
            <a:r>
              <a:rPr lang="ru-RU" sz="1400" b="1" i="1" strike="noStrike" spc="-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ценностных жизненных ориентиров  
на октябрь 2020 года</a:t>
            </a:r>
            <a:endParaRPr lang="ru-RU" sz="1400" b="1" i="1" strike="noStrike" spc="-1" dirty="0">
              <a:solidFill>
                <a:schemeClr val="tx1"/>
              </a:solidFill>
              <a:latin typeface="Book Antiqua" panose="02040602050305030304" pitchFamily="18" charset="0"/>
            </a:endParaRPr>
          </a:p>
        </c:rich>
      </c:tx>
      <c:layout>
        <c:manualLayout>
          <c:xMode val="edge"/>
          <c:yMode val="edge"/>
          <c:x val="0.10741294305914002"/>
          <c:y val="2.3515905640114063E-2"/>
        </c:manualLayout>
      </c:layout>
      <c:overlay val="0"/>
    </c:title>
    <c:autoTitleDeleted val="0"/>
    <c:view3D>
      <c:rotX val="30"/>
      <c:rotY val="0"/>
      <c:rAngAx val="1"/>
    </c:view3D>
    <c:floor>
      <c:thickness val="0"/>
      <c:spPr>
        <a:solidFill>
          <a:srgbClr val="CCCCCC"/>
        </a:solidFill>
        <a:ln>
          <a:noFill/>
        </a:ln>
      </c:spPr>
    </c:floor>
    <c:sideWall>
      <c:thickness val="0"/>
    </c:sideWall>
    <c:backWall>
      <c:thickness val="0"/>
      <c:spPr>
        <a:noFill/>
        <a:ln>
          <a:solidFill>
            <a:srgbClr val="B3B3B3"/>
          </a:solidFill>
        </a:ln>
      </c:spPr>
    </c:backWall>
    <c:plotArea>
      <c:layout/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 1</c:v>
                </c:pt>
              </c:strCache>
            </c:strRef>
          </c:tx>
          <c:spPr>
            <a:solidFill>
              <a:srgbClr val="004586"/>
            </a:solidFill>
            <a:ln>
              <a:noFill/>
            </a:ln>
          </c:spPr>
          <c:explosion val="50"/>
          <c:dPt>
            <c:idx val="0"/>
            <c:bubble3D val="0"/>
          </c:dPt>
          <c:dPt>
            <c:idx val="1"/>
            <c:bubble3D val="0"/>
            <c:spPr>
              <a:solidFill>
                <a:srgbClr val="FF420E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FFD320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579D1C"/>
              </a:solidFill>
              <a:ln>
                <a:noFill/>
              </a:ln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0540956892923825"/>
                  <c:y val="4.7790986186719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0967462188591688E-2"/>
                  <c:y val="6.265391808317594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4"/>
                <c:pt idx="0">
                  <c:v>Крайне низкий уровень</c:v>
                </c:pt>
                <c:pt idx="1">
                  <c:v>Низкий уровень</c:v>
                </c:pt>
                <c:pt idx="2">
                  <c:v>Средний уровень</c:v>
                </c:pt>
                <c:pt idx="3">
                  <c:v>Уровень выше среднего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solidFill>
            <a:srgbClr val="B3B3B3"/>
          </a:solidFill>
        </a:ln>
      </c:spPr>
    </c:plotArea>
    <c:legend>
      <c:legendPos val="r"/>
      <c:layout>
        <c:manualLayout>
          <c:xMode val="edge"/>
          <c:yMode val="edge"/>
          <c:x val="0.65053031075175938"/>
          <c:y val="0.46809937784690597"/>
          <c:w val="0.34632023681898361"/>
          <c:h val="0.48194344146946638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400" i="1">
              <a:latin typeface="Book Antiqua" panose="0204060205030503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1"/>
  </c:chart>
  <c:spPr>
    <a:noFill/>
    <a:ln>
      <a:noFill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31240-B372-49AE-88D9-EF80CF459933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F3A3C-4800-484B-91E4-5A87AEE5E5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80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99BE5E-4795-4BAF-A00E-70FDA6B7AED9}" type="datetimeFigureOut">
              <a:rPr lang="ru-RU" smtClean="0"/>
              <a:pPr/>
              <a:t>26.09.2021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0ECBCF-70D7-4AA0-BE3A-9DC002CF33CE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rgbClr val="FFFFCC">
              <a:alpha val="4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692696"/>
            <a:ext cx="8247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i="1" dirty="0">
              <a:latin typeface="Book Antiqua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692696"/>
            <a:ext cx="7992888" cy="1224136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ru-RU" sz="2400" b="0" i="1" dirty="0" smtClean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  <a:t>МОУ </a:t>
            </a:r>
            <a:r>
              <a:rPr lang="ru-RU" sz="2400" b="0" i="1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  <a:t>«Волосовская начальная общеобразовательная школа»</a:t>
            </a:r>
            <a:br>
              <a:rPr lang="ru-RU" sz="2400" b="0" i="1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55512" y="1480670"/>
            <a:ext cx="8103844" cy="4320480"/>
          </a:xfrm>
        </p:spPr>
        <p:txBody>
          <a:bodyPr>
            <a:noAutofit/>
          </a:bodyPr>
          <a:lstStyle/>
          <a:p>
            <a:pPr indent="450215" algn="ctr"/>
            <a:r>
              <a:rPr lang="ru-RU" sz="2800" b="1" i="1" dirty="0">
                <a:latin typeface="Book Antiqua" panose="02040602050305030304" pitchFamily="18" charset="0"/>
                <a:ea typeface="Times New Roman"/>
              </a:rPr>
              <a:t>«Образовательно – воспитательный проект «Мир особого ребенка» как средство формирования ценностных жизненных ориентиров у детей </a:t>
            </a:r>
            <a:r>
              <a:rPr lang="ru-RU" sz="2800" b="1" i="1" dirty="0" smtClean="0">
                <a:latin typeface="Book Antiqua" panose="02040602050305030304" pitchFamily="18" charset="0"/>
                <a:ea typeface="Times New Roman"/>
              </a:rPr>
              <a:t>с </a:t>
            </a:r>
            <a:r>
              <a:rPr lang="ru-RU" sz="2800" b="1" i="1" dirty="0">
                <a:latin typeface="Book Antiqua" panose="02040602050305030304" pitchFamily="18" charset="0"/>
                <a:ea typeface="Times New Roman"/>
              </a:rPr>
              <a:t>ограниченными возможностями </a:t>
            </a:r>
            <a:r>
              <a:rPr lang="ru-RU" sz="2800" b="1" i="1" dirty="0" smtClean="0">
                <a:latin typeface="Book Antiqua" panose="02040602050305030304" pitchFamily="18" charset="0"/>
                <a:ea typeface="Times New Roman"/>
              </a:rPr>
              <a:t>здоровья»</a:t>
            </a:r>
          </a:p>
          <a:p>
            <a:pPr indent="450215" algn="ctr"/>
            <a:endParaRPr lang="ru-RU" sz="2800" b="1" i="1" dirty="0" smtClean="0">
              <a:latin typeface="Book Antiqua" panose="02040602050305030304" pitchFamily="18" charset="0"/>
              <a:ea typeface="Times New Roman"/>
            </a:endParaRPr>
          </a:p>
          <a:p>
            <a:pPr indent="450215" algn="ctr"/>
            <a:r>
              <a:rPr lang="ru-RU" sz="1800" b="1" i="1" dirty="0" smtClean="0">
                <a:latin typeface="Book Antiqua" panose="02040602050305030304" pitchFamily="18" charset="0"/>
              </a:rPr>
              <a:t>                                        </a:t>
            </a:r>
            <a:r>
              <a:rPr lang="ru-RU" sz="18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Проект разработали: </a:t>
            </a:r>
          </a:p>
          <a:p>
            <a:pPr indent="450215" algn="ctr"/>
            <a:r>
              <a:rPr lang="ru-RU" sz="18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                                                              Малышева Наталия Витальевна,</a:t>
            </a:r>
          </a:p>
          <a:p>
            <a:pPr indent="450215" algn="ctr"/>
            <a:r>
              <a:rPr lang="ru-RU" sz="18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                                                               Панкратова </a:t>
            </a:r>
            <a:r>
              <a:rPr lang="ru-RU" sz="1800" b="1" i="1" dirty="0">
                <a:solidFill>
                  <a:srgbClr val="C00000"/>
                </a:solidFill>
                <a:latin typeface="Book Antiqua" panose="02040602050305030304" pitchFamily="18" charset="0"/>
              </a:rPr>
              <a:t>Валерия </a:t>
            </a:r>
            <a:r>
              <a:rPr lang="ru-RU" sz="18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Геннадьевна </a:t>
            </a:r>
            <a:endParaRPr lang="ru-RU" sz="1800" b="1" i="1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indent="450215" algn="ctr"/>
            <a:r>
              <a:rPr lang="ru-RU" sz="18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                                                             </a:t>
            </a:r>
            <a:endParaRPr lang="ru-RU" sz="3200" b="1" i="1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23528" y="332656"/>
            <a:ext cx="8534752" cy="6311054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32656"/>
            <a:ext cx="856895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Ценность «Семья»</a:t>
            </a:r>
          </a:p>
          <a:p>
            <a:pPr algn="ctr"/>
            <a:endParaRPr lang="ru-RU" sz="2800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000" i="1" kern="50" dirty="0" smtClean="0">
                <a:latin typeface="Times New Roman"/>
                <a:ea typeface="SimSun"/>
              </a:rPr>
              <a:t>В </a:t>
            </a:r>
            <a:r>
              <a:rPr lang="ru-RU" sz="2000" i="1" kern="50" dirty="0">
                <a:latin typeface="Times New Roman"/>
                <a:ea typeface="SimSun"/>
              </a:rPr>
              <a:t>семье с ребенком </a:t>
            </a:r>
            <a:r>
              <a:rPr lang="ru-RU" sz="2000" i="1" kern="50" dirty="0" smtClean="0">
                <a:latin typeface="Times New Roman"/>
                <a:ea typeface="SimSun"/>
              </a:rPr>
              <a:t>ограниченными возможностями здоровья ценностные ориентации </a:t>
            </a:r>
            <a:r>
              <a:rPr lang="ru-RU" sz="2000" i="1" kern="50" dirty="0">
                <a:latin typeface="Times New Roman"/>
                <a:ea typeface="SimSun"/>
              </a:rPr>
              <a:t>и мотивационные установки родителей смещаются и деформируются. Поэтому наша работа по формированию внутри семейных ценностей проходит в рамках родительского </a:t>
            </a:r>
            <a:r>
              <a:rPr lang="ru-RU" sz="2000" i="1" kern="50" dirty="0" smtClean="0">
                <a:latin typeface="Times New Roman"/>
                <a:ea typeface="SimSun"/>
              </a:rPr>
              <a:t>клуба</a:t>
            </a:r>
          </a:p>
          <a:p>
            <a:pPr algn="ctr"/>
            <a:r>
              <a:rPr lang="ru-RU" sz="2000" b="1" i="1" kern="50" dirty="0" smtClean="0">
                <a:latin typeface="Times New Roman"/>
                <a:ea typeface="SimSun"/>
              </a:rPr>
              <a:t> </a:t>
            </a:r>
            <a:r>
              <a:rPr lang="ru-RU" sz="2000" b="1" i="1" kern="50" dirty="0">
                <a:latin typeface="Times New Roman"/>
                <a:ea typeface="SimSun"/>
              </a:rPr>
              <a:t>«Лабиринты воспитания</a:t>
            </a:r>
            <a:r>
              <a:rPr lang="ru-RU" sz="2000" b="1" i="1" kern="50" dirty="0" smtClean="0">
                <a:latin typeface="Times New Roman"/>
                <a:ea typeface="SimSun"/>
              </a:rPr>
              <a:t>»</a:t>
            </a:r>
          </a:p>
          <a:p>
            <a:pPr algn="ctr"/>
            <a:endParaRPr lang="ru-RU" sz="2000" i="1" kern="50" dirty="0" smtClean="0">
              <a:latin typeface="Times New Roman"/>
              <a:ea typeface="SimSun"/>
            </a:endParaRPr>
          </a:p>
          <a:p>
            <a:pPr algn="ctr"/>
            <a:r>
              <a:rPr lang="ru-RU" sz="2400" b="1" i="1" kern="50" dirty="0" smtClean="0">
                <a:latin typeface="Book Antiqua" panose="02040602050305030304" pitchFamily="18" charset="0"/>
                <a:ea typeface="SimSun"/>
              </a:rPr>
              <a:t>Формы работы: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kern="50" dirty="0">
                <a:latin typeface="Book Antiqua" panose="02040602050305030304" pitchFamily="18" charset="0"/>
                <a:ea typeface="SimSun"/>
              </a:rPr>
              <a:t>Система тематических встреч с </a:t>
            </a:r>
            <a:r>
              <a:rPr lang="ru-RU" sz="2000" i="1" kern="50" dirty="0" smtClean="0">
                <a:latin typeface="Book Antiqua" panose="02040602050305030304" pitchFamily="18" charset="0"/>
                <a:ea typeface="SimSun"/>
              </a:rPr>
              <a:t>родителями;</a:t>
            </a:r>
            <a:endParaRPr lang="ru-RU" sz="2000" i="1" kern="50" dirty="0">
              <a:latin typeface="Book Antiqua" panose="02040602050305030304" pitchFamily="18" charset="0"/>
              <a:ea typeface="SimSun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kern="50" dirty="0">
                <a:latin typeface="Book Antiqua" panose="02040602050305030304" pitchFamily="18" charset="0"/>
                <a:ea typeface="SimSun"/>
              </a:rPr>
              <a:t>Цикл совместных мастер — классов с детьми и </a:t>
            </a:r>
            <a:r>
              <a:rPr lang="ru-RU" sz="2000" i="1" kern="50" dirty="0" smtClean="0">
                <a:latin typeface="Book Antiqua" panose="02040602050305030304" pitchFamily="18" charset="0"/>
                <a:ea typeface="SimSun"/>
              </a:rPr>
              <a:t>родителями;</a:t>
            </a:r>
            <a:endParaRPr lang="ru-RU" sz="2000" i="1" kern="50" dirty="0">
              <a:latin typeface="Book Antiqua" panose="02040602050305030304" pitchFamily="18" charset="0"/>
              <a:ea typeface="SimSun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kern="50" dirty="0">
                <a:latin typeface="Book Antiqua" panose="02040602050305030304" pitchFamily="18" charset="0"/>
                <a:ea typeface="SimSun"/>
              </a:rPr>
              <a:t>Консультативная помощь </a:t>
            </a:r>
            <a:r>
              <a:rPr lang="ru-RU" sz="2000" i="1" kern="50" dirty="0" smtClean="0">
                <a:latin typeface="Book Antiqua" panose="02040602050305030304" pitchFamily="18" charset="0"/>
                <a:ea typeface="SimSun"/>
              </a:rPr>
              <a:t>родителям </a:t>
            </a:r>
            <a:r>
              <a:rPr lang="ru-RU" sz="2000" i="1" kern="50" dirty="0">
                <a:latin typeface="Book Antiqua" panose="02040602050305030304" pitchFamily="18" charset="0"/>
                <a:ea typeface="SimSun"/>
              </a:rPr>
              <a:t>по вопросам обучения и воспитания детей с </a:t>
            </a:r>
            <a:r>
              <a:rPr lang="ru-RU" sz="2000" i="1" kern="50" dirty="0" smtClean="0">
                <a:latin typeface="Book Antiqua" panose="02040602050305030304" pitchFamily="18" charset="0"/>
                <a:ea typeface="SimSun"/>
              </a:rPr>
              <a:t>ОВЗ.</a:t>
            </a:r>
            <a:endParaRPr lang="ru-RU" sz="2000" i="1" kern="50" dirty="0">
              <a:latin typeface="Book Antiqua" panose="02040602050305030304" pitchFamily="18" charset="0"/>
              <a:ea typeface="SimSun"/>
            </a:endParaRPr>
          </a:p>
          <a:p>
            <a:endParaRPr lang="ru-RU" sz="2000" i="1" kern="50" dirty="0" smtClean="0">
              <a:latin typeface="Book Antiqua" panose="02040602050305030304" pitchFamily="18" charset="0"/>
              <a:ea typeface="SimSun"/>
            </a:endParaRPr>
          </a:p>
          <a:p>
            <a:pPr algn="ctr"/>
            <a:endParaRPr lang="ru-RU" sz="2000" i="1" dirty="0">
              <a:latin typeface="Book Antiqua" panose="0204060205030503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4625"/>
            <a:ext cx="6858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35087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1520" y="18864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32656"/>
            <a:ext cx="856895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Candara" pitchFamily="34" charset="0"/>
              </a:rPr>
              <a:t/>
            </a:r>
            <a:br>
              <a:rPr lang="ru-RU" sz="2000" i="1" dirty="0" smtClean="0">
                <a:latin typeface="Candara" pitchFamily="34" charset="0"/>
              </a:rPr>
            </a:br>
            <a:endParaRPr lang="ru-RU" sz="2000" u="sng" dirty="0" smtClean="0">
              <a:latin typeface="Candara" pitchFamily="34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800" y="606570"/>
            <a:ext cx="4066964" cy="5422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Asus\Desktop\2017 год\общее по проекту октябрь 2017\с родителями мастер-классы\vw57kEVOAu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20" y="609464"/>
            <a:ext cx="360040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Asus\Desktop\2017 год\общее по проекту октябрь 2017\с родителями мастер-классы\NbKV2TWAQhM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30" y="3403350"/>
            <a:ext cx="3495675" cy="2620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39552" y="6023995"/>
            <a:ext cx="3692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«Добрые волшебники»</a:t>
            </a:r>
            <a:endParaRPr lang="ru-RU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88640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Мастер — </a:t>
            </a:r>
            <a:r>
              <a:rPr lang="ru-RU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классы с детьми и родителями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09808" y="6023995"/>
            <a:ext cx="3922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«Удивительные опыты»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620688"/>
            <a:ext cx="792088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>
                <a:latin typeface="Book Antiqua" panose="02040602050305030304" pitchFamily="18" charset="0"/>
                <a:ea typeface="Times New Roman"/>
              </a:rPr>
              <a:t>На успешное формирование ценностных жизненных ориентиров </a:t>
            </a:r>
            <a:endParaRPr lang="ru-RU" sz="2000" i="1" dirty="0" smtClean="0">
              <a:latin typeface="Book Antiqua" panose="02040602050305030304" pitchFamily="18" charset="0"/>
              <a:ea typeface="Times New Roman"/>
            </a:endParaRPr>
          </a:p>
          <a:p>
            <a:pPr algn="just"/>
            <a:r>
              <a:rPr lang="ru-RU" sz="2000" i="1" dirty="0" smtClean="0">
                <a:latin typeface="Book Antiqua" panose="02040602050305030304" pitchFamily="18" charset="0"/>
                <a:ea typeface="Times New Roman"/>
              </a:rPr>
              <a:t>у </a:t>
            </a:r>
            <a:r>
              <a:rPr lang="ru-RU" sz="2000" i="1" dirty="0">
                <a:latin typeface="Book Antiqua" panose="02040602050305030304" pitchFamily="18" charset="0"/>
                <a:ea typeface="Times New Roman"/>
              </a:rPr>
              <a:t>детей с ОВЗ влияет и </a:t>
            </a:r>
            <a:r>
              <a:rPr lang="ru-RU" sz="2000" b="1" i="1" dirty="0">
                <a:latin typeface="Book Antiqua" panose="02040602050305030304" pitchFamily="18" charset="0"/>
                <a:ea typeface="Times New Roman"/>
              </a:rPr>
              <a:t>уровень развития коммуникативных навыков. </a:t>
            </a:r>
            <a:r>
              <a:rPr lang="ru-RU" sz="2000" i="1" dirty="0">
                <a:latin typeface="Times New Roman"/>
                <a:ea typeface="Times New Roman"/>
              </a:rPr>
              <a:t>Дети этой категории не всегда адекватно могут выразить свои мысли, чувства, ощущения, что является препятствием для установления полноценного контакта с окружающими, испытывают серьезные трудности в общении, особенно со </a:t>
            </a:r>
            <a:r>
              <a:rPr lang="ru-RU" sz="2000" i="1" dirty="0" smtClean="0">
                <a:latin typeface="Times New Roman"/>
                <a:ea typeface="Times New Roman"/>
              </a:rPr>
              <a:t>сверстниками</a:t>
            </a:r>
            <a:r>
              <a:rPr lang="ru-RU" sz="2000" i="1" dirty="0" smtClean="0">
                <a:latin typeface="Book Antiqua" panose="02040602050305030304" pitchFamily="18" charset="0"/>
              </a:rPr>
              <a:t>, </a:t>
            </a:r>
            <a:r>
              <a:rPr lang="ru-RU" sz="2000" i="1" dirty="0">
                <a:latin typeface="Book Antiqua" panose="02040602050305030304" pitchFamily="18" charset="0"/>
              </a:rPr>
              <a:t>поэтому развитие коммуникативных навыков у детей с ОВЗ </a:t>
            </a:r>
            <a:r>
              <a:rPr lang="ru-RU" sz="2000" i="1" dirty="0" smtClean="0">
                <a:latin typeface="Book Antiqua" panose="02040602050305030304" pitchFamily="18" charset="0"/>
              </a:rPr>
              <a:t>мы осуществляем  </a:t>
            </a:r>
            <a:r>
              <a:rPr lang="ru-RU" sz="2000" i="1" dirty="0">
                <a:latin typeface="Book Antiqua" panose="02040602050305030304" pitchFamily="18" charset="0"/>
              </a:rPr>
              <a:t>через разные </a:t>
            </a:r>
            <a:r>
              <a:rPr lang="ru-RU" sz="2000" b="1" i="1" dirty="0">
                <a:latin typeface="Book Antiqua" panose="02040602050305030304" pitchFamily="18" charset="0"/>
              </a:rPr>
              <a:t>формы работы:</a:t>
            </a:r>
          </a:p>
          <a:p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3076575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19672" y="378904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  <a:ea typeface="Times New Roman"/>
              </a:rPr>
              <a:t>Групповые </a:t>
            </a:r>
            <a:r>
              <a:rPr lang="ru-RU" b="1" i="1" dirty="0">
                <a:latin typeface="Book Antiqua" panose="02040602050305030304" pitchFamily="18" charset="0"/>
                <a:ea typeface="Times New Roman"/>
              </a:rPr>
              <a:t>тренинговые занятия с педагогом-психологом </a:t>
            </a:r>
            <a:endParaRPr lang="ru-RU" b="1" i="1" dirty="0" smtClean="0">
              <a:latin typeface="Book Antiqua" panose="02040602050305030304" pitchFamily="18" charset="0"/>
              <a:ea typeface="Times New Roman"/>
            </a:endParaRPr>
          </a:p>
          <a:p>
            <a:pPr algn="ctr"/>
            <a:r>
              <a:rPr lang="ru-RU" b="1" i="1" dirty="0" smtClean="0">
                <a:latin typeface="Book Antiqua" panose="02040602050305030304" pitchFamily="18" charset="0"/>
                <a:ea typeface="Times New Roman"/>
              </a:rPr>
              <a:t>«</a:t>
            </a:r>
            <a:r>
              <a:rPr lang="ru-RU" b="1" i="1" dirty="0">
                <a:latin typeface="Book Antiqua" panose="02040602050305030304" pitchFamily="18" charset="0"/>
                <a:ea typeface="Times New Roman"/>
              </a:rPr>
              <a:t>Я не боюсь говорить</a:t>
            </a:r>
            <a:r>
              <a:rPr lang="ru-RU" b="1" i="1" dirty="0" smtClean="0">
                <a:latin typeface="Book Antiqua" panose="02040602050305030304" pitchFamily="18" charset="0"/>
                <a:ea typeface="Times New Roman"/>
              </a:rPr>
              <a:t>»</a:t>
            </a:r>
            <a:endParaRPr lang="ru-RU" b="1" i="1" dirty="0">
              <a:latin typeface="Book Antiqua" panose="0204060205030503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97" y="4382977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63688" y="4869160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Book Antiqua" panose="02040602050305030304" pitchFamily="18" charset="0"/>
              </a:rPr>
              <a:t>С</a:t>
            </a:r>
            <a:r>
              <a:rPr lang="ru-RU" b="1" i="1" dirty="0" smtClean="0">
                <a:latin typeface="Book Antiqua" panose="02040602050305030304" pitchFamily="18" charset="0"/>
              </a:rPr>
              <a:t>южетно </a:t>
            </a:r>
            <a:r>
              <a:rPr lang="ru-RU" b="1" i="1" dirty="0">
                <a:latin typeface="Book Antiqua" panose="02040602050305030304" pitchFamily="18" charset="0"/>
              </a:rPr>
              <a:t>- ролевые игры «Учимся - играя»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97" y="5175140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987824" y="580526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Конкурсы </a:t>
            </a:r>
            <a:r>
              <a:rPr lang="ru-RU" b="1" i="1" dirty="0">
                <a:latin typeface="Book Antiqua" panose="02040602050305030304" pitchFamily="18" charset="0"/>
              </a:rPr>
              <a:t>чтецов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2803580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i="1" dirty="0" smtClean="0">
                <a:latin typeface="Book Antiqua" pitchFamily="18" charset="0"/>
              </a:rPr>
              <a:t> </a:t>
            </a:r>
            <a:endParaRPr lang="ru-RU" sz="2400" b="1" i="1" dirty="0" smtClean="0">
              <a:latin typeface="Book Antiqua" pitchFamily="18" charset="0"/>
            </a:endParaRPr>
          </a:p>
          <a:p>
            <a:pPr algn="ctr"/>
            <a:endParaRPr lang="ru-RU" sz="2000" i="1" dirty="0" smtClean="0">
              <a:latin typeface="Book Antiqua" pitchFamily="18" charset="0"/>
            </a:endParaRPr>
          </a:p>
          <a:p>
            <a:pPr algn="ctr"/>
            <a:r>
              <a:rPr lang="ru-RU" sz="2400" i="1" dirty="0" smtClean="0">
                <a:latin typeface="Book Antiqua" pitchFamily="18" charset="0"/>
              </a:rPr>
              <a:t> </a:t>
            </a:r>
          </a:p>
          <a:p>
            <a:pPr algn="ctr"/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latin typeface="Book Antiqua" pitchFamily="18" charset="0"/>
              </a:rPr>
              <a:t> </a:t>
            </a:r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Asus\Desktop\2017 год\общее по проекту октябрь 2017\с ДОУ\для  ДОУ и с родителями Путешествие в  сказку\путешествие в сказку ДОУ №28 и драматизация ДОУ №6\20131225_1114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7" y="3781485"/>
            <a:ext cx="381642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32" y="244997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764704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Совместные </a:t>
            </a:r>
            <a:r>
              <a:rPr lang="ru-RU" b="1" i="1" dirty="0">
                <a:latin typeface="Book Antiqua" panose="02040602050305030304" pitchFamily="18" charset="0"/>
              </a:rPr>
              <a:t>театрализованные и спортивные мероприятия с МДОУ «Детский сад № 28 комбинированного вида», </a:t>
            </a:r>
            <a:endParaRPr lang="ru-RU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«</a:t>
            </a:r>
            <a:r>
              <a:rPr lang="ru-RU" b="1" i="1" dirty="0">
                <a:latin typeface="Book Antiqua" panose="02040602050305030304" pitchFamily="18" charset="0"/>
              </a:rPr>
              <a:t>Детский сад № 6 комбинированного вида»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36" y="1556792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6486" y="2060848"/>
            <a:ext cx="7997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Организация </a:t>
            </a:r>
            <a:r>
              <a:rPr lang="ru-RU" b="1" i="1" dirty="0">
                <a:latin typeface="Book Antiqua" panose="02040602050305030304" pitchFamily="18" charset="0"/>
              </a:rPr>
              <a:t>совместной творческой деятельности </a:t>
            </a:r>
            <a:endParaRPr lang="ru-RU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с  </a:t>
            </a:r>
            <a:r>
              <a:rPr lang="ru-RU" b="1" i="1" dirty="0">
                <a:latin typeface="Book Antiqua" panose="02040602050305030304" pitchFamily="18" charset="0"/>
              </a:rPr>
              <a:t>выпускниками школы и людьми старшего поколения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32" y="2655703"/>
            <a:ext cx="4508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23628" y="3212975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Участие </a:t>
            </a:r>
            <a:r>
              <a:rPr lang="ru-RU" b="1" i="1" dirty="0">
                <a:latin typeface="Book Antiqua" panose="02040602050305030304" pitchFamily="18" charset="0"/>
              </a:rPr>
              <a:t>в ежегодном музыкальном фестивале </a:t>
            </a:r>
            <a:endParaRPr lang="ru-RU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«</a:t>
            </a:r>
            <a:r>
              <a:rPr lang="ru-RU" b="1" i="1" dirty="0">
                <a:latin typeface="Book Antiqua" panose="02040602050305030304" pitchFamily="18" charset="0"/>
              </a:rPr>
              <a:t>Волшебная сила музыки»</a:t>
            </a:r>
          </a:p>
        </p:txBody>
      </p:sp>
      <p:pic>
        <p:nvPicPr>
          <p:cNvPr id="14" name="Рисунок 13" descr="C:\Users\Asus\Desktop\2017 год\общее по проекту октябрь 2017\с ДОУ\для  ДОУ и с родителями Путешествие в  сказку\путешествие в сказку ДОУ №28 и драматизация ДОУ №6\1312201292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86" y="3859306"/>
            <a:ext cx="3636404" cy="2594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39750"/>
            <a:ext cx="3656435" cy="4878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525" y="3498452"/>
            <a:ext cx="3905607" cy="2933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221" y="548680"/>
            <a:ext cx="3868541" cy="2750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20" y="548680"/>
            <a:ext cx="4256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Book Antiqua" panose="02040602050305030304" pitchFamily="18" charset="0"/>
              </a:rPr>
              <a:t>«Делать добро просто»</a:t>
            </a:r>
          </a:p>
          <a:p>
            <a:pPr algn="ctr"/>
            <a:r>
              <a:rPr lang="ru-RU" sz="1600" b="1" i="1" dirty="0">
                <a:latin typeface="Book Antiqua" panose="02040602050305030304" pitchFamily="18" charset="0"/>
              </a:rPr>
              <a:t>Встречи с </a:t>
            </a:r>
            <a:r>
              <a:rPr lang="ru-RU" sz="1600" b="1" i="1" dirty="0" smtClean="0">
                <a:latin typeface="Book Antiqua" panose="02040602050305030304" pitchFamily="18" charset="0"/>
              </a:rPr>
              <a:t> </a:t>
            </a:r>
            <a:r>
              <a:rPr lang="ru-RU" sz="1600" b="1" i="1" dirty="0">
                <a:latin typeface="Book Antiqua" panose="02040602050305030304" pitchFamily="18" charset="0"/>
              </a:rPr>
              <a:t>людьми старшего поколения </a:t>
            </a:r>
            <a:endParaRPr lang="ru-RU" sz="1600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1600" b="1" i="1" dirty="0" smtClean="0">
                <a:latin typeface="Book Antiqua" panose="02040602050305030304" pitchFamily="18" charset="0"/>
              </a:rPr>
              <a:t>из </a:t>
            </a:r>
            <a:r>
              <a:rPr lang="ru-RU" sz="1600" b="1" i="1" dirty="0">
                <a:latin typeface="Book Antiqua" panose="02040602050305030304" pitchFamily="18" charset="0"/>
              </a:rPr>
              <a:t>социально-досугового отделения «Берегиня» - «Университет третьего возраста»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88640"/>
            <a:ext cx="856895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latin typeface="Book Antiqua" pitchFamily="18" charset="0"/>
              </a:rPr>
              <a:t>Промежуточные результаты реализации проекта:</a:t>
            </a:r>
          </a:p>
          <a:p>
            <a:pPr algn="ctr"/>
            <a:endParaRPr lang="ru-RU" sz="2800" b="1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endParaRPr lang="ru-RU" sz="4000" i="1" dirty="0" smtClean="0">
              <a:latin typeface="Book Antiqua" pitchFamily="18" charset="0"/>
            </a:endParaRPr>
          </a:p>
          <a:p>
            <a:pPr algn="ctr"/>
            <a:r>
              <a:rPr lang="ru-RU" sz="4000" i="1" dirty="0" smtClean="0">
                <a:latin typeface="Book Antiqua" pitchFamily="18" charset="0"/>
              </a:rPr>
              <a:t> </a:t>
            </a:r>
          </a:p>
          <a:p>
            <a:pPr algn="ctr"/>
            <a:endParaRPr lang="ru-RU" sz="2800" b="1" i="1" dirty="0" smtClean="0">
              <a:latin typeface="Book Antiqua" pitchFamily="18" charset="0"/>
            </a:endParaRPr>
          </a:p>
          <a:p>
            <a:pPr algn="ctr"/>
            <a:r>
              <a:rPr lang="ru-RU" sz="2400" i="1" dirty="0" smtClean="0">
                <a:latin typeface="Book Antiqua" pitchFamily="18" charset="0"/>
              </a:rPr>
              <a:t> </a:t>
            </a:r>
            <a:endParaRPr lang="ru-RU" sz="2400" b="1" i="1" dirty="0" smtClean="0">
              <a:latin typeface="Book Antiqua" pitchFamily="18" charset="0"/>
            </a:endParaRPr>
          </a:p>
          <a:p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10800000">
            <a:off x="4788024" y="1628800"/>
            <a:ext cx="3816424" cy="864096"/>
          </a:xfrm>
          <a:prstGeom prst="wedgeRoundRectCallout">
            <a:avLst>
              <a:gd name="adj1" fmla="val -1164"/>
              <a:gd name="adj2" fmla="val 10040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10800000">
            <a:off x="4572000" y="3429000"/>
            <a:ext cx="4104456" cy="936104"/>
          </a:xfrm>
          <a:prstGeom prst="wedgeRoundRectCallout">
            <a:avLst>
              <a:gd name="adj1" fmla="val -2212"/>
              <a:gd name="adj2" fmla="val 13539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10800000">
            <a:off x="4427984" y="5445224"/>
            <a:ext cx="4320480" cy="864096"/>
          </a:xfrm>
          <a:prstGeom prst="wedgeRoundRectCallout">
            <a:avLst>
              <a:gd name="adj1" fmla="val -4496"/>
              <a:gd name="adj2" fmla="val 15831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rot="10800000">
            <a:off x="323528" y="2420888"/>
            <a:ext cx="4392488" cy="936104"/>
          </a:xfrm>
          <a:prstGeom prst="wedgeRoundRectCallout">
            <a:avLst>
              <a:gd name="adj1" fmla="val 594"/>
              <a:gd name="adj2" fmla="val 17460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1700809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Book Antiqua" panose="02040602050305030304" pitchFamily="18" charset="0"/>
              </a:rPr>
              <a:t>Положительная динамика </a:t>
            </a:r>
            <a:endParaRPr lang="ru-RU" sz="1600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1600" b="1" i="1" dirty="0" smtClean="0">
                <a:latin typeface="Book Antiqua" panose="02040602050305030304" pitchFamily="18" charset="0"/>
              </a:rPr>
              <a:t>в </a:t>
            </a:r>
            <a:r>
              <a:rPr lang="ru-RU" sz="1600" b="1" i="1" dirty="0">
                <a:latin typeface="Book Antiqua" panose="02040602050305030304" pitchFamily="18" charset="0"/>
              </a:rPr>
              <a:t>формировании ценностных ориентиров  у детей с ОВЗ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2564904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i="1" dirty="0">
                <a:solidFill>
                  <a:prstClr val="black"/>
                </a:solidFill>
                <a:latin typeface="Book Antiqua" panose="02040602050305030304" pitchFamily="18" charset="0"/>
              </a:rPr>
              <a:t>Координационный план работы классного руководителя по взаимодействию</a:t>
            </a:r>
          </a:p>
          <a:p>
            <a:pPr lvl="0" algn="ctr"/>
            <a:r>
              <a:rPr lang="ru-RU" sz="1600" b="1" i="1" dirty="0">
                <a:solidFill>
                  <a:prstClr val="black"/>
                </a:solidFill>
                <a:latin typeface="Book Antiqua" panose="02040602050305030304" pitchFamily="18" charset="0"/>
              </a:rPr>
              <a:t> с социальными партнёрами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992" y="3573016"/>
            <a:ext cx="441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Book Antiqua" panose="02040602050305030304" pitchFamily="18" charset="0"/>
              </a:rPr>
              <a:t>Проект программы семейного клуба  «Лабиринты воспитания»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99992" y="5517232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Book Antiqua" panose="02040602050305030304" pitchFamily="18" charset="0"/>
              </a:rPr>
              <a:t>Методические рекомендации классному руководителю для проведения воспитательных мероприятий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 rot="10800000">
            <a:off x="251520" y="4437113"/>
            <a:ext cx="4320480" cy="864096"/>
          </a:xfrm>
          <a:prstGeom prst="wedgeRoundRectCallout">
            <a:avLst>
              <a:gd name="adj1" fmla="val 4664"/>
              <a:gd name="adj2" fmla="val 15042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23528" y="4509120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Book Antiqua" panose="02040602050305030304" pitchFamily="18" charset="0"/>
              </a:rPr>
              <a:t>Методические  разработки </a:t>
            </a:r>
            <a:endParaRPr lang="ru-RU" sz="1600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1600" b="1" i="1" dirty="0" smtClean="0">
                <a:latin typeface="Book Antiqua" panose="02040602050305030304" pitchFamily="18" charset="0"/>
              </a:rPr>
              <a:t>для </a:t>
            </a:r>
            <a:r>
              <a:rPr lang="ru-RU" sz="1600" b="1" i="1" dirty="0">
                <a:latin typeface="Book Antiqua" panose="02040602050305030304" pitchFamily="18" charset="0"/>
              </a:rPr>
              <a:t>проведения коррекционно – развивающих занятий для детей с ОВЗ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/>
      <p:bldP spid="13" grpId="0"/>
      <p:bldP spid="14" grpId="0"/>
      <p:bldP spid="16" grpId="0"/>
      <p:bldP spid="17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41285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1809985"/>
            <a:ext cx="849694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 smtClean="0">
                <a:latin typeface="Book Antiqua" pitchFamily="18" charset="0"/>
              </a:rPr>
              <a:t> </a:t>
            </a:r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graphicFrame>
        <p:nvGraphicFramePr>
          <p:cNvPr id="6" name="Объект1"/>
          <p:cNvGraphicFramePr/>
          <p:nvPr>
            <p:extLst>
              <p:ext uri="{D42A27DB-BD31-4B8C-83A1-F6EECF244321}">
                <p14:modId xmlns:p14="http://schemas.microsoft.com/office/powerpoint/2010/main" val="3733955583"/>
              </p:ext>
            </p:extLst>
          </p:nvPr>
        </p:nvGraphicFramePr>
        <p:xfrm>
          <a:off x="285721" y="764704"/>
          <a:ext cx="4574311" cy="439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2"/>
          <p:cNvGraphicFramePr/>
          <p:nvPr>
            <p:extLst>
              <p:ext uri="{D42A27DB-BD31-4B8C-83A1-F6EECF244321}">
                <p14:modId xmlns:p14="http://schemas.microsoft.com/office/powerpoint/2010/main" val="1953456344"/>
              </p:ext>
            </p:extLst>
          </p:nvPr>
        </p:nvGraphicFramePr>
        <p:xfrm>
          <a:off x="4788024" y="764704"/>
          <a:ext cx="4032447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86629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46827" y="255438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3143295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latin typeface="Book Antiqua" pitchFamily="18" charset="0"/>
              </a:rPr>
              <a:t> </a:t>
            </a:r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4"/>
            <a:ext cx="3245899" cy="4688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32302"/>
            <a:ext cx="3068960" cy="4432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58" y="1142550"/>
            <a:ext cx="2784942" cy="4022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81044"/>
            <a:ext cx="2186253" cy="3157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57" y="3258326"/>
            <a:ext cx="2271212" cy="3280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8502">
            <a:off x="2938521" y="2954857"/>
            <a:ext cx="3085559" cy="388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22" y="171120"/>
            <a:ext cx="2273300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486546"/>
            <a:ext cx="849694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latin typeface="Book Antiqua" pitchFamily="18" charset="0"/>
              </a:rPr>
              <a:t>Вывод: </a:t>
            </a:r>
          </a:p>
          <a:p>
            <a:pPr algn="ctr"/>
            <a:r>
              <a:rPr lang="ru-RU" sz="2000" i="1" dirty="0">
                <a:latin typeface="Book Antiqua" panose="02040602050305030304" pitchFamily="18" charset="0"/>
              </a:rPr>
              <a:t>Расширение образовательно-воспитательного пространства </a:t>
            </a:r>
            <a:endParaRPr lang="ru-RU" sz="2000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i="1" dirty="0" smtClean="0">
                <a:latin typeface="Book Antiqua" panose="02040602050305030304" pitchFamily="18" charset="0"/>
              </a:rPr>
              <a:t>через </a:t>
            </a:r>
            <a:r>
              <a:rPr lang="ru-RU" sz="2000" i="1" dirty="0">
                <a:latin typeface="Book Antiqua" panose="02040602050305030304" pitchFamily="18" charset="0"/>
              </a:rPr>
              <a:t>социальное партнерство предоставляет широкие возможности ребенку с ОВЗ для успешного  включения в общество и оптимальной адаптации в современном социуме, для становления гражданской позиции, освоения им системы общечеловеческих ценностей и воспитания культуры поведения</a:t>
            </a:r>
            <a:endParaRPr lang="ru-RU" sz="2000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latin typeface="Book Antiqua" pitchFamily="18" charset="0"/>
              </a:rPr>
              <a:t> </a:t>
            </a:r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654"/>
            <a:ext cx="5256584" cy="3501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42015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836712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i="1" kern="50" dirty="0">
                <a:solidFill>
                  <a:srgbClr val="00000A"/>
                </a:solidFill>
                <a:latin typeface="Book Antiqua" panose="02040602050305030304" pitchFamily="18" charset="0"/>
                <a:ea typeface="SimSun"/>
                <a:cs typeface="Arial"/>
              </a:rPr>
              <a:t>Цель:</a:t>
            </a:r>
            <a:r>
              <a:rPr lang="ru-RU" sz="2000" i="1" kern="50" dirty="0">
                <a:solidFill>
                  <a:srgbClr val="00000A"/>
                </a:solidFill>
                <a:latin typeface="Book Antiqua" panose="02040602050305030304" pitchFamily="18" charset="0"/>
                <a:ea typeface="SimSun"/>
                <a:cs typeface="Arial"/>
              </a:rPr>
              <a:t> создание условий для формирования ценностных жизненных ориентиров у детей с ограниченными возможностями здоровья через социальное партнерство.</a:t>
            </a:r>
          </a:p>
          <a:p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2314040"/>
            <a:ext cx="82809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Book Antiqua" panose="02040602050305030304" pitchFamily="18" charset="0"/>
              </a:rPr>
              <a:t>Задачи проекта:</a:t>
            </a: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1. </a:t>
            </a:r>
            <a:r>
              <a:rPr lang="ru-RU" sz="2000" i="1" dirty="0">
                <a:latin typeface="Book Antiqua" panose="02040602050305030304" pitchFamily="18" charset="0"/>
              </a:rPr>
              <a:t>О</a:t>
            </a:r>
            <a:r>
              <a:rPr lang="ru-RU" sz="2000" i="1" dirty="0" smtClean="0">
                <a:latin typeface="Book Antiqua" panose="02040602050305030304" pitchFamily="18" charset="0"/>
              </a:rPr>
              <a:t>пределить </a:t>
            </a:r>
            <a:r>
              <a:rPr lang="ru-RU" sz="2000" i="1" dirty="0">
                <a:latin typeface="Book Antiqua" panose="02040602050305030304" pitchFamily="18" charset="0"/>
              </a:rPr>
              <a:t>уровень развития ценностных жизненных ориентиров у детей с </a:t>
            </a:r>
            <a:r>
              <a:rPr lang="ru-RU" sz="2000" i="1" dirty="0" smtClean="0">
                <a:latin typeface="Book Antiqua" panose="02040602050305030304" pitchFamily="18" charset="0"/>
              </a:rPr>
              <a:t>ОВЗ;</a:t>
            </a:r>
            <a:endParaRPr lang="ru-RU" sz="2000" i="1" dirty="0">
              <a:latin typeface="Book Antiqua" panose="02040602050305030304" pitchFamily="18" charset="0"/>
            </a:endParaRP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2. Определить </a:t>
            </a:r>
            <a:r>
              <a:rPr lang="ru-RU" sz="2000" i="1" dirty="0">
                <a:latin typeface="Book Antiqua" panose="02040602050305030304" pitchFamily="18" charset="0"/>
              </a:rPr>
              <a:t>формы и методы психолого-педагогического сопровождения детей с ОВЗ по формированию ценностных жизненных </a:t>
            </a:r>
            <a:r>
              <a:rPr lang="ru-RU" sz="2000" i="1" dirty="0" smtClean="0">
                <a:latin typeface="Book Antiqua" panose="02040602050305030304" pitchFamily="18" charset="0"/>
              </a:rPr>
              <a:t>ориентиров;</a:t>
            </a:r>
            <a:endParaRPr lang="ru-RU" sz="2000" i="1" dirty="0">
              <a:latin typeface="Book Antiqua" panose="02040602050305030304" pitchFamily="18" charset="0"/>
            </a:endParaRPr>
          </a:p>
          <a:p>
            <a:r>
              <a:rPr lang="ru-RU" sz="2000" i="1" dirty="0">
                <a:latin typeface="Book Antiqua" panose="02040602050305030304" pitchFamily="18" charset="0"/>
              </a:rPr>
              <a:t>3</a:t>
            </a:r>
            <a:r>
              <a:rPr lang="ru-RU" sz="2000" i="1" dirty="0" smtClean="0">
                <a:latin typeface="Book Antiqua" panose="02040602050305030304" pitchFamily="18" charset="0"/>
              </a:rPr>
              <a:t>. Разработать </a:t>
            </a:r>
            <a:r>
              <a:rPr lang="ru-RU" sz="2000" i="1" dirty="0">
                <a:latin typeface="Book Antiqua" panose="02040602050305030304" pitchFamily="18" charset="0"/>
              </a:rPr>
              <a:t>и апробировать механизм взаимовыгодного социального партнерства МОУ «Волосовская НОШ», общественных организаций и государственных учреждений г. Волосово и Волосовского района для освоения системы общечеловеческих ценностей и воспитания культуры поведения у детей с  ограниченными возможностями здоровья.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1520" y="18864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88640"/>
            <a:ext cx="77048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b="1" i="1" dirty="0" smtClean="0">
                <a:latin typeface="Book Antiqua" panose="02040602050305030304" pitchFamily="18" charset="0"/>
              </a:rPr>
              <a:t>Для </a:t>
            </a:r>
            <a:r>
              <a:rPr lang="ru-RU" sz="2000" b="1" i="1" dirty="0">
                <a:latin typeface="Book Antiqua" panose="02040602050305030304" pitchFamily="18" charset="0"/>
              </a:rPr>
              <a:t>решения наших педагогических задач в условиях реализации проекта «Мир особого ребёнка» мы выбрали такой образовательный механизм как социальное партнёрство</a:t>
            </a:r>
          </a:p>
        </p:txBody>
      </p:sp>
      <p:pic>
        <p:nvPicPr>
          <p:cNvPr id="7" name="Picture 3" descr="C:\Users\Pryam\Documents\Перелистывая страницы учебного года (октябрь 2017)\Дет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07" y="4526281"/>
            <a:ext cx="6858001" cy="209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Pryam\Documents\Перелистывая страницы учебного года (октябрь 2017)\ВНОШ Радуга3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69" y="1784665"/>
            <a:ext cx="6450911" cy="381642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TextBox 1"/>
          <p:cNvSpPr txBox="1"/>
          <p:nvPr/>
        </p:nvSpPr>
        <p:spPr>
          <a:xfrm>
            <a:off x="323528" y="1784666"/>
            <a:ext cx="835292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Book Antiqua" pitchFamily="18" charset="0"/>
              </a:rPr>
              <a:t>• </a:t>
            </a:r>
            <a:r>
              <a:rPr lang="ru-RU" sz="1600" i="1" dirty="0" smtClean="0">
                <a:latin typeface="Book Antiqua" pitchFamily="18" charset="0"/>
              </a:rPr>
              <a:t>МДОУ </a:t>
            </a:r>
            <a:r>
              <a:rPr lang="ru-RU" sz="1600" i="1" dirty="0">
                <a:latin typeface="Book Antiqua" pitchFamily="18" charset="0"/>
              </a:rPr>
              <a:t>«Детский сад № 28 комбинированного вида</a:t>
            </a:r>
            <a:r>
              <a:rPr lang="ru-RU" sz="1600" i="1" dirty="0" smtClean="0">
                <a:latin typeface="Book Antiqua" pitchFamily="18" charset="0"/>
              </a:rPr>
              <a:t>»,</a:t>
            </a:r>
          </a:p>
          <a:p>
            <a:r>
              <a:rPr lang="ru-RU" sz="1600" i="1" dirty="0" smtClean="0">
                <a:latin typeface="Book Antiqua" pitchFamily="18" charset="0"/>
              </a:rPr>
              <a:t> </a:t>
            </a:r>
            <a:r>
              <a:rPr lang="ru-RU" sz="1600" i="1" dirty="0">
                <a:latin typeface="Book Antiqua" pitchFamily="18" charset="0"/>
              </a:rPr>
              <a:t>«Детский сад № 6 комбинированного вида»;</a:t>
            </a:r>
          </a:p>
          <a:p>
            <a:r>
              <a:rPr lang="ru-RU" sz="1600" i="1" dirty="0" smtClean="0">
                <a:latin typeface="Book Antiqua" pitchFamily="18" charset="0"/>
              </a:rPr>
              <a:t>•МКУК </a:t>
            </a:r>
            <a:r>
              <a:rPr lang="ru-RU" sz="1600" i="1" dirty="0">
                <a:latin typeface="Book Antiqua" pitchFamily="18" charset="0"/>
              </a:rPr>
              <a:t>ГДЦ «Родник»;  </a:t>
            </a:r>
          </a:p>
          <a:p>
            <a:r>
              <a:rPr lang="ru-RU" sz="1600" i="1" dirty="0" smtClean="0">
                <a:latin typeface="Book Antiqua" pitchFamily="18" charset="0"/>
              </a:rPr>
              <a:t>•МКУ </a:t>
            </a:r>
            <a:r>
              <a:rPr lang="ru-RU" sz="1600" i="1" dirty="0">
                <a:latin typeface="Book Antiqua" pitchFamily="18" charset="0"/>
              </a:rPr>
              <a:t>Волосовская Городская Центральная библиотека, </a:t>
            </a:r>
            <a:r>
              <a:rPr lang="ru-RU" sz="1600" i="1" dirty="0" smtClean="0">
                <a:latin typeface="Book Antiqua" pitchFamily="18" charset="0"/>
              </a:rPr>
              <a:t>детский </a:t>
            </a:r>
            <a:r>
              <a:rPr lang="ru-RU" sz="1600" i="1" dirty="0">
                <a:latin typeface="Book Antiqua" pitchFamily="18" charset="0"/>
              </a:rPr>
              <a:t>филиал;  </a:t>
            </a:r>
          </a:p>
          <a:p>
            <a:r>
              <a:rPr lang="ru-RU" sz="1600" i="1" dirty="0" smtClean="0">
                <a:latin typeface="Book Antiqua" pitchFamily="18" charset="0"/>
              </a:rPr>
              <a:t>•Социальные институты;</a:t>
            </a:r>
          </a:p>
          <a:p>
            <a:r>
              <a:rPr lang="ru-RU" sz="1600" i="1" dirty="0" smtClean="0">
                <a:latin typeface="Book Antiqua" pitchFamily="18" charset="0"/>
              </a:rPr>
              <a:t>•Районный Совет </a:t>
            </a:r>
            <a:r>
              <a:rPr lang="ru-RU" sz="1600" i="1" dirty="0">
                <a:latin typeface="Book Antiqua" pitchFamily="18" charset="0"/>
              </a:rPr>
              <a:t>ветеранов;</a:t>
            </a:r>
          </a:p>
          <a:p>
            <a:r>
              <a:rPr lang="ru-RU" sz="1600" i="1" dirty="0" smtClean="0">
                <a:latin typeface="Book Antiqua" pitchFamily="18" charset="0"/>
              </a:rPr>
              <a:t>•МБУ </a:t>
            </a:r>
            <a:r>
              <a:rPr lang="ru-RU" sz="1600" i="1" dirty="0">
                <a:latin typeface="Book Antiqua" pitchFamily="18" charset="0"/>
              </a:rPr>
              <a:t>комплексный территориальный центр </a:t>
            </a:r>
            <a:r>
              <a:rPr lang="ru-RU" sz="1600" i="1" dirty="0" smtClean="0">
                <a:latin typeface="Book Antiqua" pitchFamily="18" charset="0"/>
              </a:rPr>
              <a:t>социального</a:t>
            </a:r>
          </a:p>
          <a:p>
            <a:r>
              <a:rPr lang="ru-RU" sz="1600" i="1" dirty="0" smtClean="0">
                <a:latin typeface="Book Antiqua" pitchFamily="18" charset="0"/>
              </a:rPr>
              <a:t> </a:t>
            </a:r>
            <a:r>
              <a:rPr lang="ru-RU" sz="1600" i="1" dirty="0">
                <a:latin typeface="Book Antiqua" pitchFamily="18" charset="0"/>
              </a:rPr>
              <a:t>обслуживания населения «Берегиня», социально-досуговое отделение - «Университет третьего возраста»; </a:t>
            </a:r>
            <a:endParaRPr lang="ru-RU" sz="1600" i="1" dirty="0" smtClean="0">
              <a:latin typeface="Book Antiqua" pitchFamily="18" charset="0"/>
            </a:endParaRPr>
          </a:p>
          <a:p>
            <a:r>
              <a:rPr lang="ru-RU" sz="1600" i="1" dirty="0" smtClean="0">
                <a:latin typeface="Book Antiqua" pitchFamily="18" charset="0"/>
              </a:rPr>
              <a:t>•Психолого-медико-педагогическая </a:t>
            </a:r>
            <a:r>
              <a:rPr lang="ru-RU" sz="1600" i="1" dirty="0">
                <a:latin typeface="Book Antiqua" pitchFamily="18" charset="0"/>
              </a:rPr>
              <a:t>служба Комитета образования администрации Волосовского муниципального района Ленинградской области; </a:t>
            </a:r>
            <a:endParaRPr lang="ru-RU" sz="1600" i="1" dirty="0" smtClean="0">
              <a:latin typeface="Book Antiqua" pitchFamily="18" charset="0"/>
            </a:endParaRPr>
          </a:p>
          <a:p>
            <a:r>
              <a:rPr lang="ru-RU" sz="1600" i="1" dirty="0" smtClean="0">
                <a:latin typeface="Book Antiqua" pitchFamily="18" charset="0"/>
              </a:rPr>
              <a:t>•Предприятия </a:t>
            </a:r>
            <a:r>
              <a:rPr lang="ru-RU" sz="1600" i="1" dirty="0">
                <a:latin typeface="Book Antiqua" pitchFamily="18" charset="0"/>
              </a:rPr>
              <a:t>города и </a:t>
            </a:r>
            <a:r>
              <a:rPr lang="ru-RU" sz="1600" i="1" dirty="0" smtClean="0">
                <a:latin typeface="Book Antiqua" pitchFamily="18" charset="0"/>
              </a:rPr>
              <a:t>района;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i="1" dirty="0" smtClean="0">
                <a:latin typeface="Book Antiqua" pitchFamily="18" charset="0"/>
              </a:rPr>
              <a:t>Государственные </a:t>
            </a:r>
            <a:r>
              <a:rPr lang="ru-RU" sz="1600" i="1" dirty="0">
                <a:latin typeface="Book Antiqua" pitchFamily="18" charset="0"/>
              </a:rPr>
              <a:t>организации </a:t>
            </a:r>
            <a:r>
              <a:rPr lang="ru-RU" sz="1600" i="1" dirty="0" smtClean="0">
                <a:latin typeface="Book Antiqua" pitchFamily="18" charset="0"/>
              </a:rPr>
              <a:t>город.</a:t>
            </a:r>
          </a:p>
          <a:p>
            <a:endParaRPr lang="ru-RU" sz="1600" dirty="0">
              <a:latin typeface="Book Antiqua" pitchFamily="18" charset="0"/>
            </a:endParaRPr>
          </a:p>
          <a:p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1520" y="18864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27719"/>
            <a:ext cx="816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b="1" i="1" dirty="0" smtClean="0">
                <a:latin typeface="Book Antiqua" panose="02040602050305030304" pitchFamily="18" charset="0"/>
              </a:rPr>
              <a:t>Мы </a:t>
            </a:r>
            <a:r>
              <a:rPr lang="ru-RU" sz="2000" b="1" i="1" dirty="0">
                <a:latin typeface="Book Antiqua" panose="02040602050305030304" pitchFamily="18" charset="0"/>
              </a:rPr>
              <a:t>выделили наиболее значимые ценности для развития </a:t>
            </a:r>
            <a:r>
              <a:rPr lang="ru-RU" sz="2000" b="1" i="1" dirty="0" smtClean="0">
                <a:latin typeface="Book Antiqua" panose="02040602050305030304" pitchFamily="18" charset="0"/>
              </a:rPr>
              <a:t> у детей </a:t>
            </a:r>
            <a:r>
              <a:rPr lang="ru-RU" sz="2000" b="1" i="1" dirty="0">
                <a:latin typeface="Book Antiqua" panose="02040602050305030304" pitchFamily="18" charset="0"/>
              </a:rPr>
              <a:t>с ОВЗ </a:t>
            </a:r>
            <a:r>
              <a:rPr lang="ru-RU" sz="2000" b="1" i="1" dirty="0" smtClean="0">
                <a:latin typeface="Book Antiqua" panose="02040602050305030304" pitchFamily="18" charset="0"/>
              </a:rPr>
              <a:t>в рамках реализации проекта «Мир особого ребёнка»:</a:t>
            </a:r>
            <a:endParaRPr lang="ru-RU" sz="2000" b="1" i="1" dirty="0">
              <a:latin typeface="Book Antiqua" panose="0204060205030503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43608" y="1556792"/>
            <a:ext cx="3168352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«Я» ценность</a:t>
            </a:r>
            <a:endParaRPr lang="ru-RU" sz="2000" b="1" i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11437"/>
            <a:ext cx="319405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79166"/>
            <a:ext cx="319405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25144"/>
            <a:ext cx="319405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C:\Users\Asus\Desktop\2017 год\общее по проекту октябрь 2017\ЮНЭК\поход в мини-зоопарк+ родители\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2234943" cy="3139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792761" y="3933056"/>
            <a:ext cx="2795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Book Antiqua" panose="02040602050305030304" pitchFamily="18" charset="0"/>
              </a:rPr>
              <a:t>Ценность «Семья»</a:t>
            </a:r>
            <a:endParaRPr lang="ru-RU" sz="2000" b="1" i="1" dirty="0">
              <a:latin typeface="Book Antiqua" panose="0204060205030503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501317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Book Antiqua" panose="02040602050305030304" pitchFamily="18" charset="0"/>
              </a:rPr>
              <a:t>Ценность «Труд»</a:t>
            </a:r>
            <a:endParaRPr lang="ru-RU" sz="2000" b="1" i="1" dirty="0">
              <a:latin typeface="Book Antiqua" panose="020406020503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736" y="2708920"/>
            <a:ext cx="31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Book Antiqua" panose="02040602050305030304" pitchFamily="18" charset="0"/>
              </a:rPr>
              <a:t>Ценность «Моя Родина»</a:t>
            </a:r>
            <a:endParaRPr lang="ru-RU" sz="2000" b="1" i="1" dirty="0">
              <a:latin typeface="Book Antiqua" panose="02040602050305030304" pitchFamily="18" charset="0"/>
            </a:endParaRPr>
          </a:p>
        </p:txBody>
      </p:sp>
      <p:pic>
        <p:nvPicPr>
          <p:cNvPr id="20" name="Рисунок 19" descr="C:\Users\Asus\Desktop\2017 год\общее по проекту октябрь 2017\с родителями мастер-классы\LRNFLxJ_i1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786" y="1424737"/>
            <a:ext cx="3241484" cy="2174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488" y="4496730"/>
            <a:ext cx="2687298" cy="2013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03896" y="196283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2435989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endParaRPr lang="ru-RU" sz="2400" b="1" i="1" dirty="0" smtClean="0"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latin typeface="Book Antiqua" pitchFamily="18" charset="0"/>
              </a:rPr>
              <a:t> </a:t>
            </a:r>
            <a:endParaRPr lang="ru-RU" sz="2400" i="1" dirty="0" smtClean="0">
              <a:latin typeface="Book Antiqua" pitchFamily="18" charset="0"/>
            </a:endParaRPr>
          </a:p>
          <a:p>
            <a:pPr algn="ctr"/>
            <a:endParaRPr lang="ru-RU" sz="2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92696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>
                <a:latin typeface="Book Antiqua" panose="02040602050305030304" pitchFamily="18" charset="0"/>
                <a:ea typeface="Times New Roman"/>
              </a:rPr>
              <a:t>Для формирования </a:t>
            </a:r>
            <a:r>
              <a:rPr lang="ru-RU" sz="2000" b="1" i="1" dirty="0">
                <a:latin typeface="Book Antiqua" panose="02040602050305030304" pitchFamily="18" charset="0"/>
                <a:ea typeface="Times New Roman"/>
              </a:rPr>
              <a:t>«Я» ценности</a:t>
            </a:r>
            <a:r>
              <a:rPr lang="ru-RU" sz="2000" i="1" dirty="0">
                <a:latin typeface="Book Antiqua" panose="02040602050305030304" pitchFamily="18" charset="0"/>
                <a:ea typeface="Times New Roman"/>
              </a:rPr>
              <a:t> </a:t>
            </a:r>
            <a:r>
              <a:rPr lang="ru-RU" sz="2000" i="1" dirty="0" smtClean="0">
                <a:latin typeface="Book Antiqua" panose="02040602050305030304" pitchFamily="18" charset="0"/>
                <a:ea typeface="Times New Roman"/>
              </a:rPr>
              <a:t>у детей </a:t>
            </a:r>
            <a:r>
              <a:rPr lang="ru-RU" sz="2000" i="1" dirty="0">
                <a:latin typeface="Book Antiqua" panose="02040602050305030304" pitchFamily="18" charset="0"/>
                <a:ea typeface="Times New Roman"/>
              </a:rPr>
              <a:t>с ОВЗ мы используем комплекс занятий по изотерапии «Мой цветной мир» и песочной терапии «Песочная страна». </a:t>
            </a:r>
            <a:endParaRPr lang="ru-RU" sz="2000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716" y="4293096"/>
            <a:ext cx="82809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b="1" i="1" dirty="0" smtClean="0">
              <a:latin typeface="Book Antiqua" panose="02040602050305030304" pitchFamily="18" charset="0"/>
            </a:endParaRPr>
          </a:p>
          <a:p>
            <a:pPr algn="just"/>
            <a:r>
              <a:rPr lang="ru-RU" sz="2000" b="1" i="1" dirty="0" smtClean="0">
                <a:latin typeface="Book Antiqua" panose="02040602050305030304" pitchFamily="18" charset="0"/>
              </a:rPr>
              <a:t>Арт-терапевтические </a:t>
            </a:r>
            <a:r>
              <a:rPr lang="ru-RU" sz="2000" b="1" i="1" dirty="0">
                <a:latin typeface="Book Antiqua" panose="02040602050305030304" pitchFamily="18" charset="0"/>
              </a:rPr>
              <a:t>занятия </a:t>
            </a:r>
            <a:r>
              <a:rPr lang="ru-RU" sz="2000" i="1" dirty="0">
                <a:latin typeface="Book Antiqua" panose="02040602050305030304" pitchFamily="18" charset="0"/>
              </a:rPr>
              <a:t>не только стабилизируют эмоциональное состояние ребёнка, поглощая негативную энергию, но и формируют у него образ самого себя, дают возможность быть самим собой, любить и уважать себя таким, какой ты есть, почувствовать себя нужным в этом огромном мире.</a:t>
            </a:r>
          </a:p>
          <a:p>
            <a:pPr algn="just"/>
            <a:endParaRPr lang="ru-RU" dirty="0"/>
          </a:p>
        </p:txBody>
      </p:sp>
      <p:pic>
        <p:nvPicPr>
          <p:cNvPr id="9" name="Рисунок 8" descr="https://pp.userapi.com/c626129/v626129665/3317c/KbWKibGR8D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331236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s://pp.userapi.com/c824500/v824500264/97cb/WzkyaRgTS2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5344"/>
            <a:ext cx="3066643" cy="22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67544" y="404663"/>
            <a:ext cx="8208912" cy="6054159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136" y="329441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Ценность «Моя Родина»</a:t>
            </a:r>
          </a:p>
          <a:p>
            <a:pPr algn="ctr"/>
            <a:endParaRPr lang="ru-RU" sz="2800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400" b="1" i="1" kern="50" dirty="0">
                <a:latin typeface="Book Antiqua" panose="02040602050305030304" pitchFamily="18" charset="0"/>
                <a:ea typeface="SimSun"/>
              </a:rPr>
              <a:t>Для формирования ценности «Моя Родина» </a:t>
            </a:r>
            <a:endParaRPr lang="ru-RU" sz="2400" b="1" i="1" kern="50" dirty="0" smtClean="0">
              <a:latin typeface="Book Antiqua" panose="02040602050305030304" pitchFamily="18" charset="0"/>
              <a:ea typeface="SimSun"/>
            </a:endParaRPr>
          </a:p>
          <a:p>
            <a:pPr algn="ctr"/>
            <a:r>
              <a:rPr lang="ru-RU" sz="2400" b="1" i="1" kern="50" dirty="0" smtClean="0">
                <a:latin typeface="Book Antiqua" panose="02040602050305030304" pitchFamily="18" charset="0"/>
                <a:ea typeface="SimSun"/>
              </a:rPr>
              <a:t>в </a:t>
            </a:r>
            <a:r>
              <a:rPr lang="ru-RU" sz="2400" b="1" i="1" kern="50" dirty="0">
                <a:latin typeface="Book Antiqua" panose="02040602050305030304" pitchFamily="18" charset="0"/>
                <a:ea typeface="SimSun"/>
              </a:rPr>
              <a:t>инклюзивной воспитательной среде  мы </a:t>
            </a:r>
            <a:r>
              <a:rPr lang="ru-RU" sz="2400" b="1" i="1" kern="50" dirty="0" smtClean="0">
                <a:latin typeface="Book Antiqua" panose="02040602050305030304" pitchFamily="18" charset="0"/>
                <a:ea typeface="SimSun"/>
              </a:rPr>
              <a:t>организуем:</a:t>
            </a:r>
          </a:p>
          <a:p>
            <a:pPr algn="ctr"/>
            <a:endParaRPr lang="ru-RU" sz="2400" i="1" kern="50" dirty="0" smtClean="0">
              <a:latin typeface="Book Antiqua" panose="02040602050305030304" pitchFamily="18" charset="0"/>
              <a:ea typeface="SimSun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 </a:t>
            </a:r>
            <a:r>
              <a:rPr lang="ru-RU" sz="2400" i="1" kern="50" dirty="0">
                <a:latin typeface="Book Antiqua" panose="02040602050305030304" pitchFamily="18" charset="0"/>
                <a:ea typeface="SimSun"/>
              </a:rPr>
              <a:t>цикл «Живые уроки» в музеях города Волосово и </a:t>
            </a: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района «</a:t>
            </a:r>
            <a:r>
              <a:rPr lang="ru-RU" sz="2400" i="1" kern="50" dirty="0">
                <a:latin typeface="Book Antiqua" panose="02040602050305030304" pitchFamily="18" charset="0"/>
                <a:ea typeface="SimSun"/>
              </a:rPr>
              <a:t>Город, открытый для каждого»;</a:t>
            </a:r>
            <a:endParaRPr lang="ru-RU" sz="2400" i="1" kern="50" dirty="0" smtClean="0">
              <a:latin typeface="Book Antiqua" panose="02040602050305030304" pitchFamily="18" charset="0"/>
              <a:ea typeface="SimSun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Беседы, совместные мастер - классы </a:t>
            </a:r>
            <a:r>
              <a:rPr lang="ru-RU" sz="2400" i="1" kern="50" dirty="0">
                <a:latin typeface="Book Antiqua" panose="02040602050305030304" pitchFamily="18" charset="0"/>
                <a:ea typeface="SimSun"/>
              </a:rPr>
              <a:t>с людьми старшего поколения из социально-досугового отделения «Берегиня</a:t>
            </a: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»       («</a:t>
            </a:r>
            <a:r>
              <a:rPr lang="ru-RU" sz="2400" i="1" kern="50" dirty="0">
                <a:latin typeface="Book Antiqua" panose="02040602050305030304" pitchFamily="18" charset="0"/>
                <a:ea typeface="SimSun"/>
              </a:rPr>
              <a:t>Университет третьего </a:t>
            </a: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возраста») районного совета ветеранов;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 Участие в акциях «Делать добро просто», «Почта ветеранам»;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kern="50" dirty="0" smtClean="0">
                <a:latin typeface="Book Antiqua" panose="02040602050305030304" pitchFamily="18" charset="0"/>
                <a:ea typeface="SimSun"/>
              </a:rPr>
              <a:t>Организация проектной деятельности: «История моей улицы», «Моя родословная». </a:t>
            </a:r>
            <a:endParaRPr lang="ru-RU" sz="20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4015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6231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" name="Рисунок 6" descr="C:\Users\Asus\Desktop\2017 год\общее по проекту октябрь 2017\музейная педагогика\краеведение- музей Волосово\o_a7IjZ_SC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32" y="620688"/>
            <a:ext cx="3700863" cy="5243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Asus\Desktop\2017 год\общее по проекту октябрь 2017\музейная педагогика\краеведение- музей Волосово\WG6aZlDHJu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40938"/>
            <a:ext cx="3533775" cy="265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Asus\Desktop\2017 год\общее по проекту октябрь 2017\музейная педагогика\музей Гатчинский дворец\20150428_15345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502918" cy="2437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62310" y="5866288"/>
            <a:ext cx="4669730" cy="1134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latin typeface="Book Antiqua" panose="02040602050305030304" pitchFamily="18" charset="0"/>
                <a:ea typeface="Calibri"/>
                <a:cs typeface="Times New Roman"/>
              </a:rPr>
              <a:t>Экскурсия «История </a:t>
            </a:r>
            <a:r>
              <a:rPr lang="ru-RU" b="1" i="1" dirty="0">
                <a:latin typeface="Book Antiqua" panose="02040602050305030304" pitchFamily="18" charset="0"/>
                <a:ea typeface="Calibri"/>
                <a:cs typeface="Times New Roman"/>
              </a:rPr>
              <a:t>моего города  </a:t>
            </a:r>
            <a:r>
              <a:rPr lang="ru-RU" b="1" i="1" dirty="0" smtClean="0">
                <a:latin typeface="Book Antiqua" panose="02040602050305030304" pitchFamily="18" charset="0"/>
                <a:ea typeface="Calibri"/>
                <a:cs typeface="Times New Roman"/>
              </a:rPr>
              <a:t>                            в </a:t>
            </a:r>
            <a:r>
              <a:rPr lang="ru-RU" b="1" i="1" dirty="0">
                <a:latin typeface="Book Antiqua" panose="02040602050305030304" pitchFamily="18" charset="0"/>
                <a:ea typeface="Calibri"/>
                <a:cs typeface="Times New Roman"/>
              </a:rPr>
              <a:t>названиях улиц»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1429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10368" y="214290"/>
            <a:ext cx="500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Book Antiqua" panose="02040602050305030304" pitchFamily="18" charset="0"/>
              </a:rPr>
              <a:t>Историко-краеведческий музей </a:t>
            </a:r>
            <a:endParaRPr lang="ru-RU" b="1" i="1" dirty="0" smtClean="0">
              <a:latin typeface="Book Antiqua" panose="02040602050305030304" pitchFamily="18" charset="0"/>
            </a:endParaRPr>
          </a:p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г</a:t>
            </a:r>
            <a:r>
              <a:rPr lang="ru-RU" b="1" i="1" dirty="0">
                <a:latin typeface="Book Antiqua" panose="02040602050305030304" pitchFamily="18" charset="0"/>
              </a:rPr>
              <a:t>. Волосово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8024" y="586628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Экскурсия в Гатчинский дворец «Детство во дворце»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134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23528" y="404663"/>
            <a:ext cx="8352928" cy="6118939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32656"/>
            <a:ext cx="83529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Ценность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Труд»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latin typeface="Book Antiqua" panose="02040602050305030304" pitchFamily="18" charset="0"/>
              </a:rPr>
              <a:t>Формирование </a:t>
            </a:r>
            <a:r>
              <a:rPr lang="ru-RU" sz="2000" i="1" dirty="0">
                <a:latin typeface="Book Antiqua" panose="02040602050305030304" pitchFamily="18" charset="0"/>
              </a:rPr>
              <a:t>трудовых умений и навыков у детей с ОВЗ мы осуществляем через практическую деятельность в творческих мастер – классах по бисероплетению, лепке, </a:t>
            </a:r>
            <a:r>
              <a:rPr lang="ru-RU" sz="2000" i="1" dirty="0" smtClean="0">
                <a:latin typeface="Book Antiqua" panose="02040602050305030304" pitchFamily="18" charset="0"/>
              </a:rPr>
              <a:t>оригами;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latin typeface="Book Antiqua" panose="02040602050305030304" pitchFamily="18" charset="0"/>
              </a:rPr>
              <a:t> Цикл бесед и экскурсий </a:t>
            </a:r>
            <a:r>
              <a:rPr lang="ru-RU" sz="2000" i="1" dirty="0">
                <a:latin typeface="Book Antiqua" panose="02040602050305030304" pitchFamily="18" charset="0"/>
              </a:rPr>
              <a:t>«Мир профессий» расширяет первоначальные представления детей о роли труда в жизни </a:t>
            </a:r>
            <a:r>
              <a:rPr lang="ru-RU" sz="2000" i="1" dirty="0" smtClean="0">
                <a:latin typeface="Book Antiqua" panose="02040602050305030304" pitchFamily="18" charset="0"/>
              </a:rPr>
              <a:t>людей и </a:t>
            </a:r>
            <a:r>
              <a:rPr lang="ru-RU" sz="2000" i="1" dirty="0">
                <a:latin typeface="Book Antiqua" panose="02040602050305030304" pitchFamily="18" charset="0"/>
              </a:rPr>
              <a:t>предоставляет возможность обучающимся с ОВЗ «примерить на себя различные профессии» в игровой ситуации</a:t>
            </a:r>
            <a:r>
              <a:rPr lang="ru-RU" sz="2000" i="1" dirty="0" smtClean="0">
                <a:latin typeface="Book Antiqua" panose="02040602050305030304" pitchFamily="18" charset="0"/>
              </a:rPr>
              <a:t>.</a:t>
            </a:r>
          </a:p>
          <a:p>
            <a:endParaRPr lang="ru-RU" sz="2000" i="1" dirty="0" smtClean="0">
              <a:latin typeface="Book Antiqua" panose="0204060205030503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C:\Users\Asus\Desktop\2017 год\общее по проекту октябрь 2017\знакомство с профессиями\кафе-повар\hiF39ZI3-2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54420"/>
            <a:ext cx="3774569" cy="243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Asus\Desktop\2017 год\общее по проекту октябрь 2017\знакомство с профессиями\МЧС\20160323_11594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45954"/>
            <a:ext cx="2450773" cy="2838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572000" y="5877272"/>
            <a:ext cx="3922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Отряд </a:t>
            </a:r>
            <a:r>
              <a:rPr lang="ru-RU" b="1" i="1" dirty="0">
                <a:latin typeface="Book Antiqua" panose="02040602050305030304" pitchFamily="18" charset="0"/>
              </a:rPr>
              <a:t>противопожарной службы Волосовского района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576" y="5984791"/>
            <a:ext cx="3630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</a:rPr>
              <a:t>В кафе «Пирожковый рай»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33344" y="404664"/>
            <a:ext cx="8352928" cy="6024756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32656"/>
            <a:ext cx="835292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Ценность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Труд»</a:t>
            </a:r>
          </a:p>
          <a:p>
            <a:endParaRPr lang="ru-RU" sz="2000" i="1" dirty="0" smtClean="0">
              <a:latin typeface="Book Antiqua" panose="02040602050305030304" pitchFamily="18" charset="0"/>
            </a:endParaRPr>
          </a:p>
          <a:p>
            <a:endParaRPr lang="ru-RU" dirty="0"/>
          </a:p>
        </p:txBody>
      </p:sp>
      <p:pic>
        <p:nvPicPr>
          <p:cNvPr id="11" name="Рисунок 10" descr="https://pp.userapi.com/c639221/v639221665/2715/mgBXbKcbXi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340767"/>
            <a:ext cx="3168352" cy="2088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Хвостов\Desktop\общее по проекту октябрь 2017\знакомство с профессиями\кидбург\km-rZgKkoT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8319" y="1358738"/>
            <a:ext cx="2786711" cy="2070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Хвостов\Desktop\общее по проекту октябрь 2017\знакомство с профессиями\кафе-повар\-DCUdC9FOs8.jpg"/>
          <p:cNvPicPr/>
          <p:nvPr/>
        </p:nvPicPr>
        <p:blipFill>
          <a:blip r:embed="rId5" cstate="print"/>
          <a:srcRect l="12984" r="8521"/>
          <a:stretch>
            <a:fillRect/>
          </a:stretch>
        </p:blipFill>
        <p:spPr bwMode="auto">
          <a:xfrm>
            <a:off x="1043609" y="4005064"/>
            <a:ext cx="299080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Хвостов\Desktop\общее по проекту октябрь 2017\знакомство с профессиями\кидбург\dhsr-gagav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18235" y="3994434"/>
            <a:ext cx="2786711" cy="202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971600" y="342900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Book Antiqua" pitchFamily="18" charset="0"/>
              </a:rPr>
              <a:t>«Хлебная усадьба» в </a:t>
            </a:r>
            <a:r>
              <a:rPr lang="ru-RU" i="1" dirty="0" smtClean="0">
                <a:latin typeface="Book Antiqua" pitchFamily="18" charset="0"/>
              </a:rPr>
              <a:t>п. Бегуницы</a:t>
            </a:r>
            <a:endParaRPr lang="ru-RU" i="1" dirty="0">
              <a:latin typeface="Book Antiqua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1" y="5877272"/>
            <a:ext cx="4336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Book Antiqua" pitchFamily="18" charset="0"/>
              </a:rPr>
              <a:t>В кафе «Пирожковый рай делаем пиццу </a:t>
            </a:r>
          </a:p>
          <a:p>
            <a:pPr algn="ctr"/>
            <a:r>
              <a:rPr lang="ru-RU" i="1" dirty="0" smtClean="0">
                <a:latin typeface="Book Antiqua" pitchFamily="18" charset="0"/>
              </a:rPr>
              <a:t>и именные пирожки</a:t>
            </a:r>
            <a:endParaRPr lang="ru-RU" i="1" dirty="0">
              <a:latin typeface="Book Antiqu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18235" y="3429000"/>
            <a:ext cx="3010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Book Antiqua" pitchFamily="18" charset="0"/>
              </a:rPr>
              <a:t>Город профессий -Кидбург</a:t>
            </a:r>
            <a:endParaRPr lang="ru-RU" i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58423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2092</TotalTime>
  <Words>965</Words>
  <Application>Microsoft Office PowerPoint</Application>
  <PresentationFormat>Экран (4:3)</PresentationFormat>
  <Paragraphs>164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 Unicode MS</vt:lpstr>
      <vt:lpstr>SimSun</vt:lpstr>
      <vt:lpstr>Arial</vt:lpstr>
      <vt:lpstr>Book Antiqua</vt:lpstr>
      <vt:lpstr>Bookman Old Style</vt:lpstr>
      <vt:lpstr>Calibri</vt:lpstr>
      <vt:lpstr>Candara</vt:lpstr>
      <vt:lpstr>Times New Roman</vt:lpstr>
      <vt:lpstr>Verdana</vt:lpstr>
      <vt:lpstr>Wingdings</vt:lpstr>
      <vt:lpstr>Wingdings 2</vt:lpstr>
      <vt:lpstr>Поток</vt:lpstr>
      <vt:lpstr>МОУ «Волосовская начальная общеобразовательная школа»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Maria</cp:lastModifiedBy>
  <cp:revision>224</cp:revision>
  <dcterms:created xsi:type="dcterms:W3CDTF">2012-01-02T09:01:24Z</dcterms:created>
  <dcterms:modified xsi:type="dcterms:W3CDTF">2021-09-26T14:18:32Z</dcterms:modified>
</cp:coreProperties>
</file>