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6" r:id="rId2"/>
    <p:sldId id="264" r:id="rId3"/>
    <p:sldId id="257" r:id="rId4"/>
    <p:sldId id="258" r:id="rId5"/>
    <p:sldId id="259" r:id="rId6"/>
    <p:sldId id="265" r:id="rId7"/>
    <p:sldId id="266" r:id="rId8"/>
    <p:sldId id="260" r:id="rId9"/>
    <p:sldId id="261" r:id="rId10"/>
    <p:sldId id="267" r:id="rId11"/>
    <p:sldId id="280" r:id="rId12"/>
    <p:sldId id="268" r:id="rId13"/>
    <p:sldId id="263" r:id="rId14"/>
    <p:sldId id="269" r:id="rId15"/>
    <p:sldId id="270" r:id="rId16"/>
    <p:sldId id="275" r:id="rId17"/>
    <p:sldId id="271" r:id="rId18"/>
    <p:sldId id="272" r:id="rId19"/>
    <p:sldId id="273" r:id="rId20"/>
    <p:sldId id="274" r:id="rId21"/>
    <p:sldId id="276" r:id="rId22"/>
    <p:sldId id="277" r:id="rId23"/>
    <p:sldId id="279" r:id="rId24"/>
    <p:sldId id="281" r:id="rId25"/>
    <p:sldId id="282" r:id="rId26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41C00"/>
    <a:srgbClr val="FDF58D"/>
    <a:srgbClr val="808080"/>
    <a:srgbClr val="FCFCFC"/>
    <a:srgbClr val="E8E8E8"/>
    <a:srgbClr val="FFD84B"/>
    <a:srgbClr val="FFFFFF"/>
    <a:srgbClr val="CC3300"/>
    <a:srgbClr val="FFC31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327" autoAdjust="0"/>
    <p:restoredTop sz="94660"/>
  </p:normalViewPr>
  <p:slideViewPr>
    <p:cSldViewPr>
      <p:cViewPr>
        <p:scale>
          <a:sx n="44" d="100"/>
          <a:sy n="44" d="100"/>
        </p:scale>
        <p:origin x="-558" y="-6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DF76BA6-72E4-43C3-9597-E6A0F27D48C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AF3C861-BE89-4A4E-AFEC-D867C95AB26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" name="Freeform 40"/>
          <p:cNvSpPr>
            <a:spLocks/>
          </p:cNvSpPr>
          <p:nvPr/>
        </p:nvSpPr>
        <p:spPr bwMode="gray">
          <a:xfrm>
            <a:off x="0" y="6048375"/>
            <a:ext cx="2762250" cy="8096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510"/>
              </a:cxn>
              <a:cxn ang="0">
                <a:pos x="1740" y="510"/>
              </a:cxn>
              <a:cxn ang="0">
                <a:pos x="1595" y="30"/>
              </a:cxn>
              <a:cxn ang="0">
                <a:pos x="0" y="0"/>
              </a:cxn>
            </a:cxnLst>
            <a:rect l="0" t="0" r="r" b="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13" name="Freeform 41"/>
          <p:cNvSpPr>
            <a:spLocks/>
          </p:cNvSpPr>
          <p:nvPr/>
        </p:nvSpPr>
        <p:spPr bwMode="gray">
          <a:xfrm>
            <a:off x="2590800" y="4705350"/>
            <a:ext cx="6400800" cy="2152650"/>
          </a:xfrm>
          <a:custGeom>
            <a:avLst/>
            <a:gdLst/>
            <a:ahLst/>
            <a:cxnLst>
              <a:cxn ang="0">
                <a:pos x="1116" y="0"/>
              </a:cxn>
              <a:cxn ang="0">
                <a:pos x="3840" y="636"/>
              </a:cxn>
              <a:cxn ang="0">
                <a:pos x="4032" y="1356"/>
              </a:cxn>
              <a:cxn ang="0">
                <a:pos x="288" y="1356"/>
              </a:cxn>
              <a:cxn ang="0">
                <a:pos x="0" y="828"/>
              </a:cxn>
              <a:cxn ang="0">
                <a:pos x="1116" y="0"/>
              </a:cxn>
            </a:cxnLst>
            <a:rect l="0" t="0" r="r" b="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14" name="Freeform 42"/>
          <p:cNvSpPr>
            <a:spLocks/>
          </p:cNvSpPr>
          <p:nvPr/>
        </p:nvSpPr>
        <p:spPr bwMode="gray">
          <a:xfrm>
            <a:off x="4400550" y="781050"/>
            <a:ext cx="4743450" cy="5048250"/>
          </a:xfrm>
          <a:custGeom>
            <a:avLst/>
            <a:gdLst/>
            <a:ahLst/>
            <a:cxnLst>
              <a:cxn ang="0">
                <a:pos x="510" y="1098"/>
              </a:cxn>
              <a:cxn ang="0">
                <a:pos x="2280" y="0"/>
              </a:cxn>
              <a:cxn ang="0">
                <a:pos x="2988" y="342"/>
              </a:cxn>
              <a:cxn ang="0">
                <a:pos x="2988" y="2772"/>
              </a:cxn>
              <a:cxn ang="0">
                <a:pos x="1452" y="3060"/>
              </a:cxn>
              <a:cxn ang="0">
                <a:pos x="0" y="2406"/>
              </a:cxn>
              <a:cxn ang="0">
                <a:pos x="510" y="1098"/>
              </a:cxn>
            </a:cxnLst>
            <a:rect l="0" t="0" r="r" b="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15" name="Freeform 43"/>
          <p:cNvSpPr>
            <a:spLocks/>
          </p:cNvSpPr>
          <p:nvPr/>
        </p:nvSpPr>
        <p:spPr bwMode="gray">
          <a:xfrm>
            <a:off x="4800600" y="0"/>
            <a:ext cx="3276600" cy="2409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76" y="1518"/>
              </a:cxn>
              <a:cxn ang="0">
                <a:pos x="2064" y="0"/>
              </a:cxn>
              <a:cxn ang="0">
                <a:pos x="0" y="0"/>
              </a:cxn>
            </a:cxnLst>
            <a:rect l="0" t="0" r="r" b="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51" name="Freeform 79"/>
          <p:cNvSpPr>
            <a:spLocks/>
          </p:cNvSpPr>
          <p:nvPr/>
        </p:nvSpPr>
        <p:spPr bwMode="gray">
          <a:xfrm>
            <a:off x="0" y="0"/>
            <a:ext cx="6583363" cy="72675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17" name="Freeform 45"/>
          <p:cNvSpPr>
            <a:spLocks/>
          </p:cNvSpPr>
          <p:nvPr/>
        </p:nvSpPr>
        <p:spPr bwMode="gray">
          <a:xfrm>
            <a:off x="0" y="0"/>
            <a:ext cx="6372225" cy="70723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tint val="25490"/>
                  <a:invGamma/>
                </a:schemeClr>
              </a:gs>
              <a:gs pos="100000">
                <a:schemeClr val="bg1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19" name="Line 47"/>
          <p:cNvSpPr>
            <a:spLocks noChangeShapeType="1"/>
          </p:cNvSpPr>
          <p:nvPr/>
        </p:nvSpPr>
        <p:spPr bwMode="gray">
          <a:xfrm>
            <a:off x="250825" y="1588"/>
            <a:ext cx="0" cy="6015037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20" name="Line 48"/>
          <p:cNvSpPr>
            <a:spLocks noChangeShapeType="1"/>
          </p:cNvSpPr>
          <p:nvPr/>
        </p:nvSpPr>
        <p:spPr bwMode="gray">
          <a:xfrm>
            <a:off x="1293813" y="1588"/>
            <a:ext cx="0" cy="62071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21" name="Line 49"/>
          <p:cNvSpPr>
            <a:spLocks noChangeShapeType="1"/>
          </p:cNvSpPr>
          <p:nvPr/>
        </p:nvSpPr>
        <p:spPr bwMode="gray">
          <a:xfrm>
            <a:off x="2338388" y="1588"/>
            <a:ext cx="0" cy="6183312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22" name="Line 50"/>
          <p:cNvSpPr>
            <a:spLocks noChangeShapeType="1"/>
          </p:cNvSpPr>
          <p:nvPr/>
        </p:nvSpPr>
        <p:spPr bwMode="gray">
          <a:xfrm>
            <a:off x="3382963" y="1588"/>
            <a:ext cx="0" cy="59721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23" name="Line 51"/>
          <p:cNvSpPr>
            <a:spLocks noChangeShapeType="1"/>
          </p:cNvSpPr>
          <p:nvPr/>
        </p:nvSpPr>
        <p:spPr bwMode="gray">
          <a:xfrm>
            <a:off x="4427538" y="1588"/>
            <a:ext cx="0" cy="5449887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25" name="Line 53"/>
          <p:cNvSpPr>
            <a:spLocks noChangeShapeType="1"/>
          </p:cNvSpPr>
          <p:nvPr/>
        </p:nvSpPr>
        <p:spPr bwMode="gray">
          <a:xfrm rot="5400000">
            <a:off x="2913063" y="-2654300"/>
            <a:ext cx="0" cy="58134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26" name="Line 54"/>
          <p:cNvSpPr>
            <a:spLocks noChangeShapeType="1"/>
          </p:cNvSpPr>
          <p:nvPr/>
        </p:nvSpPr>
        <p:spPr bwMode="gray">
          <a:xfrm rot="5400000">
            <a:off x="3006725" y="-1682750"/>
            <a:ext cx="0" cy="600075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27" name="Line 55"/>
          <p:cNvSpPr>
            <a:spLocks noChangeShapeType="1"/>
          </p:cNvSpPr>
          <p:nvPr/>
        </p:nvSpPr>
        <p:spPr bwMode="gray">
          <a:xfrm rot="5400000">
            <a:off x="3011488" y="-622300"/>
            <a:ext cx="0" cy="60102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28" name="Line 56"/>
          <p:cNvSpPr>
            <a:spLocks noChangeShapeType="1"/>
          </p:cNvSpPr>
          <p:nvPr/>
        </p:nvSpPr>
        <p:spPr bwMode="gray">
          <a:xfrm rot="5400000">
            <a:off x="2907507" y="548481"/>
            <a:ext cx="0" cy="58023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29" name="Line 57"/>
          <p:cNvSpPr>
            <a:spLocks noChangeShapeType="1"/>
          </p:cNvSpPr>
          <p:nvPr/>
        </p:nvSpPr>
        <p:spPr bwMode="gray">
          <a:xfrm rot="5400000">
            <a:off x="2666207" y="1854993"/>
            <a:ext cx="0" cy="53197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30" name="Line 58"/>
          <p:cNvSpPr>
            <a:spLocks noChangeShapeType="1"/>
          </p:cNvSpPr>
          <p:nvPr/>
        </p:nvSpPr>
        <p:spPr bwMode="gray">
          <a:xfrm rot="5400000">
            <a:off x="2115344" y="3472656"/>
            <a:ext cx="0" cy="42179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31" name="Rectangle 59"/>
          <p:cNvSpPr>
            <a:spLocks noChangeArrowheads="1"/>
          </p:cNvSpPr>
          <p:nvPr/>
        </p:nvSpPr>
        <p:spPr bwMode="gray">
          <a:xfrm>
            <a:off x="2362200" y="277813"/>
            <a:ext cx="1012825" cy="1025525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32" name="Rectangle 60"/>
          <p:cNvSpPr>
            <a:spLocks noChangeArrowheads="1"/>
          </p:cNvSpPr>
          <p:nvPr/>
        </p:nvSpPr>
        <p:spPr bwMode="gray">
          <a:xfrm>
            <a:off x="285750" y="2427288"/>
            <a:ext cx="1012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33" name="Rectangle 61"/>
          <p:cNvSpPr>
            <a:spLocks noChangeArrowheads="1"/>
          </p:cNvSpPr>
          <p:nvPr/>
        </p:nvSpPr>
        <p:spPr bwMode="gray">
          <a:xfrm>
            <a:off x="0" y="271463"/>
            <a:ext cx="250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34" name="Rectangle 62"/>
          <p:cNvSpPr>
            <a:spLocks noChangeArrowheads="1"/>
          </p:cNvSpPr>
          <p:nvPr/>
        </p:nvSpPr>
        <p:spPr bwMode="gray">
          <a:xfrm>
            <a:off x="1331913" y="1588"/>
            <a:ext cx="1012825" cy="234950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36" name="Freeform 64"/>
          <p:cNvSpPr>
            <a:spLocks/>
          </p:cNvSpPr>
          <p:nvPr/>
        </p:nvSpPr>
        <p:spPr bwMode="gray">
          <a:xfrm>
            <a:off x="2365375" y="4541838"/>
            <a:ext cx="1009650" cy="10334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45"/>
              </a:cxn>
              <a:cxn ang="0">
                <a:pos x="636" y="651"/>
              </a:cxn>
              <a:cxn ang="0">
                <a:pos x="632" y="0"/>
              </a:cxn>
              <a:cxn ang="0">
                <a:pos x="0" y="0"/>
              </a:cxn>
            </a:cxnLst>
            <a:rect l="0" t="0" r="r" b="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03" name="Rectangle 31"/>
          <p:cNvSpPr>
            <a:spLocks noChangeArrowheads="1"/>
          </p:cNvSpPr>
          <p:nvPr/>
        </p:nvSpPr>
        <p:spPr bwMode="gray">
          <a:xfrm>
            <a:off x="285750" y="2435225"/>
            <a:ext cx="1012825" cy="1025525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33375" y="5084763"/>
            <a:ext cx="6400800" cy="457200"/>
          </a:xfrm>
        </p:spPr>
        <p:txBody>
          <a:bodyPr/>
          <a:lstStyle>
            <a:lvl1pPr marL="0" indent="0">
              <a:buFontTx/>
              <a:buNone/>
              <a:defRPr sz="1600">
                <a:latin typeface="Times New Roman" pitchFamily="18" charset="0"/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407150"/>
            <a:ext cx="2133600" cy="31432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407150"/>
            <a:ext cx="2895600" cy="31432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407150"/>
            <a:ext cx="2133600" cy="314325"/>
          </a:xfrm>
        </p:spPr>
        <p:txBody>
          <a:bodyPr/>
          <a:lstStyle>
            <a:lvl1pPr>
              <a:defRPr/>
            </a:lvl1pPr>
          </a:lstStyle>
          <a:p>
            <a:fld id="{81E7BF16-DB06-44C3-8872-DCB934F59E12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3110" name="Text Box 38"/>
          <p:cNvSpPr txBox="1">
            <a:spLocks noChangeArrowheads="1"/>
          </p:cNvSpPr>
          <p:nvPr/>
        </p:nvSpPr>
        <p:spPr bwMode="gray">
          <a:xfrm>
            <a:off x="333375" y="4714875"/>
            <a:ext cx="1303338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200">
                <a:latin typeface="Arial Black" pitchFamily="34" charset="0"/>
              </a:rPr>
              <a:t>L/O/G/O</a:t>
            </a:r>
          </a:p>
        </p:txBody>
      </p:sp>
      <p:grpSp>
        <p:nvGrpSpPr>
          <p:cNvPr id="3143" name="Group 71"/>
          <p:cNvGrpSpPr>
            <a:grpSpLocks/>
          </p:cNvGrpSpPr>
          <p:nvPr/>
        </p:nvGrpSpPr>
        <p:grpSpPr bwMode="auto">
          <a:xfrm>
            <a:off x="8077200" y="0"/>
            <a:ext cx="1076325" cy="6858000"/>
            <a:chOff x="5088" y="0"/>
            <a:chExt cx="678" cy="4320"/>
          </a:xfrm>
        </p:grpSpPr>
        <p:sp>
          <p:nvSpPr>
            <p:cNvPr id="3138" name="Freeform 66"/>
            <p:cNvSpPr>
              <a:spLocks/>
            </p:cNvSpPr>
            <p:nvPr userDrawn="1"/>
          </p:nvSpPr>
          <p:spPr bwMode="gray">
            <a:xfrm>
              <a:off x="5088" y="0"/>
              <a:ext cx="672" cy="702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288" y="0"/>
                </a:cxn>
                <a:cxn ang="0">
                  <a:pos x="672" y="0"/>
                </a:cxn>
                <a:cxn ang="0">
                  <a:pos x="672" y="720"/>
                </a:cxn>
                <a:cxn ang="0">
                  <a:pos x="0" y="432"/>
                </a:cxn>
              </a:cxnLst>
              <a:rect l="0" t="0" r="r" b="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139" name="Freeform 67"/>
            <p:cNvSpPr>
              <a:spLocks/>
            </p:cNvSpPr>
            <p:nvPr userDrawn="1"/>
          </p:nvSpPr>
          <p:spPr bwMode="gray">
            <a:xfrm>
              <a:off x="5602" y="3496"/>
              <a:ext cx="164" cy="824"/>
            </a:xfrm>
            <a:custGeom>
              <a:avLst/>
              <a:gdLst/>
              <a:ahLst/>
              <a:cxnLst>
                <a:cxn ang="0">
                  <a:pos x="206" y="0"/>
                </a:cxn>
                <a:cxn ang="0">
                  <a:pos x="0" y="82"/>
                </a:cxn>
                <a:cxn ang="0">
                  <a:pos x="168" y="824"/>
                </a:cxn>
                <a:cxn ang="0">
                  <a:pos x="212" y="822"/>
                </a:cxn>
                <a:cxn ang="0">
                  <a:pos x="206" y="0"/>
                </a:cxn>
              </a:cxnLst>
              <a:rect l="0" t="0" r="r" b="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152" name="Rectangle 80"/>
          <p:cNvSpPr>
            <a:spLocks noChangeArrowheads="1"/>
          </p:cNvSpPr>
          <p:nvPr/>
        </p:nvSpPr>
        <p:spPr bwMode="gray">
          <a:xfrm>
            <a:off x="5495925" y="1333500"/>
            <a:ext cx="660400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53" name="Line 81"/>
          <p:cNvSpPr>
            <a:spLocks noChangeShapeType="1"/>
          </p:cNvSpPr>
          <p:nvPr/>
        </p:nvSpPr>
        <p:spPr bwMode="gray">
          <a:xfrm>
            <a:off x="5480050" y="1588"/>
            <a:ext cx="0" cy="42386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54" name="Rectangle 82"/>
          <p:cNvSpPr>
            <a:spLocks noChangeArrowheads="1"/>
          </p:cNvSpPr>
          <p:nvPr/>
        </p:nvSpPr>
        <p:spPr bwMode="gray">
          <a:xfrm>
            <a:off x="4457700" y="3495675"/>
            <a:ext cx="1012825" cy="1025525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333375" y="1884363"/>
            <a:ext cx="8229600" cy="1470025"/>
          </a:xfrm>
          <a:effectLst/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pic>
        <p:nvPicPr>
          <p:cNvPr id="3155" name="Picture 83" descr="water"/>
          <p:cNvPicPr>
            <a:picLocks noChangeAspect="1" noChangeArrowheads="1"/>
          </p:cNvPicPr>
          <p:nvPr/>
        </p:nvPicPr>
        <p:blipFill>
          <a:blip r:embed="rId2" cstate="print"/>
          <a:srcRect l="22409" t="16374" b="27486"/>
          <a:stretch>
            <a:fillRect/>
          </a:stretch>
        </p:blipFill>
        <p:spPr bwMode="gray">
          <a:xfrm rot="393398">
            <a:off x="2667000" y="609600"/>
            <a:ext cx="2663825" cy="2197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 tmFilter="0, 0; .2, .5; .8, .5; 1, 0"/>
                                        <p:tgtEl>
                                          <p:spTgt spid="31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000" autoRev="1" fill="hold"/>
                                        <p:tgtEl>
                                          <p:spTgt spid="31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 tmFilter="0, 0; .2, .5; .8, .5; 1, 0"/>
                                        <p:tgtEl>
                                          <p:spTgt spid="3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1000" autoRev="1" fill="hold"/>
                                        <p:tgtEl>
                                          <p:spTgt spid="3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 tmFilter="0, 0; .2, .5; .8, .5; 1, 0"/>
                                        <p:tgtEl>
                                          <p:spTgt spid="31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000" autoRev="1" fill="hold"/>
                                        <p:tgtEl>
                                          <p:spTgt spid="31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 tmFilter="0, 0; .2, .5; .8, .5; 1, 0"/>
                                        <p:tgtEl>
                                          <p:spTgt spid="31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1000" autoRev="1" fill="hold"/>
                                        <p:tgtEl>
                                          <p:spTgt spid="31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600"/>
                            </p:stCondLst>
                            <p:childTnLst>
                              <p:par>
                                <p:cTn id="31" presetID="19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34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9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nimClr clrSpc="rgb" dir="cw">
                                      <p:cBhvr>
                                        <p:cTn id="38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39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9" presetClass="emp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1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animClr clrSpc="rgb" dir="cw">
                                      <p:cBhvr>
                                        <p:cTn id="43" dur="1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44" dur="1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1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9" presetClass="emph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8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9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000"/>
                            </p:stCondLst>
                            <p:childTnLst>
                              <p:par>
                                <p:cTn id="52" presetID="19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3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nimClr clrSpc="rgb" dir="cw">
                                      <p:cBhvr>
                                        <p:cTn id="54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55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9" presetClass="emph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animClr clrSpc="rgb" dir="cw">
                                      <p:cBhvr>
                                        <p:cTn id="59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60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9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" dur="1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4" dur="1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5" dur="1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1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9" presetClass="emph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8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69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70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12" grpId="0" animBg="1"/>
      <p:bldP spid="3112" grpId="1" animBg="1"/>
      <p:bldP spid="3112" grpId="2" animBg="1"/>
      <p:bldP spid="3112" grpId="3" animBg="1"/>
      <p:bldP spid="3113" grpId="0" animBg="1"/>
      <p:bldP spid="3113" grpId="1" animBg="1"/>
      <p:bldP spid="3113" grpId="2" animBg="1"/>
      <p:bldP spid="3113" grpId="3" animBg="1"/>
      <p:bldP spid="3114" grpId="0" animBg="1"/>
      <p:bldP spid="3114" grpId="1" animBg="1"/>
      <p:bldP spid="3114" grpId="2" animBg="1"/>
      <p:bldP spid="3114" grpId="3" animBg="1"/>
      <p:bldP spid="3115" grpId="0" animBg="1"/>
      <p:bldP spid="3115" grpId="1" animBg="1"/>
      <p:bldP spid="3115" grpId="2" animBg="1"/>
      <p:bldP spid="3115" grpId="3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87A459-350D-4682-8E73-E4620AA8A33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25438"/>
            <a:ext cx="2057400" cy="58007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25438"/>
            <a:ext cx="6019800" cy="58007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64E1FB-5CE0-4A5C-82DC-11CFA51C66E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C9A075F-8E4D-455A-9F59-398C8410A6D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0F7B605-B0C0-41B4-85E5-6E79D272694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8B5644F-C131-4022-9A7D-E2FD3FF63D3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ru-RU" smtClean="0"/>
              <a:t>Вставка диаграммы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EE04F24-EACE-44CC-B7EE-8740CFBC49E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ru-RU" smtClean="0"/>
              <a:t>Вставка рисунка SmartArt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99D7CC4-85A8-4DD4-858A-6F8B2A857C8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917953-31F7-42AD-88C5-CB2899330CD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3710C1-3B1E-468C-9E0D-05AFDD25925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C9EAD0-416E-4190-9D55-60C918BFB32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9CEB85-B6C3-41CE-ACD2-10BEC3BDE48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5545BC-275C-4AA1-9938-830D003EFED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2B4BC8-525C-4EF9-9D7F-8AF628B3285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25CC20-6A9D-4FD8-9E5E-698379F0B66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B008A2-A13C-4F31-A5F2-7D00F6DF227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Freeform 7"/>
          <p:cNvSpPr>
            <a:spLocks/>
          </p:cNvSpPr>
          <p:nvPr/>
        </p:nvSpPr>
        <p:spPr bwMode="gray">
          <a:xfrm>
            <a:off x="-9525" y="-9525"/>
            <a:ext cx="9156700" cy="6872288"/>
          </a:xfrm>
          <a:custGeom>
            <a:avLst/>
            <a:gdLst/>
            <a:ahLst/>
            <a:cxnLst>
              <a:cxn ang="0">
                <a:pos x="5766" y="605"/>
              </a:cxn>
              <a:cxn ang="0">
                <a:pos x="5768" y="4325"/>
              </a:cxn>
              <a:cxn ang="0">
                <a:pos x="1082" y="4329"/>
              </a:cxn>
              <a:cxn ang="0">
                <a:pos x="13" y="3351"/>
              </a:cxn>
              <a:cxn ang="0">
                <a:pos x="0" y="0"/>
              </a:cxn>
              <a:cxn ang="0">
                <a:pos x="2428" y="7"/>
              </a:cxn>
              <a:cxn ang="0">
                <a:pos x="5766" y="605"/>
              </a:cxn>
            </a:cxnLst>
            <a:rect l="0" t="0" r="r" b="b"/>
            <a:pathLst>
              <a:path w="5768" h="4329">
                <a:moveTo>
                  <a:pt x="5766" y="605"/>
                </a:moveTo>
                <a:cubicBezTo>
                  <a:pt x="5767" y="2464"/>
                  <a:pt x="5768" y="4325"/>
                  <a:pt x="5768" y="4325"/>
                </a:cubicBezTo>
                <a:lnTo>
                  <a:pt x="1082" y="4329"/>
                </a:lnTo>
                <a:cubicBezTo>
                  <a:pt x="318" y="3809"/>
                  <a:pt x="9" y="3349"/>
                  <a:pt x="13" y="3351"/>
                </a:cubicBezTo>
                <a:lnTo>
                  <a:pt x="0" y="0"/>
                </a:lnTo>
                <a:lnTo>
                  <a:pt x="2428" y="7"/>
                </a:lnTo>
                <a:cubicBezTo>
                  <a:pt x="2428" y="12"/>
                  <a:pt x="3096" y="401"/>
                  <a:pt x="5766" y="605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tint val="3137"/>
                  <a:invGamma/>
                </a:schemeClr>
              </a:gs>
              <a:gs pos="100000">
                <a:schemeClr val="bg1">
                  <a:alpha val="70000"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33" name="Freeform 9"/>
          <p:cNvSpPr>
            <a:spLocks/>
          </p:cNvSpPr>
          <p:nvPr/>
        </p:nvSpPr>
        <p:spPr bwMode="gray">
          <a:xfrm>
            <a:off x="-4763" y="5500688"/>
            <a:ext cx="1441451" cy="13589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100"/>
              </a:cxn>
              <a:cxn ang="0">
                <a:pos x="1089" y="1100"/>
              </a:cxn>
              <a:cxn ang="0">
                <a:pos x="0" y="0"/>
              </a:cxn>
            </a:cxnLst>
            <a:rect l="0" t="0" r="r" b="b"/>
            <a:pathLst>
              <a:path w="1089" h="1100">
                <a:moveTo>
                  <a:pt x="0" y="0"/>
                </a:moveTo>
                <a:cubicBezTo>
                  <a:pt x="0" y="550"/>
                  <a:pt x="0" y="1100"/>
                  <a:pt x="0" y="1100"/>
                </a:cubicBezTo>
                <a:lnTo>
                  <a:pt x="1089" y="1100"/>
                </a:lnTo>
                <a:cubicBezTo>
                  <a:pt x="1089" y="1100"/>
                  <a:pt x="596" y="865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37" name="Line 13"/>
          <p:cNvSpPr>
            <a:spLocks noChangeShapeType="1"/>
          </p:cNvSpPr>
          <p:nvPr/>
        </p:nvSpPr>
        <p:spPr bwMode="gray">
          <a:xfrm>
            <a:off x="527050" y="0"/>
            <a:ext cx="0" cy="5910263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38" name="Line 14"/>
          <p:cNvSpPr>
            <a:spLocks noChangeShapeType="1"/>
          </p:cNvSpPr>
          <p:nvPr/>
        </p:nvSpPr>
        <p:spPr bwMode="gray">
          <a:xfrm>
            <a:off x="1677988" y="0"/>
            <a:ext cx="0" cy="68326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39" name="Line 15"/>
          <p:cNvSpPr>
            <a:spLocks noChangeShapeType="1"/>
          </p:cNvSpPr>
          <p:nvPr/>
        </p:nvSpPr>
        <p:spPr bwMode="gray">
          <a:xfrm>
            <a:off x="2830513" y="0"/>
            <a:ext cx="0" cy="686117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40" name="Line 16"/>
          <p:cNvSpPr>
            <a:spLocks noChangeShapeType="1"/>
          </p:cNvSpPr>
          <p:nvPr/>
        </p:nvSpPr>
        <p:spPr bwMode="gray">
          <a:xfrm>
            <a:off x="3983038" y="0"/>
            <a:ext cx="0" cy="6875463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41" name="Line 17"/>
          <p:cNvSpPr>
            <a:spLocks noChangeShapeType="1"/>
          </p:cNvSpPr>
          <p:nvPr/>
        </p:nvSpPr>
        <p:spPr bwMode="gray">
          <a:xfrm>
            <a:off x="5133975" y="388938"/>
            <a:ext cx="0" cy="6486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42" name="Line 18"/>
          <p:cNvSpPr>
            <a:spLocks noChangeShapeType="1"/>
          </p:cNvSpPr>
          <p:nvPr/>
        </p:nvSpPr>
        <p:spPr bwMode="gray">
          <a:xfrm>
            <a:off x="6286500" y="619125"/>
            <a:ext cx="0" cy="6256338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43" name="Line 19"/>
          <p:cNvSpPr>
            <a:spLocks noChangeShapeType="1"/>
          </p:cNvSpPr>
          <p:nvPr/>
        </p:nvSpPr>
        <p:spPr bwMode="gray">
          <a:xfrm>
            <a:off x="7439025" y="773113"/>
            <a:ext cx="0" cy="610235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44" name="Line 20"/>
          <p:cNvSpPr>
            <a:spLocks noChangeShapeType="1"/>
          </p:cNvSpPr>
          <p:nvPr/>
        </p:nvSpPr>
        <p:spPr bwMode="gray">
          <a:xfrm>
            <a:off x="8591550" y="900113"/>
            <a:ext cx="0" cy="597535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46" name="Line 22"/>
          <p:cNvSpPr>
            <a:spLocks noChangeShapeType="1"/>
          </p:cNvSpPr>
          <p:nvPr/>
        </p:nvSpPr>
        <p:spPr bwMode="gray">
          <a:xfrm rot="5400000">
            <a:off x="2595563" y="-2176463"/>
            <a:ext cx="0" cy="51911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47" name="Line 23"/>
          <p:cNvSpPr>
            <a:spLocks noChangeShapeType="1"/>
          </p:cNvSpPr>
          <p:nvPr/>
        </p:nvSpPr>
        <p:spPr bwMode="gray">
          <a:xfrm rot="5400000">
            <a:off x="4578350" y="-303688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48" name="Line 24"/>
          <p:cNvSpPr>
            <a:spLocks noChangeShapeType="1"/>
          </p:cNvSpPr>
          <p:nvPr/>
        </p:nvSpPr>
        <p:spPr bwMode="gray">
          <a:xfrm rot="5400000">
            <a:off x="4578350" y="-191293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49" name="Line 25"/>
          <p:cNvSpPr>
            <a:spLocks noChangeShapeType="1"/>
          </p:cNvSpPr>
          <p:nvPr/>
        </p:nvSpPr>
        <p:spPr bwMode="gray">
          <a:xfrm rot="5400000">
            <a:off x="4579938" y="-788988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50" name="Line 26"/>
          <p:cNvSpPr>
            <a:spLocks noChangeShapeType="1"/>
          </p:cNvSpPr>
          <p:nvPr/>
        </p:nvSpPr>
        <p:spPr bwMode="gray">
          <a:xfrm rot="5400000">
            <a:off x="4579938" y="334962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51" name="Line 27"/>
          <p:cNvSpPr>
            <a:spLocks noChangeShapeType="1"/>
          </p:cNvSpPr>
          <p:nvPr/>
        </p:nvSpPr>
        <p:spPr bwMode="gray">
          <a:xfrm rot="5400000">
            <a:off x="4905376" y="1824037"/>
            <a:ext cx="0" cy="842327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gray">
          <a:xfrm>
            <a:off x="4005263" y="2692400"/>
            <a:ext cx="1128712" cy="1079500"/>
          </a:xfrm>
          <a:prstGeom prst="rect">
            <a:avLst/>
          </a:prstGeom>
          <a:solidFill>
            <a:srgbClr val="FFFFFF">
              <a:alpha val="2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gray">
          <a:xfrm>
            <a:off x="7459663" y="4937125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54" name="Rectangle 30"/>
          <p:cNvSpPr>
            <a:spLocks noChangeArrowheads="1"/>
          </p:cNvSpPr>
          <p:nvPr/>
        </p:nvSpPr>
        <p:spPr bwMode="gray">
          <a:xfrm>
            <a:off x="549275" y="3808413"/>
            <a:ext cx="1128713" cy="1079500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55" name="Rectangle 31"/>
          <p:cNvSpPr>
            <a:spLocks noChangeArrowheads="1"/>
          </p:cNvSpPr>
          <p:nvPr/>
        </p:nvSpPr>
        <p:spPr bwMode="gray">
          <a:xfrm>
            <a:off x="6307138" y="6064250"/>
            <a:ext cx="1128712" cy="796925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gray">
          <a:xfrm>
            <a:off x="2846388" y="0"/>
            <a:ext cx="1128712" cy="404813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gray">
          <a:xfrm>
            <a:off x="2852738" y="4938713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gray">
          <a:xfrm>
            <a:off x="6300788" y="1566863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86D8EBA-454D-472E-9E3C-C54A2F0B33A7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60" name="Freeform 36"/>
          <p:cNvSpPr>
            <a:spLocks/>
          </p:cNvSpPr>
          <p:nvPr/>
        </p:nvSpPr>
        <p:spPr bwMode="gray">
          <a:xfrm>
            <a:off x="4041775" y="0"/>
            <a:ext cx="5105400" cy="739775"/>
          </a:xfrm>
          <a:custGeom>
            <a:avLst/>
            <a:gdLst/>
            <a:ahLst/>
            <a:cxnLst>
              <a:cxn ang="0">
                <a:pos x="3130" y="453"/>
              </a:cxn>
              <a:cxn ang="0">
                <a:pos x="3130" y="0"/>
              </a:cxn>
              <a:cxn ang="0">
                <a:pos x="0" y="0"/>
              </a:cxn>
              <a:cxn ang="0">
                <a:pos x="3130" y="453"/>
              </a:cxn>
            </a:cxnLst>
            <a:rect l="0" t="0" r="r" b="b"/>
            <a:pathLst>
              <a:path w="3130" h="453">
                <a:moveTo>
                  <a:pt x="3130" y="453"/>
                </a:moveTo>
                <a:cubicBezTo>
                  <a:pt x="3130" y="226"/>
                  <a:pt x="3130" y="0"/>
                  <a:pt x="3130" y="0"/>
                </a:cubicBezTo>
                <a:lnTo>
                  <a:pt x="0" y="0"/>
                </a:lnTo>
                <a:cubicBezTo>
                  <a:pt x="0" y="0"/>
                  <a:pt x="1298" y="389"/>
                  <a:pt x="3130" y="453"/>
                </a:cubicBez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457200" y="325438"/>
            <a:ext cx="8229600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FF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pic>
        <p:nvPicPr>
          <p:cNvPr id="1061" name="Picture 37" descr="water"/>
          <p:cNvPicPr>
            <a:picLocks noChangeAspect="1" noChangeArrowheads="1"/>
          </p:cNvPicPr>
          <p:nvPr/>
        </p:nvPicPr>
        <p:blipFill>
          <a:blip r:embed="rId18" cstate="print"/>
          <a:srcRect l="22409" t="16374" b="27486"/>
          <a:stretch>
            <a:fillRect/>
          </a:stretch>
        </p:blipFill>
        <p:spPr bwMode="gray">
          <a:xfrm rot="786797">
            <a:off x="6629400" y="-381000"/>
            <a:ext cx="2417763" cy="1995488"/>
          </a:xfrm>
          <a:prstGeom prst="rect">
            <a:avLst/>
          </a:prstGeom>
          <a:noFill/>
        </p:spPr>
      </p:pic>
      <p:pic>
        <p:nvPicPr>
          <p:cNvPr id="1062" name="Picture 38" descr="3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gray">
          <a:xfrm rot="20740733" flipH="1">
            <a:off x="49213" y="5726113"/>
            <a:ext cx="1223962" cy="13716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1000" fill="hold"/>
                                        <p:tgtEl>
                                          <p:spTgt spid="10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0" dur="1000" fill="hold"/>
                                        <p:tgtEl>
                                          <p:spTgt spid="10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10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mph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24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3" grpId="0" animBg="1"/>
      <p:bldP spid="1060" grpId="0" animBg="1"/>
      <p:bldP spid="1026" grpId="0"/>
    </p:bld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13" Type="http://schemas.openxmlformats.org/officeDocument/2006/relationships/image" Target="../media/image29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12" Type="http://schemas.openxmlformats.org/officeDocument/2006/relationships/image" Target="../media/image28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11" Type="http://schemas.openxmlformats.org/officeDocument/2006/relationships/image" Target="../media/image27.jpeg"/><Relationship Id="rId5" Type="http://schemas.openxmlformats.org/officeDocument/2006/relationships/image" Target="../media/image21.jpeg"/><Relationship Id="rId15" Type="http://schemas.openxmlformats.org/officeDocument/2006/relationships/image" Target="../media/image31.jpeg"/><Relationship Id="rId10" Type="http://schemas.openxmlformats.org/officeDocument/2006/relationships/image" Target="../media/image26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Relationship Id="rId1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866745" y="928670"/>
            <a:ext cx="8277255" cy="4545033"/>
          </a:xfrm>
        </p:spPr>
        <p:txBody>
          <a:bodyPr/>
          <a:lstStyle/>
          <a:p>
            <a:pPr algn="ctr"/>
            <a:r>
              <a:rPr lang="ru-RU" sz="3200" dirty="0" smtClean="0"/>
              <a:t>Создание диагностического инструментария на материале историко-краеведческого клуба «Исток-39»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285728"/>
            <a:ext cx="77867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642100"/>
                </a:solidFill>
                <a:latin typeface="a_AvanteTck" pitchFamily="34" charset="-52"/>
              </a:rPr>
              <a:t>Муниципальное бюджетное образовательное учреждения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642100"/>
                </a:solidFill>
                <a:latin typeface="a_AvanteTck" pitchFamily="34" charset="-52"/>
              </a:rPr>
              <a:t>дополнительного образования детей г. Новосибирска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642100"/>
                </a:solidFill>
                <a:latin typeface="a_AvanteTck" pitchFamily="34" charset="-52"/>
              </a:rPr>
              <a:t>ДОМ ДЕТСКОГО ТВОРЧЕСТВА «Центральный»</a:t>
            </a:r>
            <a:endParaRPr lang="ru-RU" b="1" dirty="0">
              <a:solidFill>
                <a:srgbClr val="642100"/>
              </a:solidFill>
              <a:latin typeface="a_AvanteTck" pitchFamily="34" charset="-52"/>
            </a:endParaRPr>
          </a:p>
        </p:txBody>
      </p:sp>
      <p:pic>
        <p:nvPicPr>
          <p:cNvPr id="4" name="Рисунок 3" descr="эмблема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3643314"/>
            <a:ext cx="2857488" cy="2568076"/>
          </a:xfrm>
          <a:prstGeom prst="rect">
            <a:avLst/>
          </a:prstGeom>
        </p:spPr>
      </p:pic>
      <p:sp>
        <p:nvSpPr>
          <p:cNvPr id="5" name="Rectangle 41"/>
          <p:cNvSpPr txBox="1">
            <a:spLocks noChangeArrowheads="1"/>
          </p:cNvSpPr>
          <p:nvPr/>
        </p:nvSpPr>
        <p:spPr bwMode="gray">
          <a:xfrm>
            <a:off x="4744830" y="4786322"/>
            <a:ext cx="4042012" cy="44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F8F8F8">
                <a:alpha val="50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741C00"/>
                </a:solidFill>
              </a:rPr>
              <a:t>Галямина Галина Ивановна 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741C00"/>
                </a:solidFill>
              </a:rPr>
              <a:t>педагог дополнительного образования 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741C00"/>
                </a:solidFill>
              </a:rPr>
              <a:t>высшей квалификационной категории</a:t>
            </a:r>
            <a:endParaRPr lang="ru-RU" sz="1200" b="1" dirty="0">
              <a:solidFill>
                <a:srgbClr val="741C00"/>
              </a:solidFill>
            </a:endParaRPr>
          </a:p>
        </p:txBody>
      </p:sp>
      <p:sp>
        <p:nvSpPr>
          <p:cNvPr id="7" name="Rectangle 41"/>
          <p:cNvSpPr txBox="1">
            <a:spLocks noChangeArrowheads="1"/>
          </p:cNvSpPr>
          <p:nvPr/>
        </p:nvSpPr>
        <p:spPr bwMode="gray">
          <a:xfrm>
            <a:off x="4786314" y="5572140"/>
            <a:ext cx="4042012" cy="44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F8F8F8">
                <a:alpha val="50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741C00"/>
                </a:solidFill>
              </a:rPr>
              <a:t>Назарова Лариса Васильевна</a:t>
            </a:r>
            <a:endParaRPr lang="ru-RU" sz="1400" b="1" dirty="0" smtClean="0">
              <a:solidFill>
                <a:srgbClr val="741C00"/>
              </a:solidFill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741C00"/>
                </a:solidFill>
              </a:rPr>
              <a:t>педагог дополнительного образования 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741C00"/>
                </a:solidFill>
              </a:rPr>
              <a:t>высшей квалификационной категории</a:t>
            </a:r>
            <a:endParaRPr lang="ru-RU" sz="1200" b="1" dirty="0">
              <a:solidFill>
                <a:srgbClr val="741C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dirty="0" smtClean="0"/>
              <a:t>Адаптированные игры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«</a:t>
            </a:r>
            <a:r>
              <a:rPr lang="ru-RU" dirty="0" err="1" smtClean="0"/>
              <a:t>Алиас</a:t>
            </a:r>
            <a:r>
              <a:rPr lang="ru-RU" dirty="0" smtClean="0"/>
              <a:t>»</a:t>
            </a:r>
          </a:p>
          <a:p>
            <a:r>
              <a:rPr lang="ru-RU" dirty="0" smtClean="0"/>
              <a:t>«Личности»</a:t>
            </a:r>
            <a:endParaRPr lang="ru-RU" dirty="0"/>
          </a:p>
        </p:txBody>
      </p:sp>
      <p:pic>
        <p:nvPicPr>
          <p:cNvPr id="4" name="Рисунок 3" descr="alias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7984" y="1412776"/>
            <a:ext cx="3816424" cy="25400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34019_original.jpg"/>
          <p:cNvPicPr>
            <a:picLocks noChangeAspect="1"/>
          </p:cNvPicPr>
          <p:nvPr/>
        </p:nvPicPr>
        <p:blipFill>
          <a:blip r:embed="rId3" cstate="print"/>
          <a:srcRect r="56521"/>
          <a:stretch>
            <a:fillRect/>
          </a:stretch>
        </p:blipFill>
        <p:spPr>
          <a:xfrm>
            <a:off x="1331640" y="2780928"/>
            <a:ext cx="2448272" cy="38290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 rot="380249">
            <a:off x="2059273" y="3260104"/>
            <a:ext cx="864096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" dirty="0" err="1"/>
              <a:t>Р</a:t>
            </a:r>
            <a:r>
              <a:rPr lang="ru-RU" sz="600" dirty="0" err="1" smtClean="0"/>
              <a:t>амзес</a:t>
            </a:r>
            <a:endParaRPr lang="ru-RU" sz="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57200" y="325438"/>
            <a:ext cx="8229600" cy="9271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Соревнования</a:t>
            </a:r>
          </a:p>
        </p:txBody>
      </p:sp>
      <p:pic>
        <p:nvPicPr>
          <p:cNvPr id="3" name="Рисунок 2" descr="P30402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980728"/>
            <a:ext cx="3168352" cy="2376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IMG_898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1124744"/>
            <a:ext cx="3384376" cy="22562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PB04009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8024" y="3861048"/>
            <a:ext cx="3347864" cy="25108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PB07039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3568" y="3645024"/>
            <a:ext cx="3599892" cy="23999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dirty="0" smtClean="0"/>
              <a:t>Смотр готовности к летнему походно-полевому сезону</a:t>
            </a:r>
            <a:endParaRPr lang="ru-RU" sz="3600" dirty="0"/>
          </a:p>
        </p:txBody>
      </p:sp>
      <p:sp>
        <p:nvSpPr>
          <p:cNvPr id="6" name="TextBox 5"/>
          <p:cNvSpPr txBox="1"/>
          <p:nvPr/>
        </p:nvSpPr>
        <p:spPr>
          <a:xfrm rot="380249">
            <a:off x="2059273" y="3260104"/>
            <a:ext cx="864096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" dirty="0" err="1"/>
              <a:t>Р</a:t>
            </a:r>
            <a:r>
              <a:rPr lang="ru-RU" sz="600" dirty="0" err="1" smtClean="0"/>
              <a:t>амзес</a:t>
            </a:r>
            <a:endParaRPr lang="ru-RU" sz="600" dirty="0"/>
          </a:p>
        </p:txBody>
      </p:sp>
      <p:pic>
        <p:nvPicPr>
          <p:cNvPr id="8" name="Рисунок 7" descr="HPIM036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6024" y="3068960"/>
            <a:ext cx="4572000" cy="3429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P51900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1960" y="1412776"/>
            <a:ext cx="4283968" cy="32129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P909059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476672"/>
            <a:ext cx="4579979" cy="34349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Рисунок 1" descr="P909057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39952" y="2924944"/>
            <a:ext cx="4572000" cy="3429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z_7d333d1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5736" y="476672"/>
            <a:ext cx="4608512" cy="58841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слет 2003-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5976" y="3645024"/>
            <a:ext cx="4453128" cy="27569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dirty="0" smtClean="0"/>
              <a:t>Слет «Искатели древностей»</a:t>
            </a:r>
            <a:endParaRPr lang="ru-RU" sz="3600" dirty="0"/>
          </a:p>
        </p:txBody>
      </p:sp>
      <p:pic>
        <p:nvPicPr>
          <p:cNvPr id="7" name="Рисунок 6" descr="P104004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1196752"/>
            <a:ext cx="4788024" cy="35910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ет 2002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548680"/>
            <a:ext cx="4392488" cy="28543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слет 2002-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1920" y="2996952"/>
            <a:ext cx="4898136" cy="34564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609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3873392" y="2082320"/>
            <a:ext cx="5508104" cy="30899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 descr="DSC0609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146366" y="2021988"/>
            <a:ext cx="5399585" cy="30290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60600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404664"/>
            <a:ext cx="4427984" cy="33209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 descr="P612016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1960" y="2924944"/>
            <a:ext cx="4566016" cy="34245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лет 2002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260648"/>
            <a:ext cx="5193792" cy="3383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Рисунок 1" descr="сканирование002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864" y="2852936"/>
            <a:ext cx="5408676" cy="36255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Ролевые настольные игры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«</a:t>
            </a:r>
            <a:r>
              <a:rPr lang="ru-RU" sz="2000" dirty="0" smtClean="0"/>
              <a:t>По тропинкам мезозоя»</a:t>
            </a:r>
          </a:p>
          <a:p>
            <a:r>
              <a:rPr lang="ru-RU" sz="2000" dirty="0" smtClean="0"/>
              <a:t>«Люди речной долины»</a:t>
            </a:r>
          </a:p>
          <a:p>
            <a:r>
              <a:rPr lang="ru-RU" sz="2000" dirty="0" smtClean="0"/>
              <a:t>«Встречи у дерева обмена»</a:t>
            </a:r>
          </a:p>
          <a:p>
            <a:r>
              <a:rPr lang="ru-RU" sz="2000" dirty="0" smtClean="0"/>
              <a:t>«На просторах Ойкумены»</a:t>
            </a:r>
          </a:p>
          <a:p>
            <a:endParaRPr lang="ru-RU" dirty="0"/>
          </a:p>
        </p:txBody>
      </p:sp>
      <p:pic>
        <p:nvPicPr>
          <p:cNvPr id="4" name="Рисунок 3" descr="pictur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57752" y="1500174"/>
            <a:ext cx="3830528" cy="28728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cretaceou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3429000"/>
            <a:ext cx="4016653" cy="27447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60600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11960" y="3212976"/>
            <a:ext cx="4536504" cy="34023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 descr="P61202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476672"/>
            <a:ext cx="4752528" cy="35643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ет 2003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476672"/>
            <a:ext cx="3479292" cy="45217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 descr="слет 2003-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07904" y="2996952"/>
            <a:ext cx="4919472" cy="29077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57200" y="325438"/>
            <a:ext cx="8229600" cy="9271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Походно-экспедиционный сезон «Лето в рюкзаке»</a:t>
            </a:r>
          </a:p>
        </p:txBody>
      </p:sp>
      <p:pic>
        <p:nvPicPr>
          <p:cNvPr id="5" name="Рисунок 4" descr="DSC070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39198" y="3068960"/>
            <a:ext cx="5004802" cy="33307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P8150138.JPG"/>
          <p:cNvPicPr>
            <a:picLocks noChangeAspect="1"/>
          </p:cNvPicPr>
          <p:nvPr/>
        </p:nvPicPr>
        <p:blipFill>
          <a:blip r:embed="rId3" cstate="print"/>
          <a:srcRect b="17949"/>
          <a:stretch>
            <a:fillRect/>
          </a:stretch>
        </p:blipFill>
        <p:spPr>
          <a:xfrm>
            <a:off x="467544" y="1700808"/>
            <a:ext cx="4680520" cy="28803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195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692696"/>
            <a:ext cx="5934948" cy="33293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P730018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7984" y="3212976"/>
            <a:ext cx="4248471" cy="31863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57200" y="325438"/>
            <a:ext cx="8229600" cy="9271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Учебно-практические конференции</a:t>
            </a:r>
            <a:r>
              <a:rPr kumimoji="0" lang="ru-RU" sz="3200" b="1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«Путешествие в древность»</a:t>
            </a:r>
            <a:endParaRPr kumimoji="0" lang="ru-RU" sz="3200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" name="Рисунок 2" descr="IMG_00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868" y="2071678"/>
            <a:ext cx="5214942" cy="34766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 descr="IMG_00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298" y="1500174"/>
            <a:ext cx="3243256" cy="48648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3712.JPG"/>
          <p:cNvPicPr>
            <a:picLocks noChangeAspect="1"/>
          </p:cNvPicPr>
          <p:nvPr/>
        </p:nvPicPr>
        <p:blipFill>
          <a:blip r:embed="rId2" cstate="print"/>
          <a:srcRect l="6688" t="10101" r="7476" b="9051"/>
          <a:stretch>
            <a:fillRect/>
          </a:stretch>
        </p:blipFill>
        <p:spPr>
          <a:xfrm>
            <a:off x="971600" y="1196752"/>
            <a:ext cx="7128792" cy="50359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Заголовок 5"/>
          <p:cNvSpPr txBox="1">
            <a:spLocks/>
          </p:cNvSpPr>
          <p:nvPr/>
        </p:nvSpPr>
        <p:spPr>
          <a:xfrm>
            <a:off x="395536" y="0"/>
            <a:ext cx="8229600" cy="14700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Настольная ролевая игра </a:t>
            </a:r>
            <a:endParaRPr kumimoji="0" lang="ru-RU" sz="3200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 тропинкам мезозоя»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3716.JPG"/>
          <p:cNvPicPr>
            <a:picLocks noChangeAspect="1"/>
          </p:cNvPicPr>
          <p:nvPr/>
        </p:nvPicPr>
        <p:blipFill>
          <a:blip r:embed="rId2" cstate="print"/>
          <a:srcRect l="6510" t="7414" r="7103" b="2893"/>
          <a:stretch>
            <a:fillRect/>
          </a:stretch>
        </p:blipFill>
        <p:spPr>
          <a:xfrm rot="5400000">
            <a:off x="1915393" y="1621111"/>
            <a:ext cx="5136726" cy="39999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Заголовок 5"/>
          <p:cNvSpPr txBox="1">
            <a:spLocks/>
          </p:cNvSpPr>
          <p:nvPr/>
        </p:nvSpPr>
        <p:spPr>
          <a:xfrm>
            <a:off x="467544" y="0"/>
            <a:ext cx="8229600" cy="14700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Настольная ролевая игра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«Люди речной долины»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SC037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188640"/>
            <a:ext cx="3312368" cy="24842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 descr="DSC037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1163622" y="3473623"/>
            <a:ext cx="3648407" cy="27363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Рисунок 1" descr="DSC0370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6200000">
            <a:off x="4716016" y="1124744"/>
            <a:ext cx="4032448" cy="30243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dirty="0" smtClean="0"/>
              <a:t>Интеллектуально-ролевые игры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«Палеонтологический заповедник»</a:t>
            </a:r>
          </a:p>
          <a:p>
            <a:r>
              <a:rPr lang="ru-RU" dirty="0" smtClean="0"/>
              <a:t>«Путешествие по реке времени»</a:t>
            </a:r>
            <a:endParaRPr lang="ru-RU" dirty="0"/>
          </a:p>
        </p:txBody>
      </p:sp>
      <p:pic>
        <p:nvPicPr>
          <p:cNvPr id="7" name="Рисунок 6" descr="503f4fa6cca76f6984685bfbe19350d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20072" y="3284984"/>
            <a:ext cx="3293466" cy="29329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1259138601_dinozavr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3212976"/>
            <a:ext cx="3521689" cy="26385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dirty="0" smtClean="0"/>
              <a:t>Настольные игры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Тематические кроссворды</a:t>
            </a:r>
          </a:p>
          <a:p>
            <a:r>
              <a:rPr lang="ru-RU" dirty="0" smtClean="0"/>
              <a:t>Топографическое лото</a:t>
            </a:r>
          </a:p>
          <a:p>
            <a:r>
              <a:rPr lang="ru-RU" dirty="0" smtClean="0"/>
              <a:t>Топографический тетрис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5"/>
          <p:cNvSpPr txBox="1">
            <a:spLocks/>
          </p:cNvSpPr>
          <p:nvPr/>
        </p:nvSpPr>
        <p:spPr>
          <a:xfrm>
            <a:off x="1259632" y="260648"/>
            <a:ext cx="8229600" cy="14700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Настольная игра «Топографическое лото»</a:t>
            </a:r>
          </a:p>
        </p:txBody>
      </p:sp>
      <p:pic>
        <p:nvPicPr>
          <p:cNvPr id="3" name="Рисунок 2" descr="eb754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332656"/>
            <a:ext cx="1944216" cy="11746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1.jpg"/>
          <p:cNvPicPr>
            <a:picLocks noChangeAspect="1"/>
          </p:cNvPicPr>
          <p:nvPr/>
        </p:nvPicPr>
        <p:blipFill>
          <a:blip r:embed="rId3" cstate="print"/>
          <a:srcRect l="8319" t="1207" r="2585" b="2970"/>
          <a:stretch>
            <a:fillRect/>
          </a:stretch>
        </p:blipFill>
        <p:spPr>
          <a:xfrm rot="16200000">
            <a:off x="5317632" y="3187425"/>
            <a:ext cx="2829218" cy="41764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2.jpg"/>
          <p:cNvPicPr>
            <a:picLocks noChangeAspect="1"/>
          </p:cNvPicPr>
          <p:nvPr/>
        </p:nvPicPr>
        <p:blipFill>
          <a:blip r:embed="rId4" cstate="print"/>
          <a:srcRect l="12562" t="606" r="2586" b="2025"/>
          <a:stretch>
            <a:fillRect/>
          </a:stretch>
        </p:blipFill>
        <p:spPr>
          <a:xfrm rot="16200000">
            <a:off x="1144763" y="2391742"/>
            <a:ext cx="2606005" cy="41044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Скругленный прямоугольник 5"/>
          <p:cNvSpPr/>
          <p:nvPr/>
        </p:nvSpPr>
        <p:spPr bwMode="auto">
          <a:xfrm>
            <a:off x="323528" y="1844824"/>
            <a:ext cx="8424936" cy="648072"/>
          </a:xfrm>
          <a:prstGeom prst="roundRect">
            <a:avLst>
              <a:gd name="adj" fmla="val 50000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Пятно 1 8"/>
          <p:cNvSpPr/>
          <p:nvPr/>
        </p:nvSpPr>
        <p:spPr bwMode="auto">
          <a:xfrm>
            <a:off x="3643306" y="4214818"/>
            <a:ext cx="576064" cy="576064"/>
          </a:xfrm>
          <a:prstGeom prst="irregularSeal1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Пятно 1 11"/>
          <p:cNvSpPr/>
          <p:nvPr/>
        </p:nvSpPr>
        <p:spPr bwMode="auto">
          <a:xfrm>
            <a:off x="5868144" y="7677472"/>
            <a:ext cx="576064" cy="576064"/>
          </a:xfrm>
          <a:prstGeom prst="irregularSeal1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3" name="Рисунок 12" descr="пасека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1214478" y="2000240"/>
            <a:ext cx="798508" cy="499507"/>
          </a:xfrm>
          <a:prstGeom prst="rect">
            <a:avLst/>
          </a:prstGeom>
        </p:spPr>
      </p:pic>
      <p:pic>
        <p:nvPicPr>
          <p:cNvPr id="14" name="Рисунок 13" descr="колодец 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1571668" y="1928802"/>
            <a:ext cx="785818" cy="4915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0.00647 L 0.61267 -0.0064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44509E-6 L 0.41875 -1.44509E-6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2.59259E-6 C 0.07118 -0.12268 0.14254 -0.24514 0.18177 -0.3324 C 0.22101 -0.4199 0.22726 -0.49282 0.23646 -0.52477 " pathEditMode="relative" rAng="0" ptsTypes="aaA">
                                      <p:cBhvr>
                                        <p:cTn id="2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" y="-2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5"/>
          <p:cNvSpPr txBox="1">
            <a:spLocks/>
          </p:cNvSpPr>
          <p:nvPr/>
        </p:nvSpPr>
        <p:spPr>
          <a:xfrm>
            <a:off x="395536" y="260648"/>
            <a:ext cx="8229600" cy="14700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Настольная игра «Топографический тетрис»</a:t>
            </a:r>
          </a:p>
        </p:txBody>
      </p:sp>
      <p:pic>
        <p:nvPicPr>
          <p:cNvPr id="3" name="Рисунок 2" descr="4.jpg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115616" y="1628800"/>
            <a:ext cx="7092280" cy="4814645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4" name="Рисунок 3" descr="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657692" y="-2907704"/>
            <a:ext cx="972616" cy="720715"/>
          </a:xfrm>
          <a:prstGeom prst="rect">
            <a:avLst/>
          </a:prstGeom>
        </p:spPr>
      </p:pic>
      <p:pic>
        <p:nvPicPr>
          <p:cNvPr id="6" name="Рисунок 5" descr="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476672" y="-1457368"/>
            <a:ext cx="2160240" cy="1457368"/>
          </a:xfrm>
          <a:prstGeom prst="rect">
            <a:avLst/>
          </a:prstGeom>
        </p:spPr>
      </p:pic>
      <p:pic>
        <p:nvPicPr>
          <p:cNvPr id="7" name="Рисунок 6" descr="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32240" y="7101408"/>
            <a:ext cx="1067452" cy="767951"/>
          </a:xfrm>
          <a:prstGeom prst="rect">
            <a:avLst/>
          </a:prstGeom>
        </p:spPr>
      </p:pic>
      <p:pic>
        <p:nvPicPr>
          <p:cNvPr id="8" name="Рисунок 7" descr="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27984" y="6858000"/>
            <a:ext cx="1022108" cy="1445049"/>
          </a:xfrm>
          <a:prstGeom prst="rect">
            <a:avLst/>
          </a:prstGeom>
        </p:spPr>
      </p:pic>
      <p:pic>
        <p:nvPicPr>
          <p:cNvPr id="9" name="Рисунок 8" descr="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116616" y="5085184"/>
            <a:ext cx="3142371" cy="2426095"/>
          </a:xfrm>
          <a:prstGeom prst="rect">
            <a:avLst/>
          </a:prstGeom>
        </p:spPr>
      </p:pic>
      <p:pic>
        <p:nvPicPr>
          <p:cNvPr id="11" name="Рисунок 10" descr="8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-3800370" y="6741368"/>
            <a:ext cx="3763858" cy="920259"/>
          </a:xfrm>
          <a:prstGeom prst="rect">
            <a:avLst/>
          </a:prstGeom>
        </p:spPr>
      </p:pic>
      <p:pic>
        <p:nvPicPr>
          <p:cNvPr id="12" name="Рисунок 11" descr="9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9756576" y="-675456"/>
            <a:ext cx="2201458" cy="2636912"/>
          </a:xfrm>
          <a:prstGeom prst="rect">
            <a:avLst/>
          </a:prstGeom>
        </p:spPr>
      </p:pic>
      <p:pic>
        <p:nvPicPr>
          <p:cNvPr id="13" name="Рисунок 12" descr="10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-1620688" y="5013176"/>
            <a:ext cx="1189369" cy="1844824"/>
          </a:xfrm>
          <a:prstGeom prst="rect">
            <a:avLst/>
          </a:prstGeom>
        </p:spPr>
      </p:pic>
      <p:pic>
        <p:nvPicPr>
          <p:cNvPr id="14" name="Рисунок 13" descr="11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-1836712" y="3419181"/>
            <a:ext cx="1080120" cy="932831"/>
          </a:xfrm>
          <a:prstGeom prst="rect">
            <a:avLst/>
          </a:prstGeom>
        </p:spPr>
      </p:pic>
      <p:pic>
        <p:nvPicPr>
          <p:cNvPr id="15" name="Рисунок 14" descr="12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-1836712" y="1939970"/>
            <a:ext cx="1008112" cy="859748"/>
          </a:xfrm>
          <a:prstGeom prst="rect">
            <a:avLst/>
          </a:prstGeom>
        </p:spPr>
      </p:pic>
      <p:pic>
        <p:nvPicPr>
          <p:cNvPr id="16" name="Рисунок 15" descr="13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-2124744" y="332656"/>
            <a:ext cx="994849" cy="781395"/>
          </a:xfrm>
          <a:prstGeom prst="rect">
            <a:avLst/>
          </a:prstGeom>
        </p:spPr>
      </p:pic>
      <p:pic>
        <p:nvPicPr>
          <p:cNvPr id="5" name="Рисунок 4" descr="2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283968" y="-2331640"/>
            <a:ext cx="2304256" cy="1531973"/>
          </a:xfrm>
          <a:prstGeom prst="rect">
            <a:avLst/>
          </a:prstGeom>
        </p:spPr>
      </p:pic>
      <p:pic>
        <p:nvPicPr>
          <p:cNvPr id="10" name="Рисунок 9" descr="7.jp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10620672" y="3284984"/>
            <a:ext cx="1109322" cy="1584176"/>
          </a:xfrm>
          <a:prstGeom prst="rect">
            <a:avLst/>
          </a:prstGeom>
        </p:spPr>
      </p:pic>
      <p:pic>
        <p:nvPicPr>
          <p:cNvPr id="17" name="Рисунок 16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1627503"/>
            <a:ext cx="7344816" cy="49860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08362E-6 L -0.94358 -0.3545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" y="-1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38 -0.24093 L -0.8875 -0.0838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1" y="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587 0.11897 L -0.19687 0.6216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" y="2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08 0.18072 L 0.67118 0.505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" y="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997 0.3321 C -0.26077 0.45482 -0.45157 0.57777 -0.53403 0.62214 C -0.6165 0.66651 -0.55938 0.6018 -0.56493 0.59833 " pathEditMode="relative" rAng="0" ptsTypes="aaA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215 0.02288 L 0.69097 -0.10284 " pathEditMode="relative" ptsTypes="AA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348 0.01155 L 0.94619 -0.01988 " pathEditMode="relative" ptsTypes="AA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673 -0.10518 L 0.26702 -0.72376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" y="-3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215 -0.05594 L -0.10556 -0.7478 " pathEditMode="relative" ptsTypes="AA">
                                      <p:cBhvr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455 0.05848 L 0.99288 0.71914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9" y="3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62924E-6 L -0.78351 0.70201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2" y="3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34488E-6 L 0.95278 0.3636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6" y="1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917 0.04435 L 0.55469 -0.228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" y="-1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580TGp_general_light_ani">
  <a:themeElements>
    <a:clrScheme name="Default Design 1">
      <a:dk1>
        <a:srgbClr val="000000"/>
      </a:dk1>
      <a:lt1>
        <a:srgbClr val="FDF58D"/>
      </a:lt1>
      <a:dk2>
        <a:srgbClr val="CC3300"/>
      </a:dk2>
      <a:lt2>
        <a:srgbClr val="808080"/>
      </a:lt2>
      <a:accent1>
        <a:srgbClr val="FF6161"/>
      </a:accent1>
      <a:accent2>
        <a:srgbClr val="FFC319"/>
      </a:accent2>
      <a:accent3>
        <a:srgbClr val="FEF9C5"/>
      </a:accent3>
      <a:accent4>
        <a:srgbClr val="000000"/>
      </a:accent4>
      <a:accent5>
        <a:srgbClr val="FFB7B7"/>
      </a:accent5>
      <a:accent6>
        <a:srgbClr val="E7B016"/>
      </a:accent6>
      <a:hlink>
        <a:srgbClr val="A8D02A"/>
      </a:hlink>
      <a:folHlink>
        <a:srgbClr val="5CB1FE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DF58D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EF9C5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E1F4D8"/>
        </a:lt1>
        <a:dk2>
          <a:srgbClr val="003366"/>
        </a:dk2>
        <a:lt2>
          <a:srgbClr val="808080"/>
        </a:lt2>
        <a:accent1>
          <a:srgbClr val="FFC319"/>
        </a:accent1>
        <a:accent2>
          <a:srgbClr val="A8D02A"/>
        </a:accent2>
        <a:accent3>
          <a:srgbClr val="EEF8E9"/>
        </a:accent3>
        <a:accent4>
          <a:srgbClr val="000000"/>
        </a:accent4>
        <a:accent5>
          <a:srgbClr val="FFDEAB"/>
        </a:accent5>
        <a:accent6>
          <a:srgbClr val="98BC25"/>
        </a:accent6>
        <a:hlink>
          <a:srgbClr val="5CB1FE"/>
        </a:hlink>
        <a:folHlink>
          <a:srgbClr val="FF6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EE9DE"/>
        </a:lt1>
        <a:dk2>
          <a:srgbClr val="000066"/>
        </a:dk2>
        <a:lt2>
          <a:srgbClr val="808080"/>
        </a:lt2>
        <a:accent1>
          <a:srgbClr val="5CB1FE"/>
        </a:accent1>
        <a:accent2>
          <a:srgbClr val="FF7575"/>
        </a:accent2>
        <a:accent3>
          <a:srgbClr val="FEF2EC"/>
        </a:accent3>
        <a:accent4>
          <a:srgbClr val="000000"/>
        </a:accent4>
        <a:accent5>
          <a:srgbClr val="B5D5FE"/>
        </a:accent5>
        <a:accent6>
          <a:srgbClr val="E76969"/>
        </a:accent6>
        <a:hlink>
          <a:srgbClr val="FFC319"/>
        </a:hlink>
        <a:folHlink>
          <a:srgbClr val="A8D02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580TGp_general_light_ani</Template>
  <TotalTime>211</TotalTime>
  <Words>152</Words>
  <Application>Microsoft Office PowerPoint</Application>
  <PresentationFormat>Экран (4:3)</PresentationFormat>
  <Paragraphs>39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580TGp_general_light_ani</vt:lpstr>
      <vt:lpstr>Создание диагностического инструментария на материале историко-краеведческого клуба «Исток-39»</vt:lpstr>
      <vt:lpstr>Ролевые настольные игры</vt:lpstr>
      <vt:lpstr>Слайд 3</vt:lpstr>
      <vt:lpstr>Слайд 4</vt:lpstr>
      <vt:lpstr>Слайд 5</vt:lpstr>
      <vt:lpstr>Интеллектуально-ролевые игры</vt:lpstr>
      <vt:lpstr>Настольные игры</vt:lpstr>
      <vt:lpstr>Слайд 8</vt:lpstr>
      <vt:lpstr>Слайд 9</vt:lpstr>
      <vt:lpstr>Адаптированные игры</vt:lpstr>
      <vt:lpstr>Слайд 11</vt:lpstr>
      <vt:lpstr>Смотр готовности к летнему походно-полевому сезону</vt:lpstr>
      <vt:lpstr>Слайд 13</vt:lpstr>
      <vt:lpstr>Слайд 14</vt:lpstr>
      <vt:lpstr>Слет «Искатели древностей»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Настольная ролевая игра «По тропинкам мезазоя»</dc:title>
  <dc:creator>лариса</dc:creator>
  <cp:lastModifiedBy>барсик</cp:lastModifiedBy>
  <cp:revision>22</cp:revision>
  <dcterms:created xsi:type="dcterms:W3CDTF">2015-03-25T19:57:10Z</dcterms:created>
  <dcterms:modified xsi:type="dcterms:W3CDTF">2015-03-26T04:38:50Z</dcterms:modified>
</cp:coreProperties>
</file>