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</p:sldMasterIdLst>
  <p:notesMasterIdLst>
    <p:notesMasterId r:id="rId16"/>
  </p:notesMasterIdLst>
  <p:sldIdLst>
    <p:sldId id="274" r:id="rId2"/>
    <p:sldId id="275" r:id="rId3"/>
    <p:sldId id="276" r:id="rId4"/>
    <p:sldId id="285" r:id="rId5"/>
    <p:sldId id="277" r:id="rId6"/>
    <p:sldId id="258" r:id="rId7"/>
    <p:sldId id="259" r:id="rId8"/>
    <p:sldId id="262" r:id="rId9"/>
    <p:sldId id="260" r:id="rId10"/>
    <p:sldId id="268" r:id="rId11"/>
    <p:sldId id="263" r:id="rId12"/>
    <p:sldId id="287" r:id="rId13"/>
    <p:sldId id="279" r:id="rId14"/>
    <p:sldId id="283" r:id="rId15"/>
  </p:sldIdLst>
  <p:sldSz cx="9144000" cy="6858000" type="screen4x3"/>
  <p:notesSz cx="6858000" cy="9144000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Calibri" pitchFamily="34" charset="0"/>
        <a:ea typeface="Microsoft YaHei" pitchFamily="34" charset="-122"/>
        <a:cs typeface="+mn-cs"/>
      </a:defRPr>
    </a:lvl1pPr>
    <a:lvl2pPr marL="742950" indent="-28575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Calibri" pitchFamily="34" charset="0"/>
        <a:ea typeface="Microsoft YaHei" pitchFamily="34" charset="-122"/>
        <a:cs typeface="+mn-cs"/>
      </a:defRPr>
    </a:lvl2pPr>
    <a:lvl3pPr marL="11430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Calibri" pitchFamily="34" charset="0"/>
        <a:ea typeface="Microsoft YaHei" pitchFamily="34" charset="-122"/>
        <a:cs typeface="+mn-cs"/>
      </a:defRPr>
    </a:lvl3pPr>
    <a:lvl4pPr marL="16002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Calibri" pitchFamily="34" charset="0"/>
        <a:ea typeface="Microsoft YaHei" pitchFamily="34" charset="-122"/>
        <a:cs typeface="+mn-cs"/>
      </a:defRPr>
    </a:lvl4pPr>
    <a:lvl5pPr marL="20574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Calibri" pitchFamily="34" charset="0"/>
        <a:ea typeface="Microsoft YaHei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Calibri" pitchFamily="34" charset="0"/>
        <a:ea typeface="Microsoft YaHei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Calibri" pitchFamily="34" charset="0"/>
        <a:ea typeface="Microsoft YaHei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Calibri" pitchFamily="34" charset="0"/>
        <a:ea typeface="Microsoft YaHei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Calibri" pitchFamily="34" charset="0"/>
        <a:ea typeface="Microsoft YaHei" pitchFamily="34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33CC"/>
    <a:srgbClr val="FF0000"/>
    <a:srgbClr val="00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16" y="-90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3884613" y="0"/>
            <a:ext cx="2970212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marL="215900" indent="-215900" algn="r"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61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noFill/>
          <a:ln w="12600" cap="sq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marL="215900" indent="-215900" algn="r"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96673B06-57BB-4FF6-AB5A-C8DAC98B19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310D0EFB-C256-4127-911D-59F400A1297B}" type="slidenum">
              <a:rPr lang="ru-RU"/>
              <a:pPr/>
              <a:t>6</a:t>
            </a:fld>
            <a:endParaRPr lang="ru-RU"/>
          </a:p>
        </p:txBody>
      </p:sp>
      <p:sp>
        <p:nvSpPr>
          <p:cNvPr id="20483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20484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C4623082-84E0-4A29-B20D-B5D44B0014ED}" type="slidenum">
              <a:rPr lang="ru-RU"/>
              <a:pPr/>
              <a:t>7</a:t>
            </a:fld>
            <a:endParaRPr lang="ru-RU"/>
          </a:p>
        </p:txBody>
      </p:sp>
      <p:sp>
        <p:nvSpPr>
          <p:cNvPr id="21507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21508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C9B300B2-8BB8-4276-8644-DBE750E30C74}" type="slidenum">
              <a:rPr lang="ru-RU"/>
              <a:pPr/>
              <a:t>8</a:t>
            </a:fld>
            <a:endParaRPr lang="ru-RU"/>
          </a:p>
        </p:txBody>
      </p:sp>
      <p:sp>
        <p:nvSpPr>
          <p:cNvPr id="22531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22532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8A14DE7E-4C2E-48C7-8562-E3B1DEB8A6A5}" type="slidenum">
              <a:rPr lang="ru-RU"/>
              <a:pPr/>
              <a:t>9</a:t>
            </a:fld>
            <a:endParaRPr lang="ru-RU"/>
          </a:p>
        </p:txBody>
      </p:sp>
      <p:sp>
        <p:nvSpPr>
          <p:cNvPr id="23555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2355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A2980427-3697-49A2-9B18-FCF3487D9D5E}" type="slidenum">
              <a:rPr lang="ru-RU"/>
              <a:pPr/>
              <a:t>10</a:t>
            </a:fld>
            <a:endParaRPr lang="ru-RU"/>
          </a:p>
        </p:txBody>
      </p:sp>
      <p:sp>
        <p:nvSpPr>
          <p:cNvPr id="2457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2458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CCA05621-3891-41E5-91B4-1F534E9E80DA}" type="slidenum">
              <a:rPr lang="ru-RU"/>
              <a:pPr/>
              <a:t>11</a:t>
            </a:fld>
            <a:endParaRPr lang="ru-RU"/>
          </a:p>
        </p:txBody>
      </p:sp>
      <p:sp>
        <p:nvSpPr>
          <p:cNvPr id="25603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25604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2604AA62-ECD0-48B4-A4A5-697B57E1E5EB}" type="slidenum">
              <a:rPr lang="ru-RU" smtClean="0">
                <a:latin typeface="Times New Roman" pitchFamily="18" charset="0"/>
              </a:rPr>
              <a:pPr/>
              <a:t>12</a:t>
            </a:fld>
            <a:endParaRPr lang="ru-RU" smtClean="0">
              <a:latin typeface="Times New Roman" pitchFamily="18" charset="0"/>
            </a:endParaRPr>
          </a:p>
        </p:txBody>
      </p:sp>
      <p:sp>
        <p:nvSpPr>
          <p:cNvPr id="266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68825" cy="3425825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662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2" y="4343231"/>
            <a:ext cx="5485536" cy="4113782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5813" cy="584993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499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8013" cy="58499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8013" cy="11414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524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Четвёртый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0" r:id="rId3"/>
    <p:sldLayoutId id="2147483659" r:id="rId4"/>
    <p:sldLayoutId id="2147483658" r:id="rId5"/>
    <p:sldLayoutId id="2147483657" r:id="rId6"/>
    <p:sldLayoutId id="2147483656" r:id="rId7"/>
    <p:sldLayoutId id="2147483655" r:id="rId8"/>
    <p:sldLayoutId id="2147483654" r:id="rId9"/>
    <p:sldLayoutId id="2147483653" r:id="rId10"/>
    <p:sldLayoutId id="2147483652" r:id="rId11"/>
    <p:sldLayoutId id="2147483651" r:id="rId12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4" charset="0"/>
          <a:ea typeface="Microsoft YaHei" pitchFamily="34" charset="-122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4" charset="0"/>
          <a:ea typeface="Microsoft YaHei" pitchFamily="34" charset="-122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4" charset="0"/>
          <a:ea typeface="Microsoft YaHei" pitchFamily="34" charset="-122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4" charset="0"/>
          <a:ea typeface="Microsoft YaHei" pitchFamily="34" charset="-122"/>
        </a:defRPr>
      </a:lvl5pPr>
      <a:lvl6pPr marL="25146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4" charset="0"/>
          <a:ea typeface="Microsoft YaHei" pitchFamily="34" charset="-122"/>
        </a:defRPr>
      </a:lvl6pPr>
      <a:lvl7pPr marL="29718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4" charset="0"/>
          <a:ea typeface="Microsoft YaHei" pitchFamily="34" charset="-122"/>
        </a:defRPr>
      </a:lvl7pPr>
      <a:lvl8pPr marL="3429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4" charset="0"/>
          <a:ea typeface="Microsoft YaHei" pitchFamily="34" charset="-122"/>
        </a:defRPr>
      </a:lvl8pPr>
      <a:lvl9pPr marL="3886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4" charset="0"/>
          <a:ea typeface="Microsoft YaHei" pitchFamily="34" charset="-122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jpe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gif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gif"/><Relationship Id="rId10" Type="http://schemas.openxmlformats.org/officeDocument/2006/relationships/image" Target="../media/image40.jpeg"/><Relationship Id="rId4" Type="http://schemas.openxmlformats.org/officeDocument/2006/relationships/image" Target="../media/image34.jpeg"/><Relationship Id="rId9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2.xml"/><Relationship Id="rId1" Type="http://schemas.openxmlformats.org/officeDocument/2006/relationships/video" Target="file:///C:\Users\&#1059;&#1095;&#1080;&#1090;&#1077;&#1083;&#1100;\Downloads\&#1059;&#1088;&#1086;&#1082;%20&#1085;&#1072;%20&#1082;&#1086;&#1085;&#1082;&#1091;&#1088;&#1089;\&#1042;&#1080;&#1076;&#1077;&#1086;%20&#1082;%20&#1087;&#1088;&#1077;&#1079;&#1077;&#1085;&#1090;&#1072;&#1094;&#1080;&#1080;_&#1044;&#1080;&#1089;&#1085;&#1077;&#1081;.wmv" TargetMode="Externa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68538" y="1700213"/>
            <a:ext cx="5038725" cy="4381500"/>
          </a:xfrm>
        </p:spPr>
      </p:pic>
      <p:pic>
        <p:nvPicPr>
          <p:cNvPr id="205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6375" y="549275"/>
            <a:ext cx="6357938" cy="24479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 Box 1"/>
          <p:cNvSpPr txBox="1">
            <a:spLocks noChangeArrowheads="1"/>
          </p:cNvSpPr>
          <p:nvPr/>
        </p:nvSpPr>
        <p:spPr bwMode="auto">
          <a:xfrm>
            <a:off x="771525" y="0"/>
            <a:ext cx="822960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4400" b="1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Устройства ввода графической информации</a:t>
            </a:r>
          </a:p>
        </p:txBody>
      </p:sp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1143000" y="5572125"/>
            <a:ext cx="7715250" cy="1128713"/>
          </a:xfrm>
          <a:prstGeom prst="rect">
            <a:avLst/>
          </a:prstGeom>
          <a:solidFill>
            <a:srgbClr val="B9CDE5"/>
          </a:solidFill>
          <a:ln w="9360">
            <a:solidFill>
              <a:srgbClr val="4A7EBB"/>
            </a:solidFill>
            <a:miter lim="800000"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/>
          <a:lstStyle/>
          <a:p>
            <a:pPr algn="ctr">
              <a:spcBef>
                <a:spcPts val="550"/>
              </a:spcBef>
              <a:buClrTx/>
              <a:buFontTx/>
              <a:buNone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/>
            </a:pPr>
            <a:r>
              <a:rPr lang="ru-RU" sz="2200">
                <a:solidFill>
                  <a:srgbClr val="000000"/>
                </a:solidFill>
              </a:rPr>
              <a:t>Для ввода в компьютер графической информации используются специальные устройства: клавиатура, мышь, сканер или графический планшет. </a:t>
            </a:r>
          </a:p>
        </p:txBody>
      </p:sp>
      <p:pic>
        <p:nvPicPr>
          <p:cNvPr id="1229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3" y="1392238"/>
            <a:ext cx="2928937" cy="19653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2293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20000">
            <a:off x="1689100" y="3300413"/>
            <a:ext cx="2963863" cy="22018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2294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720000">
            <a:off x="1209675" y="1597025"/>
            <a:ext cx="3178175" cy="17827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2295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86375" y="3214688"/>
            <a:ext cx="3571875" cy="24288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Box 1"/>
          <p:cNvSpPr txBox="1">
            <a:spLocks noChangeArrowheads="1"/>
          </p:cNvSpPr>
          <p:nvPr/>
        </p:nvSpPr>
        <p:spPr bwMode="auto">
          <a:xfrm>
            <a:off x="457200" y="0"/>
            <a:ext cx="822960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4400" b="1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Инструменты чертёжника</a:t>
            </a:r>
          </a:p>
        </p:txBody>
      </p:sp>
      <p:sp>
        <p:nvSpPr>
          <p:cNvPr id="13315" name="Rectangle 2"/>
          <p:cNvSpPr>
            <a:spLocks noChangeArrowheads="1"/>
          </p:cNvSpPr>
          <p:nvPr/>
        </p:nvSpPr>
        <p:spPr bwMode="auto">
          <a:xfrm>
            <a:off x="1500188" y="2857500"/>
            <a:ext cx="6715125" cy="7032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1" i="1" u="sng">
                <a:solidFill>
                  <a:srgbClr val="0029AC"/>
                </a:solidFill>
              </a:rPr>
              <a:t>Прямоугольник</a:t>
            </a:r>
            <a:r>
              <a:rPr lang="ru-RU" sz="2000">
                <a:solidFill>
                  <a:srgbClr val="1F497D"/>
                </a:solidFill>
              </a:rPr>
              <a:t> – создает прямоугольник или квадрат (при удерживании клавиши Shift).</a:t>
            </a:r>
          </a:p>
        </p:txBody>
      </p:sp>
      <p:sp>
        <p:nvSpPr>
          <p:cNvPr id="13316" name="Rectangle 3"/>
          <p:cNvSpPr>
            <a:spLocks noChangeArrowheads="1"/>
          </p:cNvSpPr>
          <p:nvPr/>
        </p:nvSpPr>
        <p:spPr bwMode="auto">
          <a:xfrm>
            <a:off x="1500188" y="1068388"/>
            <a:ext cx="6643687" cy="703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1" i="1" u="sng">
                <a:solidFill>
                  <a:srgbClr val="0029AC"/>
                </a:solidFill>
              </a:rPr>
              <a:t>Линия </a:t>
            </a:r>
            <a:r>
              <a:rPr lang="ru-RU" sz="2000">
                <a:solidFill>
                  <a:srgbClr val="1F497D"/>
                </a:solidFill>
              </a:rPr>
              <a:t>– проводит прямую линию при нажатой левой кнопке мыши.</a:t>
            </a:r>
          </a:p>
        </p:txBody>
      </p:sp>
      <p:sp>
        <p:nvSpPr>
          <p:cNvPr id="13317" name="Rectangle 4"/>
          <p:cNvSpPr>
            <a:spLocks noChangeArrowheads="1"/>
          </p:cNvSpPr>
          <p:nvPr/>
        </p:nvSpPr>
        <p:spPr bwMode="auto">
          <a:xfrm>
            <a:off x="1500188" y="1857375"/>
            <a:ext cx="6643687" cy="7032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1" i="1" u="sng">
                <a:solidFill>
                  <a:srgbClr val="0029AC"/>
                </a:solidFill>
              </a:rPr>
              <a:t>Кривая</a:t>
            </a:r>
            <a:r>
              <a:rPr lang="ru-RU" sz="2000">
                <a:solidFill>
                  <a:srgbClr val="0029AC"/>
                </a:solidFill>
              </a:rPr>
              <a:t> </a:t>
            </a:r>
            <a:r>
              <a:rPr lang="ru-RU" sz="2000">
                <a:solidFill>
                  <a:srgbClr val="1F497D"/>
                </a:solidFill>
              </a:rPr>
              <a:t>– рисует прямую линию, которую затем можно изгибать 2 раза, отводя мышь в сторону от рисунка.</a:t>
            </a:r>
          </a:p>
        </p:txBody>
      </p:sp>
      <p:pic>
        <p:nvPicPr>
          <p:cNvPr id="1331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63" y="5138738"/>
            <a:ext cx="4572000" cy="15049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3319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25" y="4357688"/>
            <a:ext cx="2214563" cy="22145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636588" y="1071563"/>
            <a:ext cx="719137" cy="719137"/>
            <a:chOff x="401" y="675"/>
            <a:chExt cx="453" cy="453"/>
          </a:xfrm>
        </p:grpSpPr>
        <p:pic>
          <p:nvPicPr>
            <p:cNvPr id="13320" name="Picture 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01" y="675"/>
              <a:ext cx="453" cy="453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>
              <a:outerShdw dist="38184" dir="2700000" algn="ctr" rotWithShape="0">
                <a:srgbClr val="000000">
                  <a:alpha val="40033"/>
                </a:srgbClr>
              </a:outerShdw>
            </a:effectLst>
          </p:spPr>
        </p:pic>
        <p:sp>
          <p:nvSpPr>
            <p:cNvPr id="13330" name="Line 9"/>
            <p:cNvSpPr>
              <a:spLocks noChangeShapeType="1"/>
            </p:cNvSpPr>
            <p:nvPr/>
          </p:nvSpPr>
          <p:spPr bwMode="auto">
            <a:xfrm>
              <a:off x="408" y="675"/>
              <a:ext cx="0" cy="452"/>
            </a:xfrm>
            <a:prstGeom prst="line">
              <a:avLst/>
            </a:prstGeom>
            <a:noFill/>
            <a:ln w="28440" cap="sq">
              <a:solidFill>
                <a:srgbClr val="262626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13322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6588" y="1922463"/>
            <a:ext cx="720725" cy="7207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</p:pic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633413" y="2781300"/>
            <a:ext cx="722312" cy="723900"/>
            <a:chOff x="399" y="1752"/>
            <a:chExt cx="455" cy="456"/>
          </a:xfrm>
        </p:grpSpPr>
        <p:pic>
          <p:nvPicPr>
            <p:cNvPr id="13324" name="Picture 12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99" y="1752"/>
              <a:ext cx="455" cy="456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>
              <a:outerShdw dist="38184" dir="2700000" algn="ctr" rotWithShape="0">
                <a:srgbClr val="000000">
                  <a:alpha val="40033"/>
                </a:srgbClr>
              </a:outerShdw>
            </a:effectLst>
          </p:spPr>
        </p:pic>
        <p:sp>
          <p:nvSpPr>
            <p:cNvPr id="13328" name="Line 13"/>
            <p:cNvSpPr>
              <a:spLocks noChangeShapeType="1"/>
            </p:cNvSpPr>
            <p:nvPr/>
          </p:nvSpPr>
          <p:spPr bwMode="auto">
            <a:xfrm>
              <a:off x="402" y="1755"/>
              <a:ext cx="0" cy="453"/>
            </a:xfrm>
            <a:prstGeom prst="line">
              <a:avLst/>
            </a:prstGeom>
            <a:noFill/>
            <a:ln w="28440" cap="sq">
              <a:solidFill>
                <a:srgbClr val="262626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13326" name="Picture 1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2938" y="3643313"/>
            <a:ext cx="720725" cy="7207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</p:pic>
      <p:pic>
        <p:nvPicPr>
          <p:cNvPr id="13327" name="Picture 1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71513" y="4494213"/>
            <a:ext cx="719137" cy="7207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</p:pic>
      <p:sp>
        <p:nvSpPr>
          <p:cNvPr id="13325" name="Rectangle 16"/>
          <p:cNvSpPr>
            <a:spLocks noChangeArrowheads="1"/>
          </p:cNvSpPr>
          <p:nvPr/>
        </p:nvSpPr>
        <p:spPr bwMode="auto">
          <a:xfrm>
            <a:off x="1500188" y="3643313"/>
            <a:ext cx="6643687" cy="703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1" i="1" u="sng">
                <a:solidFill>
                  <a:srgbClr val="0029AC"/>
                </a:solidFill>
              </a:rPr>
              <a:t>Эллипс</a:t>
            </a:r>
            <a:r>
              <a:rPr lang="ru-RU">
                <a:solidFill>
                  <a:srgbClr val="800080"/>
                </a:solidFill>
                <a:latin typeface="Comic Sans MS" pitchFamily="66" charset="0"/>
              </a:rPr>
              <a:t> </a:t>
            </a:r>
            <a:r>
              <a:rPr lang="ru-RU" sz="2000">
                <a:solidFill>
                  <a:srgbClr val="1F497D"/>
                </a:solidFill>
              </a:rPr>
              <a:t>– рисует овалы и круги (при удерживании клавиши Shift).</a:t>
            </a:r>
          </a:p>
        </p:txBody>
      </p:sp>
      <p:sp>
        <p:nvSpPr>
          <p:cNvPr id="4" name="Rectangle 17"/>
          <p:cNvSpPr>
            <a:spLocks noChangeArrowheads="1"/>
          </p:cNvSpPr>
          <p:nvPr/>
        </p:nvSpPr>
        <p:spPr bwMode="auto">
          <a:xfrm>
            <a:off x="1500188" y="4435475"/>
            <a:ext cx="6500812" cy="7032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1" i="1" u="sng">
                <a:solidFill>
                  <a:srgbClr val="0029AC"/>
                </a:solidFill>
              </a:rPr>
              <a:t>Многоугольник</a:t>
            </a:r>
            <a:r>
              <a:rPr lang="ru-RU">
                <a:solidFill>
                  <a:srgbClr val="800080"/>
                </a:solidFill>
                <a:latin typeface="Comic Sans MS" pitchFamily="66" charset="0"/>
              </a:rPr>
              <a:t> </a:t>
            </a:r>
            <a:r>
              <a:rPr lang="ru-RU" sz="2000">
                <a:solidFill>
                  <a:srgbClr val="1F497D"/>
                </a:solidFill>
              </a:rPr>
              <a:t>– для изображения замкнутой ломаной линии.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 additive="repl">
                                        <p:cTn id="7" dur="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to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mph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10" dur="10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  <p:animScale>
                                      <p:cBhvr additive="repl">
                                        <p:cTn id="11" dur="500" autoRev="1" fill="hold"/>
                                        <p:tgtEl>
                                          <p:spTgt spid="13322"/>
                                        </p:tgtEl>
                                      </p:cBhvr>
                                      <p:to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6" presetClass="emph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 additive="repl">
                                        <p:cTn id="15" dur="5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to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6" presetClass="emph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18" dur="10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  <p:animScale>
                                      <p:cBhvr additive="repl">
                                        <p:cTn id="19" dur="500" autoRev="1" fill="hold"/>
                                        <p:tgtEl>
                                          <p:spTgt spid="13326"/>
                                        </p:tgtEl>
                                      </p:cBhvr>
                                      <p:to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6" presetClass="emph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22" dur="10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  <p:animScale>
                                      <p:cBhvr additive="repl">
                                        <p:cTn id="23" dur="500" autoRev="1" fill="hold"/>
                                        <p:tgtEl>
                                          <p:spTgt spid="13327"/>
                                        </p:tgtEl>
                                      </p:cBhvr>
                                      <p:to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8013" cy="1141412"/>
          </a:xfrm>
        </p:spPr>
        <p:txBody>
          <a:bodyPr/>
          <a:lstStyle/>
          <a:p>
            <a:pPr algn="ctr" eaLnBrk="1" hangingPunct="1">
              <a:lnSpc>
                <a:spcPct val="10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800" b="1" smtClean="0">
                <a:solidFill>
                  <a:srgbClr val="D06800"/>
                </a:solidFill>
              </a:rPr>
              <a:t>ВОТ ТАК!</a:t>
            </a:r>
          </a:p>
        </p:txBody>
      </p:sp>
      <p:graphicFrame>
        <p:nvGraphicFramePr>
          <p:cNvPr id="13314" name="Group 2"/>
          <p:cNvGraphicFramePr>
            <a:graphicFrameLocks noGrp="1"/>
          </p:cNvGraphicFramePr>
          <p:nvPr/>
        </p:nvGraphicFramePr>
        <p:xfrm>
          <a:off x="503238" y="1416050"/>
          <a:ext cx="8281987" cy="5207001"/>
        </p:xfrm>
        <a:graphic>
          <a:graphicData uri="http://schemas.openxmlformats.org/drawingml/2006/table">
            <a:tbl>
              <a:tblPr/>
              <a:tblGrid>
                <a:gridCol w="2759075"/>
                <a:gridCol w="2760662"/>
                <a:gridCol w="2762250"/>
              </a:tblGrid>
              <a:tr h="173513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8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Droid Sans Fallback" charset="0"/>
                        <a:cs typeface="Droid Sans Fallback" charset="0"/>
                      </a:endParaRPr>
                    </a:p>
                  </a:txBody>
                  <a:tcPr marL="90000" marR="90000" marT="76284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8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Droid Sans Fallback" charset="0"/>
                        <a:cs typeface="Droid Sans Fallback" charset="0"/>
                      </a:endParaRPr>
                    </a:p>
                  </a:txBody>
                  <a:tcPr marL="90000" marR="90000" marT="76284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8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Droid Sans Fallback" charset="0"/>
                        <a:cs typeface="Droid Sans Fallback" charset="0"/>
                      </a:endParaRPr>
                    </a:p>
                  </a:txBody>
                  <a:tcPr marL="90000" marR="90000" marT="76284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</a:tr>
              <a:tr h="173513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8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Droid Sans Fallback" charset="0"/>
                        <a:cs typeface="Droid Sans Fallback" charset="0"/>
                      </a:endParaRPr>
                    </a:p>
                  </a:txBody>
                  <a:tcPr marL="90000" marR="90000" marT="76284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8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Droid Sans Fallback" charset="0"/>
                        <a:cs typeface="Droid Sans Fallback" charset="0"/>
                      </a:endParaRPr>
                    </a:p>
                  </a:txBody>
                  <a:tcPr marL="90000" marR="90000" marT="76284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8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Droid Sans Fallback" charset="0"/>
                        <a:cs typeface="Droid Sans Fallback" charset="0"/>
                      </a:endParaRPr>
                    </a:p>
                  </a:txBody>
                  <a:tcPr marL="90000" marR="90000" marT="76284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173672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8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Droid Sans Fallback" charset="0"/>
                        <a:cs typeface="Droid Sans Fallback" charset="0"/>
                      </a:endParaRPr>
                    </a:p>
                  </a:txBody>
                  <a:tcPr marL="90000" marR="90000" marT="76284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8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Droid Sans Fallback" charset="0"/>
                        <a:cs typeface="Droid Sans Fallback" charset="0"/>
                      </a:endParaRPr>
                    </a:p>
                  </a:txBody>
                  <a:tcPr marL="90000" marR="90000" marT="76284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8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Droid Sans Fallback" charset="0"/>
                        <a:cs typeface="Droid Sans Fallback" charset="0"/>
                      </a:endParaRPr>
                    </a:p>
                  </a:txBody>
                  <a:tcPr marL="90000" marR="90000" marT="76284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</a:tbl>
          </a:graphicData>
        </a:graphic>
      </p:graphicFrame>
      <p:pic>
        <p:nvPicPr>
          <p:cNvPr id="12309" name="Picture 3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98838" y="1528763"/>
            <a:ext cx="2505075" cy="15319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2310" name="Picture 37"/>
          <p:cNvPicPr>
            <a:picLocks noChangeAspect="1" noChangeArrowheads="1"/>
          </p:cNvPicPr>
          <p:nvPr/>
        </p:nvPicPr>
        <p:blipFill>
          <a:blip r:embed="rId4" cstate="print"/>
          <a:srcRect t="7985" r="17343"/>
          <a:stretch>
            <a:fillRect/>
          </a:stretch>
        </p:blipFill>
        <p:spPr bwMode="auto">
          <a:xfrm>
            <a:off x="6335713" y="1511300"/>
            <a:ext cx="2160587" cy="15843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2311" name="Picture 3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3212976"/>
            <a:ext cx="2376488" cy="1587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2312" name="Picture 39"/>
          <p:cNvPicPr>
            <a:picLocks noChangeAspect="1" noChangeArrowheads="1"/>
          </p:cNvPicPr>
          <p:nvPr/>
        </p:nvPicPr>
        <p:blipFill>
          <a:blip r:embed="rId6" cstate="print"/>
          <a:srcRect t="19206" r="48091"/>
          <a:stretch>
            <a:fillRect/>
          </a:stretch>
        </p:blipFill>
        <p:spPr bwMode="auto">
          <a:xfrm>
            <a:off x="3563888" y="3284984"/>
            <a:ext cx="2016125" cy="151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2313" name="Picture 40"/>
          <p:cNvPicPr>
            <a:picLocks noChangeAspect="1" noChangeArrowheads="1"/>
          </p:cNvPicPr>
          <p:nvPr/>
        </p:nvPicPr>
        <p:blipFill>
          <a:blip r:embed="rId7" cstate="print"/>
          <a:srcRect t="14316" r="24643"/>
          <a:stretch>
            <a:fillRect/>
          </a:stretch>
        </p:blipFill>
        <p:spPr bwMode="auto">
          <a:xfrm>
            <a:off x="6264275" y="3240088"/>
            <a:ext cx="2303463" cy="15843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2314" name="Picture 4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301875" y="5500688"/>
            <a:ext cx="361950" cy="476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2315" name="Picture 42"/>
          <p:cNvPicPr>
            <a:picLocks noChangeAspect="1" noChangeArrowheads="1"/>
          </p:cNvPicPr>
          <p:nvPr/>
        </p:nvPicPr>
        <p:blipFill>
          <a:blip r:embed="rId9" cstate="print"/>
          <a:srcRect b="14113"/>
          <a:stretch>
            <a:fillRect/>
          </a:stretch>
        </p:blipFill>
        <p:spPr bwMode="auto">
          <a:xfrm>
            <a:off x="720725" y="1416050"/>
            <a:ext cx="2303463" cy="16557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2316" name="Picture 43"/>
          <p:cNvPicPr>
            <a:picLocks noChangeAspect="1" noChangeArrowheads="1"/>
          </p:cNvPicPr>
          <p:nvPr/>
        </p:nvPicPr>
        <p:blipFill>
          <a:blip r:embed="rId10" cstate="print"/>
          <a:srcRect l="17981" t="10039" r="10880" b="14799"/>
          <a:stretch>
            <a:fillRect/>
          </a:stretch>
        </p:blipFill>
        <p:spPr bwMode="auto">
          <a:xfrm>
            <a:off x="576263" y="4967288"/>
            <a:ext cx="2593975" cy="16557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2317" name="Picture 4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51613" y="4967288"/>
            <a:ext cx="1871662" cy="16557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268413"/>
            <a:ext cx="8228012" cy="1141412"/>
          </a:xfrm>
        </p:spPr>
        <p:txBody>
          <a:bodyPr/>
          <a:lstStyle/>
          <a:p>
            <a:pPr eaLnBrk="1" hangingPunct="1"/>
            <a:r>
              <a:rPr lang="ru-RU" sz="4000" b="1" i="1" dirty="0" smtClean="0"/>
              <a:t>Алгоритм запуска программы </a:t>
            </a:r>
            <a:r>
              <a:rPr lang="ru-RU" sz="4000" u="sng" dirty="0" smtClean="0"/>
              <a:t/>
            </a:r>
            <a:br>
              <a:rPr lang="ru-RU" sz="4000" u="sng" dirty="0" smtClean="0"/>
            </a:br>
            <a:endParaRPr lang="ru-RU" sz="4000" u="sng" dirty="0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2988" y="2565400"/>
            <a:ext cx="8228012" cy="4524375"/>
          </a:xfrm>
        </p:spPr>
        <p:txBody>
          <a:bodyPr/>
          <a:lstStyle/>
          <a:p>
            <a:pPr eaLnBrk="1" hangingPunct="1">
              <a:buFont typeface="Times New Roman" pitchFamily="18" charset="0"/>
              <a:buNone/>
            </a:pPr>
            <a:r>
              <a:rPr lang="ru-RU" sz="4000" u="sng" dirty="0" smtClean="0">
                <a:solidFill>
                  <a:schemeClr val="accent2"/>
                </a:solidFill>
              </a:rPr>
              <a:t>Меню |  Графика |  (</a:t>
            </a:r>
            <a:r>
              <a:rPr lang="ru-RU" sz="4000" u="sng" dirty="0" err="1" smtClean="0">
                <a:solidFill>
                  <a:schemeClr val="accent2"/>
                </a:solidFill>
              </a:rPr>
              <a:t>KolourPaint</a:t>
            </a:r>
            <a:r>
              <a:rPr lang="ru-RU" sz="4000" u="sng" dirty="0" smtClean="0">
                <a:solidFill>
                  <a:schemeClr val="accent2"/>
                </a:solidFill>
              </a:rPr>
              <a:t>)</a:t>
            </a:r>
            <a:r>
              <a:rPr lang="ru-RU" sz="4000" dirty="0" smtClean="0">
                <a:solidFill>
                  <a:schemeClr val="accent2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i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sto MT" pitchFamily="18" charset="0"/>
              </a:rPr>
              <a:t>Спасибо! Вы молодцы!</a:t>
            </a:r>
          </a:p>
        </p:txBody>
      </p:sp>
      <p:pic>
        <p:nvPicPr>
          <p:cNvPr id="17411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051050" y="1671638"/>
            <a:ext cx="5038725" cy="43815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FFFF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w85h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Видео к презентации_Дисней.wmv">
            <a:hlinkClick r:id="" action="ppaction://media"/>
          </p:cNvPr>
          <p:cNvPicPr>
            <a:picLocks noGrp="1" noRot="1" noChangeAspect="1"/>
          </p:cNvPicPr>
          <p:nvPr>
            <p:ph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31808" y="764704"/>
            <a:ext cx="8563551" cy="48245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6"/>
          <p:cNvSpPr>
            <a:spLocks noChangeArrowheads="1"/>
          </p:cNvSpPr>
          <p:nvPr/>
        </p:nvSpPr>
        <p:spPr bwMode="auto">
          <a:xfrm>
            <a:off x="0" y="14589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1438"/>
            <a:ext cx="8894763" cy="3559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5126" name="WordArt 6"/>
          <p:cNvSpPr>
            <a:spLocks noChangeArrowheads="1" noChangeShapeType="1" noTextEdit="1"/>
          </p:cNvSpPr>
          <p:nvPr/>
        </p:nvSpPr>
        <p:spPr bwMode="auto">
          <a:xfrm>
            <a:off x="2916238" y="5013325"/>
            <a:ext cx="3455987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Графика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/>
          <p:cNvPicPr>
            <a:picLocks noChangeAspect="1" noChangeArrowheads="1"/>
          </p:cNvPicPr>
          <p:nvPr/>
        </p:nvPicPr>
        <p:blipFill>
          <a:blip r:embed="rId2" cstate="print"/>
          <a:srcRect l="8882" t="17624" r="51608" b="13985"/>
          <a:stretch>
            <a:fillRect/>
          </a:stretch>
        </p:blipFill>
        <p:spPr bwMode="auto">
          <a:xfrm>
            <a:off x="2268538" y="188913"/>
            <a:ext cx="4649787" cy="6408737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4" name="WordArt 8"/>
          <p:cNvSpPr>
            <a:spLocks noChangeArrowheads="1" noChangeShapeType="1" noTextEdit="1"/>
          </p:cNvSpPr>
          <p:nvPr/>
        </p:nvSpPr>
        <p:spPr bwMode="auto">
          <a:xfrm>
            <a:off x="1403350" y="692150"/>
            <a:ext cx="7488238" cy="2449513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CC0066"/>
                    </a:gs>
                    <a:gs pos="50000">
                      <a:srgbClr val="0066FF"/>
                    </a:gs>
                    <a:gs pos="100000">
                      <a:srgbClr val="CC0066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C0C0C0">
                      <a:alpha val="50000"/>
                    </a:srgbClr>
                  </a:outerShdw>
                </a:effectLst>
                <a:latin typeface="Times New Roman"/>
                <a:cs typeface="Times New Roman"/>
              </a:rPr>
              <a:t>"Компьютерная графика"</a:t>
            </a:r>
          </a:p>
        </p:txBody>
      </p:sp>
      <p:pic>
        <p:nvPicPr>
          <p:cNvPr id="6147" name="Picture 5" descr="7b534a2e1059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275" y="3789363"/>
            <a:ext cx="6696075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1"/>
          <p:cNvSpPr txBox="1">
            <a:spLocks noChangeArrowheads="1"/>
          </p:cNvSpPr>
          <p:nvPr/>
        </p:nvSpPr>
        <p:spPr bwMode="auto">
          <a:xfrm>
            <a:off x="571500" y="1714500"/>
            <a:ext cx="8143875" cy="4572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214438" y="5572125"/>
            <a:ext cx="7715250" cy="1000125"/>
          </a:xfrm>
          <a:prstGeom prst="rect">
            <a:avLst/>
          </a:prstGeom>
          <a:solidFill>
            <a:srgbClr val="C6D9F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marL="342900" indent="-341313" algn="ctr">
              <a:lnSpc>
                <a:spcPct val="80000"/>
              </a:lnSpc>
              <a:spcBef>
                <a:spcPts val="35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500" b="1" i="1">
                <a:solidFill>
                  <a:srgbClr val="17375E"/>
                </a:solidFill>
              </a:rPr>
              <a:t>Компьютер в компьютерной графике – </a:t>
            </a:r>
            <a:br>
              <a:rPr lang="ru-RU" sz="2500" b="1" i="1">
                <a:solidFill>
                  <a:srgbClr val="17375E"/>
                </a:solidFill>
              </a:rPr>
            </a:br>
            <a:r>
              <a:rPr lang="ru-RU" sz="2500" b="1" i="1">
                <a:solidFill>
                  <a:srgbClr val="17375E"/>
                </a:solidFill>
              </a:rPr>
              <a:t>такой же инструмент, как кисть или карандаш</a:t>
            </a:r>
            <a:r>
              <a:rPr lang="ru-RU" sz="1400" b="1" i="1">
                <a:solidFill>
                  <a:srgbClr val="17375E"/>
                </a:solidFill>
              </a:rPr>
              <a:t>.</a:t>
            </a: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457200" y="0"/>
            <a:ext cx="822960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4400" b="1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Компьютер и графика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1643063" y="1143000"/>
            <a:ext cx="7215187" cy="1714500"/>
          </a:xfrm>
          <a:prstGeom prst="rect">
            <a:avLst/>
          </a:prstGeom>
          <a:gradFill rotWithShape="0">
            <a:gsLst>
              <a:gs pos="0">
                <a:srgbClr val="3A7CCB"/>
              </a:gs>
              <a:gs pos="100000">
                <a:srgbClr val="2C5D98"/>
              </a:gs>
            </a:gsLst>
            <a:lin ang="5400000" scaled="1"/>
          </a:gra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/>
          <a:lstStyle/>
          <a:p>
            <a:pPr>
              <a:spcBef>
                <a:spcPts val="6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600" u="sng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Компьютерная графика</a:t>
            </a:r>
            <a:r>
              <a:rPr lang="ru-RU" sz="26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– это разные виды графических изображений, создаваемых </a:t>
            </a:r>
            <a:br>
              <a:rPr lang="ru-RU" sz="26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6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или обрабатываемых с помощью компьютера.</a:t>
            </a:r>
          </a:p>
        </p:txBody>
      </p:sp>
      <p:sp>
        <p:nvSpPr>
          <p:cNvPr id="8197" name="Oval 5"/>
          <p:cNvSpPr>
            <a:spLocks noChangeArrowheads="1"/>
          </p:cNvSpPr>
          <p:nvPr/>
        </p:nvSpPr>
        <p:spPr bwMode="auto">
          <a:xfrm>
            <a:off x="500063" y="1428750"/>
            <a:ext cx="1000125" cy="1000125"/>
          </a:xfrm>
          <a:prstGeom prst="ellipse">
            <a:avLst/>
          </a:prstGeom>
          <a:gradFill rotWithShape="0">
            <a:gsLst>
              <a:gs pos="0">
                <a:srgbClr val="CE3B37"/>
              </a:gs>
              <a:gs pos="100000">
                <a:srgbClr val="9B2D2A"/>
              </a:gs>
            </a:gsLst>
            <a:lin ang="5400000" scaled="1"/>
          </a:gradFill>
          <a:ln w="9360" cap="sq">
            <a:solidFill>
              <a:srgbClr val="BE4B48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60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  <p:grpSp>
        <p:nvGrpSpPr>
          <p:cNvPr id="8199" name="Group 6"/>
          <p:cNvGrpSpPr>
            <a:grpSpLocks/>
          </p:cNvGrpSpPr>
          <p:nvPr/>
        </p:nvGrpSpPr>
        <p:grpSpPr bwMode="auto">
          <a:xfrm>
            <a:off x="1214438" y="2643188"/>
            <a:ext cx="7308850" cy="2998787"/>
            <a:chOff x="765" y="1665"/>
            <a:chExt cx="4604" cy="1889"/>
          </a:xfrm>
        </p:grpSpPr>
        <p:pic>
          <p:nvPicPr>
            <p:cNvPr id="8200" name="Picture 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55" y="1845"/>
              <a:ext cx="1979" cy="1303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pic>
          <p:nvPicPr>
            <p:cNvPr id="8201" name="Picture 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65" y="1890"/>
              <a:ext cx="1664" cy="1664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pic>
          <p:nvPicPr>
            <p:cNvPr id="8202" name="Picture 9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140" y="1665"/>
              <a:ext cx="1229" cy="1844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 Box 1"/>
          <p:cNvSpPr txBox="1">
            <a:spLocks noChangeArrowheads="1"/>
          </p:cNvSpPr>
          <p:nvPr/>
        </p:nvSpPr>
        <p:spPr bwMode="auto">
          <a:xfrm>
            <a:off x="1116013" y="5715000"/>
            <a:ext cx="7726362" cy="1143000"/>
          </a:xfrm>
          <a:prstGeom prst="rect">
            <a:avLst/>
          </a:prstGeom>
          <a:solidFill>
            <a:srgbClr val="C6D9F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marL="342900" indent="-341313" algn="ctr">
              <a:lnSpc>
                <a:spcPct val="90000"/>
              </a:lnSpc>
              <a:spcBef>
                <a:spcPts val="675"/>
              </a:spcBef>
              <a:buClrTx/>
              <a:buFontTx/>
              <a:buNone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 b="1" i="1">
                <a:solidFill>
                  <a:srgbClr val="17375E"/>
                </a:solidFill>
              </a:rPr>
              <a:t>Компьютерную графику применяют представители разных профессий</a:t>
            </a:r>
            <a:r>
              <a:rPr lang="ru-RU" sz="3200" b="1" i="1">
                <a:solidFill>
                  <a:srgbClr val="17375E"/>
                </a:solidFill>
              </a:rPr>
              <a:t>.</a:t>
            </a:r>
            <a:r>
              <a:rPr lang="ru-RU" sz="2700">
                <a:solidFill>
                  <a:srgbClr val="000000"/>
                </a:solidFill>
              </a:rPr>
              <a:t>	</a:t>
            </a:r>
          </a:p>
        </p:txBody>
      </p:sp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331913" y="260350"/>
            <a:ext cx="7354887" cy="8826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4400" b="1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Компьютерная графика </a:t>
            </a:r>
            <a:br>
              <a:rPr lang="ru-RU" sz="4400" b="1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</a:br>
            <a:r>
              <a:rPr lang="ru-RU" sz="4400" b="1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для профессионалов</a:t>
            </a: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4932363" y="1412875"/>
            <a:ext cx="3203575" cy="27892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marL="25400" indent="417513">
              <a:spcBef>
                <a:spcPts val="650"/>
              </a:spcBef>
              <a:buClr>
                <a:srgbClr val="31859C"/>
              </a:buClr>
              <a:buFont typeface="Wingdings" pitchFamily="2" charset="2"/>
              <a:buChar char=""/>
              <a:tabLst>
                <a:tab pos="25400" algn="l"/>
                <a:tab pos="939800" algn="l"/>
                <a:tab pos="1854200" algn="l"/>
                <a:tab pos="2768600" algn="l"/>
                <a:tab pos="3683000" algn="l"/>
                <a:tab pos="4597400" algn="l"/>
                <a:tab pos="5511800" algn="l"/>
                <a:tab pos="6426200" algn="l"/>
                <a:tab pos="7340600" algn="l"/>
                <a:tab pos="8255000" algn="l"/>
                <a:tab pos="9169400" algn="l"/>
                <a:tab pos="10083800" algn="l"/>
              </a:tabLst>
            </a:pPr>
            <a:r>
              <a:rPr lang="ru-RU" sz="2600" b="1">
                <a:solidFill>
                  <a:srgbClr val="31859C"/>
                </a:solidFill>
                <a:latin typeface="Arial" charset="0"/>
                <a:cs typeface="Arial" charset="0"/>
              </a:rPr>
              <a:t>Архитектор</a:t>
            </a:r>
          </a:p>
          <a:p>
            <a:pPr marL="25400" indent="417513">
              <a:spcBef>
                <a:spcPts val="650"/>
              </a:spcBef>
              <a:buClr>
                <a:srgbClr val="1F497D"/>
              </a:buClr>
              <a:buFont typeface="Wingdings" pitchFamily="2" charset="2"/>
              <a:buChar char=""/>
              <a:tabLst>
                <a:tab pos="25400" algn="l"/>
                <a:tab pos="939800" algn="l"/>
                <a:tab pos="1854200" algn="l"/>
                <a:tab pos="2768600" algn="l"/>
                <a:tab pos="3683000" algn="l"/>
                <a:tab pos="4597400" algn="l"/>
                <a:tab pos="5511800" algn="l"/>
                <a:tab pos="6426200" algn="l"/>
                <a:tab pos="7340600" algn="l"/>
                <a:tab pos="8255000" algn="l"/>
                <a:tab pos="9169400" algn="l"/>
                <a:tab pos="10083800" algn="l"/>
              </a:tabLst>
            </a:pPr>
            <a:r>
              <a:rPr lang="ru-RU" sz="2600" b="1">
                <a:solidFill>
                  <a:srgbClr val="1F497D"/>
                </a:solidFill>
                <a:latin typeface="Arial" charset="0"/>
                <a:cs typeface="Arial" charset="0"/>
              </a:rPr>
              <a:t>Астроном</a:t>
            </a:r>
          </a:p>
          <a:p>
            <a:pPr marL="25400" indent="417513">
              <a:spcBef>
                <a:spcPts val="650"/>
              </a:spcBef>
              <a:buClr>
                <a:srgbClr val="31859C"/>
              </a:buClr>
              <a:buFont typeface="Wingdings" pitchFamily="2" charset="2"/>
              <a:buChar char=""/>
              <a:tabLst>
                <a:tab pos="25400" algn="l"/>
                <a:tab pos="939800" algn="l"/>
                <a:tab pos="1854200" algn="l"/>
                <a:tab pos="2768600" algn="l"/>
                <a:tab pos="3683000" algn="l"/>
                <a:tab pos="4597400" algn="l"/>
                <a:tab pos="5511800" algn="l"/>
                <a:tab pos="6426200" algn="l"/>
                <a:tab pos="7340600" algn="l"/>
                <a:tab pos="8255000" algn="l"/>
                <a:tab pos="9169400" algn="l"/>
                <a:tab pos="10083800" algn="l"/>
              </a:tabLst>
            </a:pPr>
            <a:r>
              <a:rPr lang="ru-RU" sz="2600" b="1">
                <a:solidFill>
                  <a:srgbClr val="31859C"/>
                </a:solidFill>
                <a:latin typeface="Arial" charset="0"/>
                <a:cs typeface="Arial" charset="0"/>
              </a:rPr>
              <a:t>Дизайнер</a:t>
            </a:r>
          </a:p>
          <a:p>
            <a:pPr marL="25400" indent="417513">
              <a:spcBef>
                <a:spcPts val="650"/>
              </a:spcBef>
              <a:buClr>
                <a:srgbClr val="1F497D"/>
              </a:buClr>
              <a:buFont typeface="Wingdings" pitchFamily="2" charset="2"/>
              <a:buChar char=""/>
              <a:tabLst>
                <a:tab pos="25400" algn="l"/>
                <a:tab pos="939800" algn="l"/>
                <a:tab pos="1854200" algn="l"/>
                <a:tab pos="2768600" algn="l"/>
                <a:tab pos="3683000" algn="l"/>
                <a:tab pos="4597400" algn="l"/>
                <a:tab pos="5511800" algn="l"/>
                <a:tab pos="6426200" algn="l"/>
                <a:tab pos="7340600" algn="l"/>
                <a:tab pos="8255000" algn="l"/>
                <a:tab pos="9169400" algn="l"/>
                <a:tab pos="10083800" algn="l"/>
              </a:tabLst>
            </a:pPr>
            <a:r>
              <a:rPr lang="ru-RU" sz="2600" b="1">
                <a:solidFill>
                  <a:srgbClr val="1F497D"/>
                </a:solidFill>
                <a:latin typeface="Arial" charset="0"/>
                <a:cs typeface="Arial" charset="0"/>
              </a:rPr>
              <a:t>Инженер-конструктор</a:t>
            </a:r>
          </a:p>
          <a:p>
            <a:pPr marL="25400" indent="417513">
              <a:spcBef>
                <a:spcPts val="650"/>
              </a:spcBef>
              <a:buClr>
                <a:srgbClr val="31859C"/>
              </a:buClr>
              <a:buFont typeface="Wingdings" pitchFamily="2" charset="2"/>
              <a:buChar char=""/>
              <a:tabLst>
                <a:tab pos="25400" algn="l"/>
                <a:tab pos="939800" algn="l"/>
                <a:tab pos="1854200" algn="l"/>
                <a:tab pos="2768600" algn="l"/>
                <a:tab pos="3683000" algn="l"/>
                <a:tab pos="4597400" algn="l"/>
                <a:tab pos="5511800" algn="l"/>
                <a:tab pos="6426200" algn="l"/>
                <a:tab pos="7340600" algn="l"/>
                <a:tab pos="8255000" algn="l"/>
                <a:tab pos="9169400" algn="l"/>
                <a:tab pos="10083800" algn="l"/>
              </a:tabLst>
            </a:pPr>
            <a:r>
              <a:rPr lang="ru-RU" sz="2600" b="1">
                <a:solidFill>
                  <a:srgbClr val="31859C"/>
                </a:solidFill>
                <a:latin typeface="Arial" charset="0"/>
                <a:cs typeface="Arial" charset="0"/>
              </a:rPr>
              <a:t>Модельер </a:t>
            </a:r>
          </a:p>
          <a:p>
            <a:pPr marL="25400" indent="417513">
              <a:spcBef>
                <a:spcPts val="650"/>
              </a:spcBef>
              <a:buClr>
                <a:srgbClr val="1F497D"/>
              </a:buClr>
              <a:buFont typeface="Wingdings" pitchFamily="2" charset="2"/>
              <a:buChar char=""/>
              <a:tabLst>
                <a:tab pos="25400" algn="l"/>
                <a:tab pos="939800" algn="l"/>
                <a:tab pos="1854200" algn="l"/>
                <a:tab pos="2768600" algn="l"/>
                <a:tab pos="3683000" algn="l"/>
                <a:tab pos="4597400" algn="l"/>
                <a:tab pos="5511800" algn="l"/>
                <a:tab pos="6426200" algn="l"/>
                <a:tab pos="7340600" algn="l"/>
                <a:tab pos="8255000" algn="l"/>
                <a:tab pos="9169400" algn="l"/>
                <a:tab pos="10083800" algn="l"/>
              </a:tabLst>
            </a:pPr>
            <a:r>
              <a:rPr lang="ru-RU" sz="2600" b="1">
                <a:solidFill>
                  <a:srgbClr val="1F497D"/>
                </a:solidFill>
                <a:latin typeface="Arial" charset="0"/>
                <a:cs typeface="Arial" charset="0"/>
              </a:rPr>
              <a:t>Пилот </a:t>
            </a:r>
          </a:p>
          <a:p>
            <a:pPr marL="25400" indent="417513">
              <a:spcBef>
                <a:spcPts val="650"/>
              </a:spcBef>
              <a:buClr>
                <a:srgbClr val="31859C"/>
              </a:buClr>
              <a:buFont typeface="Wingdings" pitchFamily="2" charset="2"/>
              <a:buChar char=""/>
              <a:tabLst>
                <a:tab pos="25400" algn="l"/>
                <a:tab pos="939800" algn="l"/>
                <a:tab pos="1854200" algn="l"/>
                <a:tab pos="2768600" algn="l"/>
                <a:tab pos="3683000" algn="l"/>
                <a:tab pos="4597400" algn="l"/>
                <a:tab pos="5511800" algn="l"/>
                <a:tab pos="6426200" algn="l"/>
                <a:tab pos="7340600" algn="l"/>
                <a:tab pos="8255000" algn="l"/>
                <a:tab pos="9169400" algn="l"/>
                <a:tab pos="10083800" algn="l"/>
              </a:tabLst>
            </a:pPr>
            <a:r>
              <a:rPr lang="ru-RU" sz="2600" b="1">
                <a:solidFill>
                  <a:srgbClr val="31859C"/>
                </a:solidFill>
                <a:latin typeface="Arial" charset="0"/>
                <a:cs typeface="Arial" charset="0"/>
              </a:rPr>
              <a:t>Ученый</a:t>
            </a:r>
          </a:p>
          <a:p>
            <a:pPr marL="25400" indent="417513">
              <a:spcBef>
                <a:spcPts val="650"/>
              </a:spcBef>
              <a:buClr>
                <a:srgbClr val="1F497D"/>
              </a:buClr>
              <a:buFont typeface="Wingdings" pitchFamily="2" charset="2"/>
              <a:buChar char=""/>
              <a:tabLst>
                <a:tab pos="25400" algn="l"/>
                <a:tab pos="939800" algn="l"/>
                <a:tab pos="1854200" algn="l"/>
                <a:tab pos="2768600" algn="l"/>
                <a:tab pos="3683000" algn="l"/>
                <a:tab pos="4597400" algn="l"/>
                <a:tab pos="5511800" algn="l"/>
                <a:tab pos="6426200" algn="l"/>
                <a:tab pos="7340600" algn="l"/>
                <a:tab pos="8255000" algn="l"/>
                <a:tab pos="9169400" algn="l"/>
                <a:tab pos="10083800" algn="l"/>
              </a:tabLst>
            </a:pPr>
            <a:r>
              <a:rPr lang="ru-RU" sz="2600" b="1">
                <a:solidFill>
                  <a:srgbClr val="1F497D"/>
                </a:solidFill>
                <a:latin typeface="Arial" charset="0"/>
                <a:cs typeface="Arial" charset="0"/>
              </a:rPr>
              <a:t>Художник</a:t>
            </a:r>
          </a:p>
          <a:p>
            <a:pPr marL="25400" indent="417513">
              <a:spcBef>
                <a:spcPts val="750"/>
              </a:spcBef>
              <a:buClrTx/>
              <a:buFontTx/>
              <a:buNone/>
              <a:tabLst>
                <a:tab pos="25400" algn="l"/>
                <a:tab pos="939800" algn="l"/>
                <a:tab pos="1854200" algn="l"/>
                <a:tab pos="2768600" algn="l"/>
                <a:tab pos="3683000" algn="l"/>
                <a:tab pos="4597400" algn="l"/>
                <a:tab pos="5511800" algn="l"/>
                <a:tab pos="6426200" algn="l"/>
                <a:tab pos="7340600" algn="l"/>
                <a:tab pos="8255000" algn="l"/>
                <a:tab pos="9169400" algn="l"/>
                <a:tab pos="10083800" algn="l"/>
              </a:tabLst>
            </a:pPr>
            <a:endParaRPr lang="ru-RU" sz="3000">
              <a:solidFill>
                <a:srgbClr val="000000"/>
              </a:solidFill>
            </a:endParaRPr>
          </a:p>
          <a:p>
            <a:pPr marL="25400" indent="417513">
              <a:spcBef>
                <a:spcPts val="750"/>
              </a:spcBef>
              <a:buClrTx/>
              <a:buFontTx/>
              <a:buNone/>
              <a:tabLst>
                <a:tab pos="25400" algn="l"/>
                <a:tab pos="939800" algn="l"/>
                <a:tab pos="1854200" algn="l"/>
                <a:tab pos="2768600" algn="l"/>
                <a:tab pos="3683000" algn="l"/>
                <a:tab pos="4597400" algn="l"/>
                <a:tab pos="5511800" algn="l"/>
                <a:tab pos="6426200" algn="l"/>
                <a:tab pos="7340600" algn="l"/>
                <a:tab pos="8255000" algn="l"/>
                <a:tab pos="9169400" algn="l"/>
                <a:tab pos="10083800" algn="l"/>
              </a:tabLst>
            </a:pPr>
            <a:endParaRPr lang="ru-RU" sz="3000">
              <a:solidFill>
                <a:srgbClr val="000000"/>
              </a:solidFill>
            </a:endParaRPr>
          </a:p>
        </p:txBody>
      </p:sp>
      <p:pic>
        <p:nvPicPr>
          <p:cNvPr id="922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2988" y="1916113"/>
            <a:ext cx="3643312" cy="3429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10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mph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10" dur="10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 additive="repl">
                                        <p:cTn id="11" dur="500" autoRev="1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6" presetClass="emph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14" dur="10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 additive="repl">
                                        <p:cTn id="15" dur="500" autoRev="1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6" presetClass="emph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18" dur="10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 additive="repl">
                                        <p:cTn id="19" dur="500" autoRev="1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6" presetClass="emph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22" dur="10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 additive="repl">
                                        <p:cTn id="23" dur="500" autoRev="1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6" presetClass="emph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26" dur="100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 additive="repl">
                                        <p:cTn id="27" dur="500" autoRev="1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26" presetClass="emph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30" dur="1000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 additive="repl">
                                        <p:cTn id="31" dur="500" autoRev="1" fill="hold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26" presetClass="emph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34" dur="1000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 additive="repl">
                                        <p:cTn id="35" dur="500" autoRev="1" fill="hold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0"/>
                            </p:stCondLst>
                            <p:childTnLst>
                              <p:par>
                                <p:cTn id="37" presetID="26" presetClass="emph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38" dur="1000"/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 additive="repl">
                                        <p:cTn id="39" dur="500" autoRev="1" fill="hold"/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ext Box 1"/>
          <p:cNvSpPr txBox="1">
            <a:spLocks noChangeArrowheads="1"/>
          </p:cNvSpPr>
          <p:nvPr/>
        </p:nvSpPr>
        <p:spPr bwMode="auto">
          <a:xfrm>
            <a:off x="457200" y="0"/>
            <a:ext cx="822960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4400" b="1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Инструменты художника</a:t>
            </a:r>
          </a:p>
        </p:txBody>
      </p:sp>
      <p:pic>
        <p:nvPicPr>
          <p:cNvPr id="1024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4429125"/>
            <a:ext cx="2143125" cy="2143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0244" name="Text Box 3"/>
          <p:cNvSpPr txBox="1">
            <a:spLocks noChangeArrowheads="1"/>
          </p:cNvSpPr>
          <p:nvPr/>
        </p:nvSpPr>
        <p:spPr bwMode="auto">
          <a:xfrm>
            <a:off x="3143250" y="4857750"/>
            <a:ext cx="5715000" cy="1571625"/>
          </a:xfrm>
          <a:prstGeom prst="rect">
            <a:avLst/>
          </a:prstGeom>
          <a:solidFill>
            <a:srgbClr val="C6D9F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ts val="600"/>
              </a:spcBef>
              <a:buClrTx/>
              <a:buFontTx/>
              <a:buNone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</a:pPr>
            <a:r>
              <a:rPr lang="ru-RU" sz="2000">
                <a:solidFill>
                  <a:srgbClr val="000000"/>
                </a:solidFill>
              </a:rPr>
              <a:t>Инструмент выбирается щелчком левой</a:t>
            </a:r>
          </a:p>
          <a:p>
            <a:pPr>
              <a:lnSpc>
                <a:spcPct val="90000"/>
              </a:lnSpc>
              <a:spcBef>
                <a:spcPts val="600"/>
              </a:spcBef>
              <a:buClrTx/>
              <a:buFontTx/>
              <a:buNone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</a:pPr>
            <a:r>
              <a:rPr lang="ru-RU" sz="2000">
                <a:solidFill>
                  <a:srgbClr val="000000"/>
                </a:solidFill>
              </a:rPr>
              <a:t>кнопки мыши. </a:t>
            </a:r>
          </a:p>
          <a:p>
            <a:pPr>
              <a:lnSpc>
                <a:spcPct val="90000"/>
              </a:lnSpc>
              <a:spcBef>
                <a:spcPts val="600"/>
              </a:spcBef>
              <a:buClrTx/>
              <a:buFontTx/>
              <a:buNone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</a:pPr>
            <a:r>
              <a:rPr lang="ru-RU" sz="2000">
                <a:solidFill>
                  <a:srgbClr val="000000"/>
                </a:solidFill>
              </a:rPr>
              <a:t>Применяют инструменты протягиванием мыши при нажатой кнопке.</a:t>
            </a:r>
            <a:r>
              <a:rPr lang="ru-RU" sz="3000">
                <a:solidFill>
                  <a:srgbClr val="000000"/>
                </a:solidFill>
              </a:rPr>
              <a:t>	</a:t>
            </a: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1500188" y="2857500"/>
            <a:ext cx="6357937" cy="7032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1" i="1" u="sng">
                <a:solidFill>
                  <a:srgbClr val="0029AC"/>
                </a:solidFill>
              </a:rPr>
              <a:t>Заливка</a:t>
            </a:r>
            <a:r>
              <a:rPr lang="ru-RU" sz="2000">
                <a:solidFill>
                  <a:srgbClr val="1F497D"/>
                </a:solidFill>
              </a:rPr>
              <a:t> – заполняет цветом одноцветную область рисунка.</a:t>
            </a:r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6588" y="2786063"/>
            <a:ext cx="720725" cy="7207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6588" y="1916113"/>
            <a:ext cx="720725" cy="7207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</p:pic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1500188" y="1068388"/>
            <a:ext cx="6715125" cy="703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1" i="1" u="sng">
                <a:solidFill>
                  <a:srgbClr val="0029AC"/>
                </a:solidFill>
              </a:rPr>
              <a:t>Карандаш</a:t>
            </a:r>
            <a:r>
              <a:rPr lang="ru-RU" sz="2000">
                <a:solidFill>
                  <a:srgbClr val="0029AC"/>
                </a:solidFill>
              </a:rPr>
              <a:t> </a:t>
            </a:r>
            <a:r>
              <a:rPr lang="ru-RU" sz="2000">
                <a:solidFill>
                  <a:srgbClr val="1F497D"/>
                </a:solidFill>
              </a:rPr>
              <a:t>– рисует как обычный карандаш. Толщину и цвет линии можно выбрать.</a:t>
            </a:r>
          </a:p>
        </p:txBody>
      </p:sp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6" cstate="print"/>
          <a:srcRect l="1804" t="14870" r="2103" b="8983"/>
          <a:stretch>
            <a:fillRect/>
          </a:stretch>
        </p:blipFill>
        <p:spPr bwMode="auto">
          <a:xfrm>
            <a:off x="3563938" y="3644900"/>
            <a:ext cx="3632200" cy="660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</p:pic>
      <p:pic>
        <p:nvPicPr>
          <p:cNvPr id="12297" name="Picture 9"/>
          <p:cNvPicPr>
            <a:picLocks noChangeAspect="1" noChangeArrowheads="1"/>
          </p:cNvPicPr>
          <p:nvPr/>
        </p:nvPicPr>
        <p:blipFill>
          <a:blip r:embed="rId7" cstate="print"/>
          <a:srcRect l="11807" t="18040" r="21954" b="20189"/>
          <a:stretch>
            <a:fillRect/>
          </a:stretch>
        </p:blipFill>
        <p:spPr bwMode="auto">
          <a:xfrm>
            <a:off x="2725738" y="3929063"/>
            <a:ext cx="766762" cy="7667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</p:pic>
      <p:pic>
        <p:nvPicPr>
          <p:cNvPr id="12298" name="Picture 1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15188" y="3000375"/>
            <a:ext cx="1684337" cy="1714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2299" name="Rectangle 11"/>
          <p:cNvSpPr>
            <a:spLocks noChangeArrowheads="1"/>
          </p:cNvSpPr>
          <p:nvPr/>
        </p:nvSpPr>
        <p:spPr bwMode="auto">
          <a:xfrm>
            <a:off x="1500188" y="1857375"/>
            <a:ext cx="6357937" cy="7032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1" i="1" u="sng">
                <a:solidFill>
                  <a:srgbClr val="0029AC"/>
                </a:solidFill>
              </a:rPr>
              <a:t>Кисть</a:t>
            </a:r>
            <a:r>
              <a:rPr lang="ru-RU" sz="2000">
                <a:solidFill>
                  <a:srgbClr val="1F497D"/>
                </a:solidFill>
              </a:rPr>
              <a:t> – используется как карандаш, но рисует более толстыми линиями, форма кисти может выбираться.</a:t>
            </a: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642938" y="1071563"/>
            <a:ext cx="719137" cy="719137"/>
            <a:chOff x="405" y="675"/>
            <a:chExt cx="453" cy="453"/>
          </a:xfrm>
        </p:grpSpPr>
        <p:pic>
          <p:nvPicPr>
            <p:cNvPr id="12301" name="Picture 13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405" y="675"/>
              <a:ext cx="453" cy="453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>
              <a:outerShdw dist="38184" dir="2700000" algn="ctr" rotWithShape="0">
                <a:srgbClr val="000000">
                  <a:alpha val="40033"/>
                </a:srgbClr>
              </a:outerShdw>
            </a:effectLst>
          </p:spPr>
        </p:pic>
        <p:sp>
          <p:nvSpPr>
            <p:cNvPr id="12302" name="Line 14"/>
            <p:cNvSpPr>
              <a:spLocks noChangeShapeType="1"/>
            </p:cNvSpPr>
            <p:nvPr/>
          </p:nvSpPr>
          <p:spPr bwMode="auto">
            <a:xfrm flipH="1">
              <a:off x="410" y="677"/>
              <a:ext cx="2" cy="450"/>
            </a:xfrm>
            <a:prstGeom prst="line">
              <a:avLst/>
            </a:prstGeom>
            <a:noFill/>
            <a:ln w="28440" cap="sq">
              <a:solidFill>
                <a:srgbClr val="000000"/>
              </a:solidFill>
              <a:miter lim="800000"/>
              <a:headEnd/>
              <a:tailEnd/>
            </a:ln>
            <a:effectLst>
              <a:outerShdw dist="63640" dir="2700000" algn="ctr" rotWithShape="0">
                <a:srgbClr val="000000">
                  <a:alpha val="40033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303" name="Line 15"/>
            <p:cNvSpPr>
              <a:spLocks noChangeShapeType="1"/>
            </p:cNvSpPr>
            <p:nvPr/>
          </p:nvSpPr>
          <p:spPr bwMode="auto">
            <a:xfrm flipH="1">
              <a:off x="430" y="701"/>
              <a:ext cx="3" cy="395"/>
            </a:xfrm>
            <a:prstGeom prst="line">
              <a:avLst/>
            </a:prstGeom>
            <a:noFill/>
            <a:ln w="19080" cap="sq">
              <a:solidFill>
                <a:srgbClr val="FFFFFF">
                  <a:alpha val="70000"/>
                </a:srgbClr>
              </a:solidFill>
              <a:miter lim="800000"/>
              <a:headEnd/>
              <a:tailEnd/>
            </a:ln>
            <a:effectLst>
              <a:outerShdw dist="38184" dir="2700000" algn="ctr" rotWithShape="0">
                <a:srgbClr val="000000">
                  <a:alpha val="40033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714375" y="3571875"/>
            <a:ext cx="2355850" cy="498475"/>
            <a:chOff x="450" y="2250"/>
            <a:chExt cx="1484" cy="314"/>
          </a:xfrm>
        </p:grpSpPr>
        <p:sp>
          <p:nvSpPr>
            <p:cNvPr id="10258" name="Text Box 17"/>
            <p:cNvSpPr txBox="1">
              <a:spLocks noChangeArrowheads="1"/>
            </p:cNvSpPr>
            <p:nvPr/>
          </p:nvSpPr>
          <p:spPr bwMode="auto">
            <a:xfrm>
              <a:off x="450" y="2250"/>
              <a:ext cx="1304" cy="231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b="1" i="1" u="sng">
                  <a:solidFill>
                    <a:srgbClr val="1F497D"/>
                  </a:solidFill>
                </a:rPr>
                <a:t>Основной цвет</a:t>
              </a:r>
            </a:p>
          </p:txBody>
        </p:sp>
        <p:sp>
          <p:nvSpPr>
            <p:cNvPr id="10259" name="Line 18"/>
            <p:cNvSpPr>
              <a:spLocks noChangeShapeType="1"/>
            </p:cNvSpPr>
            <p:nvPr/>
          </p:nvSpPr>
          <p:spPr bwMode="auto">
            <a:xfrm>
              <a:off x="1634" y="2442"/>
              <a:ext cx="300" cy="122"/>
            </a:xfrm>
            <a:prstGeom prst="line">
              <a:avLst/>
            </a:prstGeom>
            <a:noFill/>
            <a:ln w="28440" cap="sq">
              <a:solidFill>
                <a:srgbClr val="1F497D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19"/>
          <p:cNvGrpSpPr>
            <a:grpSpLocks/>
          </p:cNvGrpSpPr>
          <p:nvPr/>
        </p:nvGrpSpPr>
        <p:grpSpPr bwMode="auto">
          <a:xfrm>
            <a:off x="3297238" y="4324350"/>
            <a:ext cx="2559050" cy="388938"/>
            <a:chOff x="2077" y="2724"/>
            <a:chExt cx="1612" cy="245"/>
          </a:xfrm>
        </p:grpSpPr>
        <p:sp>
          <p:nvSpPr>
            <p:cNvPr id="10256" name="Text Box 20"/>
            <p:cNvSpPr txBox="1">
              <a:spLocks noChangeArrowheads="1"/>
            </p:cNvSpPr>
            <p:nvPr/>
          </p:nvSpPr>
          <p:spPr bwMode="auto">
            <a:xfrm>
              <a:off x="2385" y="2738"/>
              <a:ext cx="1304" cy="231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b="1" i="1" u="sng">
                  <a:solidFill>
                    <a:srgbClr val="1F497D"/>
                  </a:solidFill>
                </a:rPr>
                <a:t>Фоновый цвет</a:t>
              </a:r>
            </a:p>
          </p:txBody>
        </p:sp>
        <p:sp>
          <p:nvSpPr>
            <p:cNvPr id="10257" name="Line 21"/>
            <p:cNvSpPr>
              <a:spLocks noChangeShapeType="1"/>
            </p:cNvSpPr>
            <p:nvPr/>
          </p:nvSpPr>
          <p:spPr bwMode="auto">
            <a:xfrm flipH="1" flipV="1">
              <a:off x="2076" y="2723"/>
              <a:ext cx="372" cy="206"/>
            </a:xfrm>
            <a:prstGeom prst="line">
              <a:avLst/>
            </a:prstGeom>
            <a:noFill/>
            <a:ln w="28440" cap="sq">
              <a:solidFill>
                <a:srgbClr val="1F497D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 additive="repl">
                                        <p:cTn id="7" dur="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to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11" dur="1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6" presetClass="emph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14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animScale>
                                      <p:cBhvr additive="repl">
                                        <p:cTn id="15" dur="500" autoRev="1" fill="hold"/>
                                        <p:tgtEl>
                                          <p:spTgt spid="12294"/>
                                        </p:tgtEl>
                                      </p:cBhvr>
                                      <p:to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19" dur="10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6" presetClass="emph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22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animScale>
                                      <p:cBhvr additive="repl">
                                        <p:cTn id="23" dur="500" autoRev="1" fill="hold"/>
                                        <p:tgtEl>
                                          <p:spTgt spid="12293"/>
                                        </p:tgtEl>
                                      </p:cBhvr>
                                      <p:to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27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1" dur="2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1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5" dur="20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37" presetID="1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1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4000"/>
                            </p:stCondLst>
                            <p:childTnLst>
                              <p:par>
                                <p:cTn id="45" presetID="1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7" dur="10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ext Box 1"/>
          <p:cNvSpPr txBox="1">
            <a:spLocks noChangeArrowheads="1"/>
          </p:cNvSpPr>
          <p:nvPr/>
        </p:nvSpPr>
        <p:spPr bwMode="auto">
          <a:xfrm>
            <a:off x="457200" y="0"/>
            <a:ext cx="822960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4400" b="1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Графический редактор</a:t>
            </a:r>
          </a:p>
        </p:txBody>
      </p:sp>
      <p:sp>
        <p:nvSpPr>
          <p:cNvPr id="11267" name="Text Box 2"/>
          <p:cNvSpPr txBox="1">
            <a:spLocks noChangeArrowheads="1"/>
          </p:cNvSpPr>
          <p:nvPr/>
        </p:nvSpPr>
        <p:spPr bwMode="auto">
          <a:xfrm>
            <a:off x="1071563" y="1143000"/>
            <a:ext cx="7786687" cy="1643063"/>
          </a:xfrm>
          <a:prstGeom prst="rect">
            <a:avLst/>
          </a:prstGeom>
          <a:solidFill>
            <a:srgbClr val="C6D9F1"/>
          </a:solidFill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algn="just" eaLnBrk="0" hangingPunct="0">
              <a:spcBef>
                <a:spcPts val="6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1" i="1">
                <a:solidFill>
                  <a:srgbClr val="000000"/>
                </a:solidFill>
              </a:rPr>
              <a:t>Графический редактор </a:t>
            </a:r>
            <a:r>
              <a:rPr lang="ru-RU" sz="2400">
                <a:solidFill>
                  <a:srgbClr val="000000"/>
                </a:solidFill>
              </a:rPr>
              <a:t>–</a:t>
            </a:r>
            <a:r>
              <a:rPr lang="ru-RU" sz="2400" b="1" i="1">
                <a:solidFill>
                  <a:srgbClr val="000000"/>
                </a:solidFill>
              </a:rPr>
              <a:t> </a:t>
            </a:r>
            <a:r>
              <a:rPr lang="ru-RU" sz="2400">
                <a:solidFill>
                  <a:srgbClr val="000000"/>
                </a:solidFill>
              </a:rPr>
              <a:t>это программа, предназначенная для создания картинок, приглашений, поздравительных открыток, рекламных объявлений, иллюстраций к докладам и других изображений.</a:t>
            </a:r>
          </a:p>
        </p:txBody>
      </p:sp>
      <p:grpSp>
        <p:nvGrpSpPr>
          <p:cNvPr id="11268" name="Group 3"/>
          <p:cNvGrpSpPr>
            <a:grpSpLocks/>
          </p:cNvGrpSpPr>
          <p:nvPr/>
        </p:nvGrpSpPr>
        <p:grpSpPr bwMode="auto">
          <a:xfrm>
            <a:off x="1908175" y="3213100"/>
            <a:ext cx="6138863" cy="3429000"/>
            <a:chOff x="1080" y="1845"/>
            <a:chExt cx="4139" cy="2474"/>
          </a:xfrm>
        </p:grpSpPr>
        <p:pic>
          <p:nvPicPr>
            <p:cNvPr id="10244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80" y="1845"/>
              <a:ext cx="3069" cy="227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>
              <a:outerShdw dist="38184" dir="18900000" algn="ctr" rotWithShape="0">
                <a:srgbClr val="000000">
                  <a:alpha val="40033"/>
                </a:srgbClr>
              </a:outerShdw>
            </a:effectLst>
          </p:spPr>
        </p:pic>
        <p:pic>
          <p:nvPicPr>
            <p:cNvPr id="10245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870" y="2939"/>
              <a:ext cx="1349" cy="138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>
              <a:outerShdw dist="38184" dir="18900000" algn="ctr" rotWithShape="0">
                <a:srgbClr val="000000">
                  <a:alpha val="40033"/>
                </a:srgbClr>
              </a:outerShdw>
            </a:effectLst>
          </p:spPr>
        </p:pic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Calibri"/>
        <a:ea typeface="Microsoft YaHei"/>
        <a:cs typeface=""/>
      </a:majorFont>
      <a:minorFont>
        <a:latin typeface="Calibri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4" charset="0"/>
            <a:ea typeface="Microsoft YaHei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4" charset="0"/>
            <a:ea typeface="Microsoft YaHei" pitchFamily="34" charset="-122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242</Words>
  <Application>Microsoft Office PowerPoint</Application>
  <PresentationFormat>Экран (4:3)</PresentationFormat>
  <Paragraphs>46</Paragraphs>
  <Slides>14</Slides>
  <Notes>7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ВОТ ТАК!</vt:lpstr>
      <vt:lpstr>Алгоритм запуска программы  </vt:lpstr>
      <vt:lpstr>Спасибо! Вы 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Босова Людмила Леонидовна</dc:creator>
  <cp:lastModifiedBy>Учитель</cp:lastModifiedBy>
  <cp:revision>24</cp:revision>
  <cp:lastPrinted>1601-01-01T00:00:00Z</cp:lastPrinted>
  <dcterms:created xsi:type="dcterms:W3CDTF">2011-09-19T18:11:49Z</dcterms:created>
  <dcterms:modified xsi:type="dcterms:W3CDTF">2019-01-28T06:27:38Z</dcterms:modified>
</cp:coreProperties>
</file>