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  <p:sldId id="259" r:id="rId7"/>
    <p:sldId id="261" r:id="rId8"/>
    <p:sldId id="262" r:id="rId9"/>
    <p:sldId id="264" r:id="rId10"/>
    <p:sldId id="269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3511"/>
    <a:srgbClr val="2A6822"/>
    <a:srgbClr val="1F4B19"/>
    <a:srgbClr val="34822A"/>
    <a:srgbClr val="4B664A"/>
    <a:srgbClr val="2A9A3F"/>
    <a:srgbClr val="5192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28D11-7C31-4FC3-94DC-77D7EF36B496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4E12C-7DFD-4C7C-9ECE-CBFECE5C5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273630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D5C00"/>
                </a:solidFill>
                <a:latin typeface="Comic Sans MS" pitchFamily="66" charset="0"/>
                <a:cs typeface="Times New Roman" pitchFamily="18" charset="0"/>
              </a:rPr>
              <a:t>Преемственность учителя-логопеда </a:t>
            </a:r>
            <a:br>
              <a:rPr lang="ru-RU" sz="4800" b="1" dirty="0" smtClean="0">
                <a:solidFill>
                  <a:srgbClr val="0D5C0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D5C00"/>
                </a:solidFill>
                <a:latin typeface="Comic Sans MS" pitchFamily="66" charset="0"/>
                <a:cs typeface="Times New Roman" pitchFamily="18" charset="0"/>
              </a:rPr>
              <a:t>с участниками образовательного процесса</a:t>
            </a:r>
            <a:endParaRPr lang="ru-RU" sz="4800" b="1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5301208"/>
            <a:ext cx="5976664" cy="1224136"/>
          </a:xfrm>
        </p:spPr>
        <p:txBody>
          <a:bodyPr>
            <a:normAutofit/>
          </a:bodyPr>
          <a:lstStyle/>
          <a:p>
            <a:pPr algn="r"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Учитель-логопед МОУ «Лицей </a:t>
            </a:r>
          </a:p>
          <a:p>
            <a:pPr algn="r"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«Спектр»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г. Тореза»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Жаркова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Л.В. </a:t>
            </a:r>
            <a:endParaRPr lang="ru-RU" sz="2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DSC09101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4104456" cy="2982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SC09107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528" y="3501008"/>
            <a:ext cx="4104456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ВСЕ ФОТО\Настюша\tsKKjbpIpZ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04664"/>
            <a:ext cx="410445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ВСЕ ФОТО\Настюша\DH98dKNqNt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501008"/>
            <a:ext cx="4104456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53511"/>
                </a:solidFill>
                <a:latin typeface="Comic Sans MS" pitchFamily="66" charset="0"/>
              </a:rPr>
              <a:t>Взаимодействие учителя-логопеда </a:t>
            </a:r>
            <a:br>
              <a:rPr lang="ru-RU" sz="3200" b="1" dirty="0" smtClean="0">
                <a:solidFill>
                  <a:srgbClr val="153511"/>
                </a:solidFill>
                <a:latin typeface="Comic Sans MS" pitchFamily="66" charset="0"/>
              </a:rPr>
            </a:br>
            <a:r>
              <a:rPr lang="ru-RU" sz="3200" b="1" dirty="0" smtClean="0">
                <a:solidFill>
                  <a:srgbClr val="153511"/>
                </a:solidFill>
                <a:latin typeface="Comic Sans MS" pitchFamily="66" charset="0"/>
              </a:rPr>
              <a:t>и педагога-психолога</a:t>
            </a:r>
            <a:endParaRPr lang="ru-RU" sz="3200" b="1" dirty="0">
              <a:solidFill>
                <a:srgbClr val="153511"/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552" y="1556792"/>
            <a:ext cx="1785950" cy="986408"/>
          </a:xfrm>
          <a:prstGeom prst="roundRect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Диагностика </a:t>
            </a:r>
            <a:endParaRPr lang="ru-RU" dirty="0"/>
          </a:p>
        </p:txBody>
      </p:sp>
      <p:sp>
        <p:nvSpPr>
          <p:cNvPr id="4" name="Выгнутая вверх стрелка 3"/>
          <p:cNvSpPr/>
          <p:nvPr/>
        </p:nvSpPr>
        <p:spPr>
          <a:xfrm>
            <a:off x="2339752" y="1628800"/>
            <a:ext cx="1080120" cy="460018"/>
          </a:xfrm>
          <a:prstGeom prst="curvedDownArrow">
            <a:avLst>
              <a:gd name="adj1" fmla="val 25000"/>
              <a:gd name="adj2" fmla="val 50000"/>
              <a:gd name="adj3" fmla="val 13726"/>
            </a:avLst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19872" y="1556792"/>
            <a:ext cx="2088232" cy="1008112"/>
          </a:xfrm>
          <a:prstGeom prst="roundRect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Коррекционно-развивающая работа</a:t>
            </a:r>
            <a:endParaRPr lang="ru-RU" dirty="0"/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5508104" y="1700808"/>
            <a:ext cx="1080120" cy="374330"/>
          </a:xfrm>
          <a:prstGeom prst="curvedDownArrow">
            <a:avLst>
              <a:gd name="adj1" fmla="val 25000"/>
              <a:gd name="adj2" fmla="val 50000"/>
              <a:gd name="adj3" fmla="val 13726"/>
            </a:avLst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88224" y="1628800"/>
            <a:ext cx="1872208" cy="914400"/>
          </a:xfrm>
          <a:prstGeom prst="roundRect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Анализ результатов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1259632" y="2636912"/>
            <a:ext cx="216024" cy="432048"/>
          </a:xfrm>
          <a:prstGeom prst="downArrow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355976" y="2636912"/>
            <a:ext cx="288032" cy="432048"/>
          </a:xfrm>
          <a:prstGeom prst="downArrow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380312" y="2636912"/>
            <a:ext cx="216024" cy="432048"/>
          </a:xfrm>
          <a:prstGeom prst="downArrow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3140968"/>
            <a:ext cx="2088232" cy="1143008"/>
          </a:xfrm>
          <a:prstGeom prst="roundRect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Проведение психолого-педагогических консультаций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31840" y="3140968"/>
            <a:ext cx="2645486" cy="1296144"/>
          </a:xfrm>
          <a:prstGeom prst="roundRect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Создание и реализация  совместной программы  работы с конкретным ребенком или группой  детей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3140968"/>
            <a:ext cx="2520280" cy="1296144"/>
          </a:xfrm>
          <a:prstGeom prst="roundRect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Решение о прекращении  коррекционной  работы или  изменение характера  коррекционной  работы</a:t>
            </a:r>
            <a:endParaRPr lang="ru-RU" sz="1400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1259632" y="4437112"/>
            <a:ext cx="285752" cy="692656"/>
          </a:xfrm>
          <a:prstGeom prst="downArrow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355976" y="4509120"/>
            <a:ext cx="285752" cy="576064"/>
          </a:xfrm>
          <a:prstGeom prst="downArrow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380312" y="4509120"/>
            <a:ext cx="214314" cy="648072"/>
          </a:xfrm>
          <a:prstGeom prst="downArrow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15616" y="5229200"/>
            <a:ext cx="6696744" cy="716090"/>
          </a:xfrm>
          <a:prstGeom prst="roundRect">
            <a:avLst/>
          </a:prstGeom>
          <a:solidFill>
            <a:srgbClr val="0D5C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Консультирование, просвещение педагогов и родителей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93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176464" cy="3127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SC093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88640"/>
            <a:ext cx="4464496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D:\РАБОТА - ЛОГОПЕД\Выступления-фото\Фото\848A54D7-63B8-43B9-BAA7-30E42A74AC42-2105-000001B97A93F1FE.JPEG"/>
          <p:cNvPicPr>
            <a:picLocks noChangeAspect="1" noChangeArrowheads="1"/>
          </p:cNvPicPr>
          <p:nvPr/>
        </p:nvPicPr>
        <p:blipFill>
          <a:blip r:embed="rId4" cstate="print"/>
          <a:srcRect l="10169"/>
          <a:stretch>
            <a:fillRect/>
          </a:stretch>
        </p:blipFill>
        <p:spPr bwMode="auto">
          <a:xfrm>
            <a:off x="251520" y="3501008"/>
            <a:ext cx="417646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РАБОТА - ЛОГОПЕД\Выступления-фото\Выступление на родит. собр\IMG_1239-15-09-17-09-07.JPG"/>
          <p:cNvPicPr>
            <a:picLocks noChangeAspect="1" noChangeArrowheads="1"/>
          </p:cNvPicPr>
          <p:nvPr/>
        </p:nvPicPr>
        <p:blipFill>
          <a:blip r:embed="rId5" cstate="print"/>
          <a:srcRect t="10064"/>
          <a:stretch>
            <a:fillRect/>
          </a:stretch>
        </p:blipFill>
        <p:spPr bwMode="auto">
          <a:xfrm>
            <a:off x="4572000" y="3501008"/>
            <a:ext cx="4320480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07704" y="332656"/>
            <a:ext cx="5256584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Коллективные формы работы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1916832"/>
            <a:ext cx="1800200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Родительские собрания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83768" y="1916832"/>
            <a:ext cx="1800200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Консультации, семинары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8024" y="1916832"/>
            <a:ext cx="1800200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Фронтальные занятия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948264" y="1916832"/>
            <a:ext cx="1800200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Речевые праздники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 rot="3233889">
            <a:off x="1582855" y="1176879"/>
            <a:ext cx="360008" cy="804873"/>
          </a:xfrm>
          <a:prstGeom prst="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3203848" y="1340768"/>
            <a:ext cx="360040" cy="576064"/>
          </a:xfrm>
          <a:prstGeom prst="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508104" y="1340768"/>
            <a:ext cx="360040" cy="576064"/>
          </a:xfrm>
          <a:prstGeom prst="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8672988">
            <a:off x="7121142" y="1189726"/>
            <a:ext cx="348143" cy="808960"/>
          </a:xfrm>
          <a:prstGeom prst="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79712" y="3573016"/>
            <a:ext cx="5184576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Индивидуальные формы работы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5301208"/>
            <a:ext cx="1800200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Анкетирование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11760" y="5301208"/>
            <a:ext cx="1800200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Тетрадь для домашних заданий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44008" y="5301208"/>
            <a:ext cx="1800200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Посещение </a:t>
            </a:r>
            <a:r>
              <a:rPr lang="ru-RU" dirty="0" err="1" smtClean="0"/>
              <a:t>индивидуаль-ных</a:t>
            </a:r>
            <a:r>
              <a:rPr lang="ru-RU" dirty="0" smtClean="0"/>
              <a:t> занятий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948264" y="5301208"/>
            <a:ext cx="1800200" cy="91440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Беседы</a:t>
            </a:r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 rot="3233889">
            <a:off x="1658978" y="4460844"/>
            <a:ext cx="453606" cy="950925"/>
          </a:xfrm>
          <a:prstGeom prst="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3131840" y="4653136"/>
            <a:ext cx="360040" cy="576064"/>
          </a:xfrm>
          <a:prstGeom prst="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5364088" y="4653136"/>
            <a:ext cx="360040" cy="576064"/>
          </a:xfrm>
          <a:prstGeom prst="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18672988">
            <a:off x="7181907" y="4477300"/>
            <a:ext cx="414066" cy="808960"/>
          </a:xfrm>
          <a:prstGeom prst="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309634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153511"/>
                </a:solidFill>
                <a:latin typeface="Comic Sans MS" pitchFamily="66" charset="0"/>
              </a:rPr>
              <a:t>Спасибо за внимание</a:t>
            </a:r>
            <a:endParaRPr lang="ru-RU" sz="5400" dirty="0">
              <a:solidFill>
                <a:srgbClr val="15351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D5C00"/>
                </a:solidFill>
                <a:latin typeface="Comic Sans MS" pitchFamily="66" charset="0"/>
                <a:cs typeface="Times New Roman" pitchFamily="18" charset="0"/>
              </a:rPr>
              <a:t>Основные направления психолого-педагогической коррекции </a:t>
            </a:r>
            <a:endParaRPr lang="ru-RU" sz="3600" b="1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568952" cy="511256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31800"/>
                </a:solidFill>
              </a:rPr>
              <a:t>1. Единство коррекционных, образовательных и воспитательных задач. </a:t>
            </a:r>
          </a:p>
          <a:p>
            <a:pPr>
              <a:buNone/>
            </a:pPr>
            <a:r>
              <a:rPr lang="ru-RU" dirty="0">
                <a:solidFill>
                  <a:srgbClr val="031800"/>
                </a:solidFill>
              </a:rPr>
              <a:t> </a:t>
            </a:r>
            <a:r>
              <a:rPr lang="ru-RU" dirty="0" smtClean="0">
                <a:solidFill>
                  <a:srgbClr val="031800"/>
                </a:solidFill>
              </a:rPr>
              <a:t>2. Развивающий характер работы и формирование качеств личности ребенка. </a:t>
            </a:r>
          </a:p>
          <a:p>
            <a:pPr>
              <a:buNone/>
            </a:pPr>
            <a:r>
              <a:rPr lang="ru-RU" dirty="0" smtClean="0">
                <a:solidFill>
                  <a:srgbClr val="031800"/>
                </a:solidFill>
              </a:rPr>
              <a:t> 3. Воспитание у детей интереса к занятиям, познавательной активности и самостоятельности. </a:t>
            </a:r>
          </a:p>
          <a:p>
            <a:pPr>
              <a:buNone/>
            </a:pPr>
            <a:r>
              <a:rPr lang="ru-RU" dirty="0" smtClean="0">
                <a:solidFill>
                  <a:srgbClr val="031800"/>
                </a:solidFill>
              </a:rPr>
              <a:t> 4. Достижение успеха на каждом занятии как важнейшее средство стимуляции познавательной деятельности детей.</a:t>
            </a:r>
          </a:p>
          <a:p>
            <a:pPr>
              <a:buNone/>
            </a:pPr>
            <a:r>
              <a:rPr lang="ru-RU" dirty="0" smtClean="0">
                <a:solidFill>
                  <a:srgbClr val="031800"/>
                </a:solidFill>
              </a:rPr>
              <a:t> 5. Принцип индивидуализации и дифференциации обучения на основе комплексной диагностики развития школьников. Дифференцированный характер учебной деятельности детей на занятии с учётом их индивидуальной психологической готовности к нему.</a:t>
            </a:r>
          </a:p>
          <a:p>
            <a:pPr>
              <a:buNone/>
            </a:pPr>
            <a:r>
              <a:rPr lang="ru-RU" dirty="0" smtClean="0">
                <a:solidFill>
                  <a:srgbClr val="031800"/>
                </a:solidFill>
              </a:rPr>
              <a:t>  6. Строгая последовательность в работе. </a:t>
            </a:r>
          </a:p>
          <a:p>
            <a:pPr>
              <a:buNone/>
            </a:pPr>
            <a:r>
              <a:rPr lang="ru-RU" dirty="0" smtClean="0">
                <a:solidFill>
                  <a:srgbClr val="031800"/>
                </a:solidFill>
              </a:rPr>
              <a:t>  7. Разнообразие и вариативность дидактического материала и приемов коррекционной работы учителей, учителей-логопедов и педагогов-психологов.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МО логопедов, воспитателей 09.11.2016\DSC093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03244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93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32656"/>
            <a:ext cx="4176464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 descr="DSC090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645024"/>
            <a:ext cx="4104456" cy="3002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3" descr="DSC08921 -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645024"/>
            <a:ext cx="4248472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-180528" y="764704"/>
            <a:ext cx="9324528" cy="498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15351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«Школьное обучение никогда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15351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15351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не начинается с пустого  места, а всегда опирается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15351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15351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 определенную стадию развития, проделанную ребенком»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200" b="1" i="1" u="none" strike="noStrike" cap="none" normalizeH="0" baseline="0" dirty="0" smtClean="0">
                <a:ln>
                  <a:noFill/>
                </a:ln>
                <a:solidFill>
                  <a:srgbClr val="15351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kumimoji="0" lang="ru-RU" sz="4200" b="1" i="1" u="none" strike="noStrike" cap="none" normalizeH="0" baseline="0" dirty="0" err="1" smtClean="0">
                <a:ln>
                  <a:noFill/>
                </a:ln>
                <a:solidFill>
                  <a:srgbClr val="15351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Л.С.Выготский</a:t>
            </a:r>
            <a:r>
              <a:rPr kumimoji="0" lang="ru-RU" sz="4200" b="0" i="0" u="none" strike="noStrike" cap="none" normalizeH="0" baseline="0" dirty="0" smtClean="0">
                <a:ln>
                  <a:noFill/>
                </a:ln>
                <a:solidFill>
                  <a:srgbClr val="15351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DSC09115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248472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8" descr="DSC091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88640"/>
            <a:ext cx="442900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РАБОТА - ЛОГОПЕД\Выступления-фото\Будущие первоклассники\5SzktYQlNyw.jpg"/>
          <p:cNvPicPr>
            <a:picLocks noChangeAspect="1" noChangeArrowheads="1"/>
          </p:cNvPicPr>
          <p:nvPr/>
        </p:nvPicPr>
        <p:blipFill>
          <a:blip r:embed="rId4" cstate="print"/>
          <a:srcRect t="20786"/>
          <a:stretch>
            <a:fillRect/>
          </a:stretch>
        </p:blipFill>
        <p:spPr bwMode="auto">
          <a:xfrm>
            <a:off x="1187624" y="3356992"/>
            <a:ext cx="648072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 descr="DSC09165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424847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7" descr="DSC091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32656"/>
            <a:ext cx="432048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1040991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1520" y="3501008"/>
            <a:ext cx="4283968" cy="3053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РАБОТА - ЛОГОПЕД\Выступления-фото\Будущие первоклассники\09-03-2017_21-18-24 (1)\IMG_9166-09-03-17-09-21.jpeg"/>
          <p:cNvPicPr>
            <a:picLocks noChangeAspect="1" noChangeArrowheads="1"/>
          </p:cNvPicPr>
          <p:nvPr/>
        </p:nvPicPr>
        <p:blipFill>
          <a:blip r:embed="rId5" cstate="print"/>
          <a:srcRect t="27950"/>
          <a:stretch>
            <a:fillRect/>
          </a:stretch>
        </p:blipFill>
        <p:spPr bwMode="auto">
          <a:xfrm>
            <a:off x="4572000" y="3501008"/>
            <a:ext cx="439248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6" descr="DSC090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32048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SC090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573016"/>
            <a:ext cx="446449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 (1).jpg"/>
          <p:cNvPicPr>
            <a:picLocks noChangeAspect="1"/>
          </p:cNvPicPr>
          <p:nvPr/>
        </p:nvPicPr>
        <p:blipFill>
          <a:blip r:embed="rId4" cstate="print"/>
          <a:srcRect t="14893"/>
          <a:stretch>
            <a:fillRect/>
          </a:stretch>
        </p:blipFill>
        <p:spPr>
          <a:xfrm>
            <a:off x="4860032" y="1052736"/>
            <a:ext cx="3960440" cy="4392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347864" y="1772816"/>
            <a:ext cx="2160240" cy="914400"/>
          </a:xfrm>
          <a:prstGeom prst="ellipse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</a:t>
            </a:r>
            <a:r>
              <a:rPr lang="ru-RU" sz="2400" dirty="0" smtClean="0"/>
              <a:t>читель</a:t>
            </a: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3419872" y="3789040"/>
            <a:ext cx="2088232" cy="914400"/>
          </a:xfrm>
          <a:prstGeom prst="ellipse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Логопед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32656"/>
            <a:ext cx="1872208" cy="1008112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Обогащение и развитие словаря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92080" y="404664"/>
            <a:ext cx="1944216" cy="1008112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Выработка единых требований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1700808"/>
            <a:ext cx="1944216" cy="108012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Взаимопосеще-ние</a:t>
            </a:r>
            <a:r>
              <a:rPr lang="ru-RU" dirty="0"/>
              <a:t> </a:t>
            </a:r>
            <a:r>
              <a:rPr lang="ru-RU" dirty="0" smtClean="0"/>
              <a:t> уроков, занятий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4" y="3501008"/>
            <a:ext cx="1994520" cy="1080120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Консультации логопеда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16216" y="1844824"/>
            <a:ext cx="2016224" cy="1008112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Речевая зарядка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60232" y="3573016"/>
            <a:ext cx="1944216" cy="1008112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Участие в МО начальных классов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71600" y="5229200"/>
            <a:ext cx="1872208" cy="1008112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Артикуляцион-ная</a:t>
            </a:r>
            <a:r>
              <a:rPr lang="ru-RU" dirty="0" smtClean="0"/>
              <a:t> гимнастика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56176" y="5157192"/>
            <a:ext cx="1872208" cy="1008112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Развитие темпа и ритма речи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63888" y="5517232"/>
            <a:ext cx="1872208" cy="1008112"/>
          </a:xfrm>
          <a:prstGeom prst="roundRect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Дыхательная гимнастика</a:t>
            </a:r>
            <a:endParaRPr lang="ru-RU" dirty="0"/>
          </a:p>
        </p:txBody>
      </p:sp>
      <p:sp>
        <p:nvSpPr>
          <p:cNvPr id="16" name="Стрелка вверх 15"/>
          <p:cNvSpPr/>
          <p:nvPr/>
        </p:nvSpPr>
        <p:spPr>
          <a:xfrm rot="2731725">
            <a:off x="5343164" y="1428050"/>
            <a:ext cx="484632" cy="547641"/>
          </a:xfrm>
          <a:prstGeom prst="up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 rot="19277101">
            <a:off x="3183147" y="1358197"/>
            <a:ext cx="484632" cy="547641"/>
          </a:xfrm>
          <a:prstGeom prst="up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 rot="20937587">
            <a:off x="2522841" y="2276221"/>
            <a:ext cx="792088" cy="484632"/>
          </a:xfrm>
          <a:prstGeom prst="left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/>
          <p:cNvSpPr/>
          <p:nvPr/>
        </p:nvSpPr>
        <p:spPr>
          <a:xfrm rot="11177883">
            <a:off x="5532134" y="2249779"/>
            <a:ext cx="845534" cy="484632"/>
          </a:xfrm>
          <a:prstGeom prst="left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войная стрелка вверх/вниз 19"/>
          <p:cNvSpPr/>
          <p:nvPr/>
        </p:nvSpPr>
        <p:spPr>
          <a:xfrm>
            <a:off x="4211960" y="2780928"/>
            <a:ext cx="484632" cy="936104"/>
          </a:xfrm>
          <a:prstGeom prst="up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 rot="922587">
            <a:off x="2483768" y="3645024"/>
            <a:ext cx="978408" cy="484632"/>
          </a:xfrm>
          <a:prstGeom prst="left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21013492">
            <a:off x="5614150" y="3724563"/>
            <a:ext cx="978408" cy="484632"/>
          </a:xfrm>
          <a:prstGeom prst="right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лево 23"/>
          <p:cNvSpPr/>
          <p:nvPr/>
        </p:nvSpPr>
        <p:spPr>
          <a:xfrm rot="19147508">
            <a:off x="2843808" y="4797152"/>
            <a:ext cx="978408" cy="484632"/>
          </a:xfrm>
          <a:prstGeom prst="left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4283968" y="4797152"/>
            <a:ext cx="484632" cy="648072"/>
          </a:xfrm>
          <a:prstGeom prst="down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2139410">
            <a:off x="5132065" y="4789447"/>
            <a:ext cx="978408" cy="484632"/>
          </a:xfrm>
          <a:prstGeom prst="rightArrow">
            <a:avLst/>
          </a:prstGeom>
          <a:solidFill>
            <a:srgbClr val="2A682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РАБОТА - ЛОГОПЕД\Выступления-фото\ШМО 28.01.19\Gmh95aRI3k8.jpg"/>
          <p:cNvPicPr>
            <a:picLocks noChangeAspect="1" noChangeArrowheads="1"/>
          </p:cNvPicPr>
          <p:nvPr/>
        </p:nvPicPr>
        <p:blipFill>
          <a:blip r:embed="rId2" cstate="print"/>
          <a:srcRect t="7738"/>
          <a:stretch>
            <a:fillRect/>
          </a:stretch>
        </p:blipFill>
        <p:spPr bwMode="auto">
          <a:xfrm>
            <a:off x="0" y="188640"/>
            <a:ext cx="4104456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D:\РАБОТА - ЛОГОПЕД\Выступления-фото\Семинар учителя-воспитатели\IMG-d892d4aac83e9f089d4cfe531340e4cc-V.jpg"/>
          <p:cNvPicPr>
            <a:picLocks noChangeAspect="1" noChangeArrowheads="1"/>
          </p:cNvPicPr>
          <p:nvPr/>
        </p:nvPicPr>
        <p:blipFill>
          <a:blip r:embed="rId3" cstate="print"/>
          <a:srcRect t="7724"/>
          <a:stretch>
            <a:fillRect/>
          </a:stretch>
        </p:blipFill>
        <p:spPr bwMode="auto">
          <a:xfrm>
            <a:off x="2483768" y="620688"/>
            <a:ext cx="4176464" cy="5794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D:\РАБОТА - ЛОГОПЕД\Выступления-фото\Фото\IMG_6766.jpg"/>
          <p:cNvPicPr>
            <a:picLocks noChangeAspect="1" noChangeArrowheads="1"/>
          </p:cNvPicPr>
          <p:nvPr/>
        </p:nvPicPr>
        <p:blipFill>
          <a:blip r:embed="rId4" cstate="print"/>
          <a:srcRect t="4851" r="18361"/>
          <a:stretch>
            <a:fillRect/>
          </a:stretch>
        </p:blipFill>
        <p:spPr bwMode="auto">
          <a:xfrm>
            <a:off x="5111552" y="1280975"/>
            <a:ext cx="4032448" cy="5577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249</Words>
  <Application>Microsoft Office PowerPoint</Application>
  <PresentationFormat>Экран (4:3)</PresentationFormat>
  <Paragraphs>45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Преемственность учителя-логопеда  с участниками образовательного процесса</vt:lpstr>
      <vt:lpstr>Основные направления психолого-педагогической коррекции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Преемственность учителя-логопеда с участниками образовательного процесса</dc:title>
  <dc:creator>Admin</dc:creator>
  <cp:lastModifiedBy>Admin</cp:lastModifiedBy>
  <cp:revision>29</cp:revision>
  <dcterms:created xsi:type="dcterms:W3CDTF">2019-09-04T16:12:39Z</dcterms:created>
  <dcterms:modified xsi:type="dcterms:W3CDTF">2019-10-08T15:06:42Z</dcterms:modified>
</cp:coreProperties>
</file>