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6" r:id="rId17"/>
    <p:sldId id="277" r:id="rId18"/>
    <p:sldId id="271" r:id="rId19"/>
    <p:sldId id="272" r:id="rId20"/>
    <p:sldId id="273" r:id="rId21"/>
    <p:sldId id="274" r:id="rId22"/>
    <p:sldId id="27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5" autoAdjust="0"/>
    <p:restoredTop sz="94660"/>
  </p:normalViewPr>
  <p:slideViewPr>
    <p:cSldViewPr>
      <p:cViewPr varScale="1">
        <p:scale>
          <a:sx n="69" d="100"/>
          <a:sy n="69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БПОУ ОО «Мезенский педагогический колледж»</a:t>
            </a:r>
          </a:p>
          <a:p>
            <a:pPr algn="ctr"/>
            <a:r>
              <a:rPr lang="ru-RU" dirty="0" smtClean="0"/>
              <a:t>Кафедра общих гуманитарных и филологических дисциплин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556792"/>
            <a:ext cx="74168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/>
              <a:t>Открытый урок по русскому языку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«Лексика с точки зрения ее происхождения»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s://avatanplus.com/files/resources/original/5749ce8dc6524154f84ed9f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933056"/>
            <a:ext cx="2808312" cy="266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01907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260648"/>
            <a:ext cx="835292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/>
              <a:t>    Заимствования из французского языка: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/>
              <a:t>конечное ударное -е, -э, -о при неизменяемости слов,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/>
              <a:t>сочетания –</a:t>
            </a:r>
            <a:r>
              <a:rPr lang="ru-RU" sz="2400" dirty="0" err="1" smtClean="0"/>
              <a:t>уэ</a:t>
            </a:r>
            <a:r>
              <a:rPr lang="ru-RU" sz="2400" dirty="0" smtClean="0"/>
              <a:t>, -</a:t>
            </a:r>
            <a:r>
              <a:rPr lang="ru-RU" sz="2400" dirty="0" err="1" smtClean="0"/>
              <a:t>уа</a:t>
            </a:r>
            <a:r>
              <a:rPr lang="ru-RU" sz="2400" dirty="0" smtClean="0"/>
              <a:t>;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/>
              <a:t>конечное –аж.</a:t>
            </a:r>
          </a:p>
          <a:p>
            <a:pPr algn="ctr">
              <a:lnSpc>
                <a:spcPct val="150000"/>
              </a:lnSpc>
            </a:pPr>
            <a:endParaRPr lang="ru-RU" sz="2400" b="1" i="1" dirty="0" smtClean="0"/>
          </a:p>
          <a:p>
            <a:pPr algn="ctr">
              <a:lnSpc>
                <a:spcPct val="150000"/>
              </a:lnSpc>
            </a:pPr>
            <a:r>
              <a:rPr lang="ru-RU" sz="2400" b="1" i="1" dirty="0" smtClean="0"/>
              <a:t>Пари</a:t>
            </a:r>
            <a:r>
              <a:rPr lang="ru-RU" sz="2400" b="1" i="1" dirty="0"/>
              <a:t>, шасси, жалюзи, павильон, манто, резервуар, тротуар, силуэт, авеню, пилотаж, </a:t>
            </a:r>
            <a:r>
              <a:rPr lang="ru-RU" sz="2400" b="1" i="1" dirty="0" smtClean="0"/>
              <a:t>макияж</a:t>
            </a:r>
            <a:endParaRPr lang="ru-RU" sz="2400" b="1" i="1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276872"/>
            <a:ext cx="1737522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9323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548680"/>
            <a:ext cx="820891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200" b="1" dirty="0">
                <a:solidFill>
                  <a:prstClr val="black"/>
                </a:solidFill>
              </a:rPr>
              <a:t>Заимствования из </a:t>
            </a:r>
            <a:r>
              <a:rPr lang="ru-RU" sz="3200" b="1" dirty="0" smtClean="0">
                <a:solidFill>
                  <a:prstClr val="black"/>
                </a:solidFill>
              </a:rPr>
              <a:t>английского </a:t>
            </a:r>
          </a:p>
          <a:p>
            <a:pPr lvl="0" algn="ctr">
              <a:lnSpc>
                <a:spcPct val="150000"/>
              </a:lnSpc>
            </a:pPr>
            <a:r>
              <a:rPr lang="ru-RU" sz="3200" b="1" dirty="0" smtClean="0">
                <a:solidFill>
                  <a:prstClr val="black"/>
                </a:solidFill>
              </a:rPr>
              <a:t>языка:</a:t>
            </a:r>
          </a:p>
          <a:p>
            <a:pPr marL="342900" lvl="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>
                <a:solidFill>
                  <a:prstClr val="black"/>
                </a:solidFill>
              </a:rPr>
              <a:t>конечное –</a:t>
            </a:r>
            <a:r>
              <a:rPr lang="ru-RU" sz="2400" dirty="0" err="1">
                <a:solidFill>
                  <a:prstClr val="black"/>
                </a:solidFill>
              </a:rPr>
              <a:t>инг</a:t>
            </a:r>
            <a:r>
              <a:rPr lang="ru-RU" sz="2400" dirty="0">
                <a:solidFill>
                  <a:prstClr val="black"/>
                </a:solidFill>
              </a:rPr>
              <a:t>, -ер</a:t>
            </a:r>
            <a:r>
              <a:rPr lang="ru-RU" sz="2400" dirty="0" smtClean="0">
                <a:solidFill>
                  <a:prstClr val="black"/>
                </a:solidFill>
              </a:rPr>
              <a:t>,</a:t>
            </a:r>
          </a:p>
          <a:p>
            <a:pPr marL="342900" lvl="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ru-RU" sz="2400" dirty="0">
                <a:solidFill>
                  <a:prstClr val="black"/>
                </a:solidFill>
              </a:rPr>
              <a:t>сочетание –</a:t>
            </a:r>
            <a:r>
              <a:rPr lang="ru-RU" sz="2400" dirty="0" err="1">
                <a:solidFill>
                  <a:prstClr val="black"/>
                </a:solidFill>
              </a:rPr>
              <a:t>дж</a:t>
            </a:r>
            <a:r>
              <a:rPr lang="ru-RU" sz="2400" dirty="0">
                <a:solidFill>
                  <a:prstClr val="black"/>
                </a:solidFill>
              </a:rPr>
              <a:t>- </a:t>
            </a:r>
            <a:r>
              <a:rPr lang="ru-RU" sz="2400" dirty="0" smtClean="0">
                <a:solidFill>
                  <a:prstClr val="black"/>
                </a:solidFill>
              </a:rPr>
              <a:t>.</a:t>
            </a:r>
          </a:p>
          <a:p>
            <a:pPr lvl="0" algn="ctr">
              <a:lnSpc>
                <a:spcPct val="150000"/>
              </a:lnSpc>
            </a:pPr>
            <a:endParaRPr lang="ru-RU" sz="2400" b="1" dirty="0" smtClean="0">
              <a:solidFill>
                <a:prstClr val="black"/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ru-RU" sz="2400" b="1" dirty="0">
                <a:solidFill>
                  <a:prstClr val="black"/>
                </a:solidFill>
              </a:rPr>
              <a:t>М</a:t>
            </a:r>
            <a:r>
              <a:rPr lang="ru-RU" sz="2400" b="1" dirty="0" smtClean="0">
                <a:solidFill>
                  <a:prstClr val="black"/>
                </a:solidFill>
              </a:rPr>
              <a:t>итинг</a:t>
            </a:r>
            <a:r>
              <a:rPr lang="ru-RU" sz="2400" b="1" dirty="0">
                <a:solidFill>
                  <a:prstClr val="black"/>
                </a:solidFill>
              </a:rPr>
              <a:t>, прессинг, пудинг, бриджи, бюджет, киллер, </a:t>
            </a:r>
            <a:r>
              <a:rPr lang="ru-RU" sz="2400" b="1" dirty="0" smtClean="0">
                <a:solidFill>
                  <a:prstClr val="black"/>
                </a:solidFill>
              </a:rPr>
              <a:t>брокер:</a:t>
            </a:r>
            <a:endParaRPr lang="ru-RU" sz="2400" b="1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484784"/>
            <a:ext cx="2039888" cy="203988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2339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5054" y="188640"/>
            <a:ext cx="84185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200" b="1" dirty="0">
                <a:solidFill>
                  <a:prstClr val="black"/>
                </a:solidFill>
              </a:rPr>
              <a:t>Заимствования </a:t>
            </a:r>
            <a:r>
              <a:rPr lang="ru-RU" sz="3200" b="1" dirty="0" smtClean="0">
                <a:solidFill>
                  <a:prstClr val="black"/>
                </a:solidFill>
              </a:rPr>
              <a:t>из греческого </a:t>
            </a:r>
            <a:endParaRPr lang="ru-RU" sz="3200" b="1" dirty="0">
              <a:solidFill>
                <a:prstClr val="black"/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ru-RU" sz="3200" b="1" dirty="0">
                <a:solidFill>
                  <a:prstClr val="black"/>
                </a:solidFill>
              </a:rPr>
              <a:t>языка: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2010335"/>
            <a:ext cx="87849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/>
              <a:t>слова из области  </a:t>
            </a:r>
            <a:r>
              <a:rPr lang="ru-RU" sz="2400" dirty="0" smtClean="0"/>
              <a:t>религии; 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/>
              <a:t>научные термины; 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/>
              <a:t>бытовые   термины; 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/>
              <a:t>наименования  </a:t>
            </a:r>
            <a:r>
              <a:rPr lang="ru-RU" sz="2400" dirty="0"/>
              <a:t>растений и </a:t>
            </a:r>
            <a:r>
              <a:rPr lang="ru-RU" sz="2400" dirty="0" smtClean="0"/>
              <a:t>животных;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/>
              <a:t>области </a:t>
            </a:r>
            <a:r>
              <a:rPr lang="ru-RU" sz="2400" dirty="0"/>
              <a:t>искусства и </a:t>
            </a:r>
            <a:r>
              <a:rPr lang="ru-RU" sz="2400" dirty="0" smtClean="0"/>
              <a:t>науки; </a:t>
            </a:r>
            <a:endParaRPr lang="ru-RU" sz="2400" dirty="0"/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/>
              <a:t>лингвистические термин.</a:t>
            </a:r>
            <a:endParaRPr lang="ru-RU" sz="2400" b="1" i="1" dirty="0" smtClean="0"/>
          </a:p>
          <a:p>
            <a:pPr algn="ctr">
              <a:lnSpc>
                <a:spcPct val="150000"/>
              </a:lnSpc>
            </a:pPr>
            <a:r>
              <a:rPr lang="ru-RU" sz="2400" b="1" i="1" dirty="0" smtClean="0"/>
              <a:t>Ангел, демон, философия, тетрадь, кипарис, комедия, стих, лексика и т.д.</a:t>
            </a:r>
            <a:endParaRPr lang="ru-RU" sz="2400" b="1" i="1" dirty="0"/>
          </a:p>
        </p:txBody>
      </p:sp>
      <p:pic>
        <p:nvPicPr>
          <p:cNvPr id="4098" name="Picture 2" descr="https://i.pinimg.com/236x/5e/15/13/5e1513e01910e1c66bcf06168da95cf2--greek-pottery-painted-potter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268760"/>
            <a:ext cx="2241746" cy="223224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17511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835292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200" b="1" dirty="0">
                <a:solidFill>
                  <a:prstClr val="black"/>
                </a:solidFill>
              </a:rPr>
              <a:t>Заимствования </a:t>
            </a:r>
            <a:r>
              <a:rPr lang="ru-RU" sz="3200" b="1" dirty="0" smtClean="0">
                <a:solidFill>
                  <a:prstClr val="black"/>
                </a:solidFill>
              </a:rPr>
              <a:t>из латинского</a:t>
            </a:r>
            <a:endParaRPr lang="ru-RU" sz="3200" b="1" dirty="0">
              <a:solidFill>
                <a:prstClr val="black"/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ru-RU" sz="3200" b="1" dirty="0">
                <a:solidFill>
                  <a:prstClr val="black"/>
                </a:solidFill>
              </a:rPr>
              <a:t>языка</a:t>
            </a:r>
            <a:r>
              <a:rPr lang="ru-RU" sz="3200" b="1" dirty="0" smtClean="0">
                <a:solidFill>
                  <a:prstClr val="black"/>
                </a:solidFill>
              </a:rPr>
              <a:t>:</a:t>
            </a:r>
          </a:p>
          <a:p>
            <a:pPr marL="342900" lvl="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b="1" dirty="0" smtClean="0">
                <a:solidFill>
                  <a:prstClr val="black"/>
                </a:solidFill>
              </a:rPr>
              <a:t> </a:t>
            </a:r>
            <a:r>
              <a:rPr lang="ru-RU" sz="2400" dirty="0" smtClean="0">
                <a:solidFill>
                  <a:prstClr val="black"/>
                </a:solidFill>
              </a:rPr>
              <a:t>сфера </a:t>
            </a:r>
            <a:r>
              <a:rPr lang="ru-RU" sz="2400" dirty="0">
                <a:solidFill>
                  <a:prstClr val="black"/>
                </a:solidFill>
              </a:rPr>
              <a:t>научно-технической, общественной и политической </a:t>
            </a:r>
            <a:r>
              <a:rPr lang="ru-RU" sz="2400" dirty="0" smtClean="0">
                <a:solidFill>
                  <a:prstClr val="black"/>
                </a:solidFill>
              </a:rPr>
              <a:t>терминологии</a:t>
            </a:r>
            <a:r>
              <a:rPr lang="ru-RU" sz="2400" dirty="0">
                <a:solidFill>
                  <a:prstClr val="black"/>
                </a:solidFill>
              </a:rPr>
              <a:t>.</a:t>
            </a:r>
            <a:endParaRPr lang="ru-RU" sz="2400" dirty="0" smtClean="0">
              <a:solidFill>
                <a:prstClr val="black"/>
              </a:solidFill>
            </a:endParaRPr>
          </a:p>
          <a:p>
            <a:pPr marL="342900" lvl="0" indent="-342900" algn="just">
              <a:lnSpc>
                <a:spcPct val="150000"/>
              </a:lnSpc>
              <a:buFont typeface="Wingdings" pitchFamily="2" charset="2"/>
              <a:buChar char="Ø"/>
            </a:pPr>
            <a:endParaRPr lang="ru-RU" sz="2400" b="1" dirty="0">
              <a:solidFill>
                <a:prstClr val="black"/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ru-RU" sz="2400" b="1" dirty="0" smtClean="0">
                <a:solidFill>
                  <a:prstClr val="black"/>
                </a:solidFill>
              </a:rPr>
              <a:t> </a:t>
            </a:r>
            <a:r>
              <a:rPr lang="ru-RU" sz="2400" b="1" i="1" dirty="0" smtClean="0">
                <a:solidFill>
                  <a:prstClr val="black"/>
                </a:solidFill>
              </a:rPr>
              <a:t>Школа</a:t>
            </a:r>
            <a:r>
              <a:rPr lang="ru-RU" sz="2400" b="1" i="1" dirty="0">
                <a:solidFill>
                  <a:prstClr val="black"/>
                </a:solidFill>
              </a:rPr>
              <a:t>, аудитория, декан, канцелярия, каникулы, директор, экзамен, экскурсия, диктант</a:t>
            </a:r>
            <a:endParaRPr lang="ru-RU" sz="2400" b="1" i="1" dirty="0" smtClean="0">
              <a:solidFill>
                <a:prstClr val="black"/>
              </a:solidFill>
            </a:endParaRPr>
          </a:p>
          <a:p>
            <a:pPr lvl="0" algn="ctr">
              <a:lnSpc>
                <a:spcPct val="150000"/>
              </a:lnSpc>
            </a:pPr>
            <a:endParaRPr lang="ru-RU" sz="3200" b="1" dirty="0">
              <a:solidFill>
                <a:prstClr val="black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37"/>
          <a:stretch/>
        </p:blipFill>
        <p:spPr bwMode="auto">
          <a:xfrm>
            <a:off x="3203848" y="4725144"/>
            <a:ext cx="2258637" cy="192888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1297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332656"/>
            <a:ext cx="83529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200" b="1" dirty="0">
                <a:solidFill>
                  <a:prstClr val="black"/>
                </a:solidFill>
              </a:rPr>
              <a:t>Заимствования из </a:t>
            </a:r>
            <a:r>
              <a:rPr lang="ru-RU" sz="3200" b="1" dirty="0" smtClean="0">
                <a:solidFill>
                  <a:prstClr val="black"/>
                </a:solidFill>
              </a:rPr>
              <a:t>итальянского</a:t>
            </a:r>
            <a:endParaRPr lang="ru-RU" sz="3200" b="1" dirty="0">
              <a:solidFill>
                <a:prstClr val="black"/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ru-RU" sz="3200" b="1" dirty="0">
                <a:solidFill>
                  <a:prstClr val="black"/>
                </a:solidFill>
              </a:rPr>
              <a:t>языка</a:t>
            </a:r>
            <a:r>
              <a:rPr lang="ru-RU" sz="3200" b="1" dirty="0" smtClean="0">
                <a:solidFill>
                  <a:prstClr val="black"/>
                </a:solidFill>
              </a:rPr>
              <a:t>:</a:t>
            </a:r>
          </a:p>
          <a:p>
            <a:pPr marL="342900" lvl="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>
                <a:solidFill>
                  <a:prstClr val="black"/>
                </a:solidFill>
              </a:rPr>
              <a:t>итальянские   музыкальные   </a:t>
            </a:r>
            <a:r>
              <a:rPr lang="ru-RU" sz="2400" dirty="0" smtClean="0">
                <a:solidFill>
                  <a:prstClr val="black"/>
                </a:solidFill>
              </a:rPr>
              <a:t>термины;</a:t>
            </a:r>
          </a:p>
          <a:p>
            <a:pPr marL="342900" lvl="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>
                <a:solidFill>
                  <a:prstClr val="black"/>
                </a:solidFill>
              </a:rPr>
              <a:t>некоторые </a:t>
            </a:r>
            <a:r>
              <a:rPr lang="ru-RU" sz="2400" dirty="0">
                <a:solidFill>
                  <a:prstClr val="black"/>
                </a:solidFill>
              </a:rPr>
              <a:t>бытовые  </a:t>
            </a:r>
            <a:r>
              <a:rPr lang="ru-RU" sz="2400" dirty="0" smtClean="0">
                <a:solidFill>
                  <a:prstClr val="black"/>
                </a:solidFill>
              </a:rPr>
              <a:t>слова.</a:t>
            </a:r>
          </a:p>
          <a:p>
            <a:pPr lvl="0" algn="just">
              <a:lnSpc>
                <a:spcPct val="150000"/>
              </a:lnSpc>
            </a:pPr>
            <a:endParaRPr lang="ru-RU" sz="2400" b="1" dirty="0">
              <a:solidFill>
                <a:prstClr val="black"/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ru-RU" sz="2400" b="1" dirty="0">
                <a:solidFill>
                  <a:prstClr val="black"/>
                </a:solidFill>
              </a:rPr>
              <a:t>А</a:t>
            </a:r>
            <a:r>
              <a:rPr lang="ru-RU" sz="2400" b="1" dirty="0" smtClean="0">
                <a:solidFill>
                  <a:prstClr val="black"/>
                </a:solidFill>
              </a:rPr>
              <a:t>рия, либретто, соната, вермишель, макароны</a:t>
            </a:r>
            <a:endParaRPr lang="ru-RU" sz="2400" b="1" dirty="0">
              <a:solidFill>
                <a:prstClr val="black"/>
              </a:solidFill>
            </a:endParaRPr>
          </a:p>
        </p:txBody>
      </p:sp>
      <p:pic>
        <p:nvPicPr>
          <p:cNvPr id="6146" name="Picture 2" descr="https://avatars.mds.yandex.net/get-pdb/367895/537726b8-2db1-4b45-8dee-5c5d95a5a80c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282721"/>
            <a:ext cx="3240360" cy="2430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3983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640960" cy="5616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/>
              <a:t>Словари 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/>
              <a:t>“</a:t>
            </a:r>
            <a:r>
              <a:rPr lang="ru-RU" sz="2400" dirty="0"/>
              <a:t>Этимологический словарь русского языка”, составленный А</a:t>
            </a:r>
            <a:r>
              <a:rPr lang="ru-RU" sz="2400" dirty="0" smtClean="0"/>
              <a:t>. Преображенским </a:t>
            </a:r>
            <a:r>
              <a:rPr lang="ru-RU" sz="2400" dirty="0"/>
              <a:t>(1910–1914 гг.).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/>
              <a:t>“</a:t>
            </a:r>
            <a:r>
              <a:rPr lang="ru-RU" sz="2400" dirty="0"/>
              <a:t>Краткий этимологический словарь русского языка” Н.М</a:t>
            </a:r>
            <a:r>
              <a:rPr lang="ru-RU" sz="2400" dirty="0" smtClean="0"/>
              <a:t>. </a:t>
            </a:r>
            <a:r>
              <a:rPr lang="ru-RU" sz="2400" dirty="0" err="1" smtClean="0"/>
              <a:t>Шанского</a:t>
            </a:r>
            <a:r>
              <a:rPr lang="ru-RU" sz="2400" dirty="0" smtClean="0"/>
              <a:t> </a:t>
            </a:r>
            <a:r>
              <a:rPr lang="ru-RU" sz="2400" dirty="0"/>
              <a:t>(1961г. и другие издания.)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/>
              <a:t>“</a:t>
            </a:r>
            <a:r>
              <a:rPr lang="ru-RU" sz="2400" dirty="0"/>
              <a:t>Словарь иностранных слов”- М.: Русский язык, 1981 (и другие издания).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/>
              <a:t>“</a:t>
            </a:r>
            <a:r>
              <a:rPr lang="ru-RU" sz="2400" dirty="0"/>
              <a:t>Современный словарь иностранных слов” И.В</a:t>
            </a:r>
            <a:r>
              <a:rPr lang="ru-RU" sz="2400" dirty="0" smtClean="0"/>
              <a:t>. Нечаевой </a:t>
            </a:r>
            <a:r>
              <a:rPr lang="ru-RU" sz="2400" dirty="0"/>
              <a:t>– ООО “Издательство АСТ, М., 2002.</a:t>
            </a:r>
          </a:p>
        </p:txBody>
      </p:sp>
    </p:spTree>
    <p:extLst>
      <p:ext uri="{BB962C8B-B14F-4D97-AF65-F5344CB8AC3E}">
        <p14:creationId xmlns:p14="http://schemas.microsoft.com/office/powerpoint/2010/main" val="32933715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8568952" cy="1682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FF0000"/>
                </a:solidFill>
              </a:rPr>
              <a:t>Задание 1. </a:t>
            </a:r>
            <a:r>
              <a:rPr lang="ru-RU" sz="2400" b="1" dirty="0">
                <a:solidFill>
                  <a:srgbClr val="FF0000"/>
                </a:solidFill>
              </a:rPr>
              <a:t>В следующих примерах найдите старославянизмы, укажите их признаки, подберите к каждому из них однокоренное русское слово.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536" y="2636912"/>
            <a:ext cx="8568952" cy="2802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000" b="1" dirty="0" smtClean="0"/>
              <a:t>…</a:t>
            </a:r>
            <a:r>
              <a:rPr lang="ru-RU" sz="2000" b="1" dirty="0"/>
              <a:t>Раздался звучный глас </a:t>
            </a:r>
            <a:r>
              <a:rPr lang="ru-RU" sz="2000" b="1" dirty="0" smtClean="0"/>
              <a:t>Петра</a:t>
            </a:r>
            <a:r>
              <a:rPr lang="ru-RU" sz="2000" b="1" dirty="0"/>
              <a:t>. </a:t>
            </a:r>
            <a:endParaRPr lang="ru-RU" sz="2000" b="1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000" b="1" dirty="0" smtClean="0"/>
              <a:t>И </a:t>
            </a:r>
            <a:r>
              <a:rPr lang="ru-RU" sz="2000" b="1" dirty="0"/>
              <a:t>он промчался пред </a:t>
            </a:r>
            <a:r>
              <a:rPr lang="ru-RU" sz="2000" b="1" dirty="0" smtClean="0"/>
              <a:t> полками </a:t>
            </a:r>
            <a:r>
              <a:rPr lang="ru-RU" sz="2000" b="1" dirty="0" err="1"/>
              <a:t>могущ</a:t>
            </a:r>
            <a:r>
              <a:rPr lang="ru-RU" sz="2000" b="1" dirty="0"/>
              <a:t> </a:t>
            </a:r>
            <a:r>
              <a:rPr lang="ru-RU" sz="2000" b="1" dirty="0" smtClean="0"/>
              <a:t>и </a:t>
            </a:r>
            <a:r>
              <a:rPr lang="ru-RU" sz="2000" b="1" dirty="0"/>
              <a:t>радостен, как бой. </a:t>
            </a:r>
            <a:endParaRPr lang="ru-RU" sz="2000" b="1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000" b="1" dirty="0" smtClean="0"/>
              <a:t>…</a:t>
            </a:r>
            <a:r>
              <a:rPr lang="ru-RU" sz="2000" b="1" dirty="0"/>
              <a:t>Окрепла Русь. Так тяжкий млат </a:t>
            </a:r>
            <a:r>
              <a:rPr lang="ru-RU" sz="2000" b="1" dirty="0" smtClean="0"/>
              <a:t>, </a:t>
            </a:r>
            <a:r>
              <a:rPr lang="ru-RU" sz="2000" b="1" dirty="0"/>
              <a:t>дробя стекло, куёт булат. </a:t>
            </a:r>
            <a:endParaRPr lang="ru-RU" sz="2000" b="1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000" b="1" dirty="0" smtClean="0"/>
              <a:t>Тих </a:t>
            </a:r>
            <a:r>
              <a:rPr lang="ru-RU" sz="2000" b="1" dirty="0"/>
              <a:t>полет </a:t>
            </a:r>
            <a:r>
              <a:rPr lang="ru-RU" sz="2000" b="1" dirty="0" err="1" smtClean="0"/>
              <a:t>полнощи</a:t>
            </a:r>
            <a:r>
              <a:rPr lang="ru-RU" sz="2000" b="1" dirty="0" smtClean="0"/>
              <a:t>.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000" b="1" dirty="0" smtClean="0"/>
              <a:t>Бразды пушистые </a:t>
            </a:r>
            <a:r>
              <a:rPr lang="ru-RU" sz="2000" b="1" dirty="0"/>
              <a:t>взрывая, летит кибитка удалая. </a:t>
            </a:r>
            <a:endParaRPr lang="ru-RU" sz="2000" b="1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000" b="1" dirty="0" smtClean="0"/>
              <a:t>Росли </a:t>
            </a:r>
            <a:r>
              <a:rPr lang="ru-RU" sz="2000" b="1" dirty="0"/>
              <a:t>мы вместе; нашу младость </a:t>
            </a:r>
            <a:r>
              <a:rPr lang="ru-RU" sz="2000" b="1" dirty="0" smtClean="0"/>
              <a:t>вскормила </a:t>
            </a:r>
            <a:r>
              <a:rPr lang="ru-RU" sz="2000" b="1" dirty="0"/>
              <a:t>чуждая семья.</a:t>
            </a:r>
          </a:p>
        </p:txBody>
      </p:sp>
    </p:spTree>
    <p:extLst>
      <p:ext uri="{BB962C8B-B14F-4D97-AF65-F5344CB8AC3E}">
        <p14:creationId xmlns:p14="http://schemas.microsoft.com/office/powerpoint/2010/main" val="1244365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04664"/>
            <a:ext cx="81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FF0000"/>
                </a:solidFill>
              </a:rPr>
              <a:t>Задание 2</a:t>
            </a:r>
            <a:r>
              <a:rPr lang="ru-RU" sz="2400" b="1" dirty="0">
                <a:solidFill>
                  <a:srgbClr val="FF0000"/>
                </a:solidFill>
              </a:rPr>
              <a:t>. Объясните значение слов. Подберите к данным словам синонимы современного русского языка.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8500" y="2060848"/>
            <a:ext cx="309634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b="1" dirty="0" smtClean="0"/>
              <a:t>Брадобрей, 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b="1" dirty="0" smtClean="0"/>
              <a:t>вельми, 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b="1" dirty="0" smtClean="0"/>
              <a:t>волхв, 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b="1" dirty="0" smtClean="0"/>
              <a:t>выя, 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b="1" dirty="0" err="1" smtClean="0"/>
              <a:t>глаголить</a:t>
            </a:r>
            <a:r>
              <a:rPr lang="ru-RU" sz="2400" b="1" dirty="0" smtClean="0"/>
              <a:t>, 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b="1" dirty="0" smtClean="0"/>
              <a:t>десница, 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b="1" dirty="0"/>
              <a:t>лекарь, </a:t>
            </a:r>
          </a:p>
          <a:p>
            <a:endParaRPr lang="ru-RU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652120" y="2276872"/>
            <a:ext cx="223224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b="1" dirty="0" smtClean="0"/>
              <a:t>лепта</a:t>
            </a:r>
            <a:r>
              <a:rPr lang="ru-RU" sz="2400" b="1" dirty="0"/>
              <a:t>, 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b="1" dirty="0"/>
              <a:t>око, 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b="1" dirty="0"/>
              <a:t>оный, </a:t>
            </a:r>
            <a:endParaRPr lang="ru-RU" sz="2400" b="1" dirty="0" smtClean="0"/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b="1" dirty="0" smtClean="0"/>
              <a:t>отсель</a:t>
            </a:r>
            <a:r>
              <a:rPr lang="ru-RU" sz="2400" b="1" dirty="0"/>
              <a:t>, </a:t>
            </a:r>
            <a:endParaRPr lang="ru-RU" sz="2400" b="1" dirty="0" smtClean="0"/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b="1" dirty="0" smtClean="0"/>
              <a:t>перст</a:t>
            </a:r>
            <a:r>
              <a:rPr lang="ru-RU" sz="2400" b="1" dirty="0"/>
              <a:t>, </a:t>
            </a:r>
            <a:endParaRPr lang="ru-RU" sz="2400" b="1" dirty="0" smtClean="0"/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2400" b="1" dirty="0" smtClean="0"/>
              <a:t>сие</a:t>
            </a:r>
            <a:r>
              <a:rPr lang="ru-RU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322521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3174" y="332655"/>
            <a:ext cx="878497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Задание </a:t>
            </a:r>
            <a:r>
              <a:rPr lang="ru-RU" sz="3200" b="1" dirty="0" smtClean="0">
                <a:solidFill>
                  <a:srgbClr val="FF0000"/>
                </a:solidFill>
              </a:rPr>
              <a:t>3. </a:t>
            </a:r>
            <a:r>
              <a:rPr lang="ru-RU" sz="3200" b="1" dirty="0" smtClean="0">
                <a:solidFill>
                  <a:srgbClr val="FF0000"/>
                </a:solidFill>
              </a:rPr>
              <a:t>Выпишите </a:t>
            </a:r>
            <a:r>
              <a:rPr lang="ru-RU" sz="3200" b="1" dirty="0">
                <a:solidFill>
                  <a:srgbClr val="FF0000"/>
                </a:solidFill>
              </a:rPr>
              <a:t>заимствованные слова из ряда: 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pPr algn="just">
              <a:lnSpc>
                <a:spcPct val="150000"/>
              </a:lnSpc>
            </a:pPr>
            <a:endParaRPr lang="ru-RU" sz="2400" dirty="0" smtClean="0"/>
          </a:p>
          <a:p>
            <a:pPr algn="just">
              <a:lnSpc>
                <a:spcPct val="150000"/>
              </a:lnSpc>
            </a:pPr>
            <a:r>
              <a:rPr lang="ru-RU" sz="2800" b="1" i="1" dirty="0" smtClean="0"/>
              <a:t>аппарат, космодром, опричник, вече, гардероб, макароны, зодчий, дюжина, кантата, романс, урядник, винегрет, благородный, менеджер, кастинг, митин</a:t>
            </a:r>
            <a:r>
              <a:rPr lang="ru-RU" sz="2800" b="1" i="1" dirty="0"/>
              <a:t>г</a:t>
            </a:r>
            <a:r>
              <a:rPr lang="ru-RU" sz="2800" b="1" i="1" dirty="0" smtClean="0"/>
              <a:t>, меню, ланиты, арба, синтаксис, фонетика, музей, алфавит, мэр, колледж, хобби, тулуп.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10836568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8496944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Задание </a:t>
            </a:r>
            <a:r>
              <a:rPr lang="ru-RU" sz="3200" b="1" dirty="0" smtClean="0">
                <a:solidFill>
                  <a:srgbClr val="FF0000"/>
                </a:solidFill>
              </a:rPr>
              <a:t>4. </a:t>
            </a:r>
            <a:r>
              <a:rPr lang="ru-RU" sz="3200" b="1" dirty="0" smtClean="0">
                <a:solidFill>
                  <a:srgbClr val="FF0000"/>
                </a:solidFill>
              </a:rPr>
              <a:t>Спишите</a:t>
            </a:r>
            <a:r>
              <a:rPr lang="ru-RU" sz="3200" b="1" dirty="0">
                <a:solidFill>
                  <a:srgbClr val="FF0000"/>
                </a:solidFill>
              </a:rPr>
              <a:t>, определите по различным признакам, из какого языка пришло слово.</a:t>
            </a:r>
          </a:p>
          <a:p>
            <a:endParaRPr lang="ru-RU" dirty="0" smtClean="0"/>
          </a:p>
          <a:p>
            <a:pPr algn="just">
              <a:lnSpc>
                <a:spcPct val="150000"/>
              </a:lnSpc>
            </a:pPr>
            <a:r>
              <a:rPr lang="ru-RU" sz="2400" b="1" i="1" dirty="0" smtClean="0"/>
              <a:t>	Фильмотека</a:t>
            </a:r>
            <a:r>
              <a:rPr lang="ru-RU" sz="2400" b="1" i="1" dirty="0"/>
              <a:t>, телескоп, термометр, прототип, параметр, аргонавт, зоопарк, </a:t>
            </a:r>
            <a:r>
              <a:rPr lang="ru-RU" sz="2400" b="1" i="1" dirty="0" smtClean="0"/>
              <a:t>агроном.</a:t>
            </a:r>
          </a:p>
          <a:p>
            <a:pPr algn="just">
              <a:lnSpc>
                <a:spcPct val="150000"/>
              </a:lnSpc>
            </a:pPr>
            <a:r>
              <a:rPr lang="ru-RU" sz="2400" b="1" i="1" dirty="0" smtClean="0"/>
              <a:t>	Пари</a:t>
            </a:r>
            <a:r>
              <a:rPr lang="ru-RU" sz="2400" b="1" i="1" dirty="0"/>
              <a:t>, шасси, жалюзи, павильон, медальон, резервуар, тротуар, силуэт, авеню, пилотаж, </a:t>
            </a:r>
            <a:r>
              <a:rPr lang="ru-RU" sz="2400" b="1" i="1" dirty="0" smtClean="0"/>
              <a:t>макияж.</a:t>
            </a:r>
            <a:endParaRPr lang="ru-RU" sz="2400" b="1" i="1" dirty="0"/>
          </a:p>
          <a:p>
            <a:pPr algn="just">
              <a:lnSpc>
                <a:spcPct val="150000"/>
              </a:lnSpc>
            </a:pPr>
            <a:r>
              <a:rPr lang="ru-RU" sz="2400" b="1" i="1" dirty="0" smtClean="0"/>
              <a:t>	Брифинг</a:t>
            </a:r>
            <a:r>
              <a:rPr lang="ru-RU" sz="2400" b="1" i="1" dirty="0"/>
              <a:t>, прессинг, спиннинг, пудинг, бриджи, бюджет, киллер, </a:t>
            </a:r>
            <a:r>
              <a:rPr lang="ru-RU" sz="2400" b="1" i="1" dirty="0" smtClean="0"/>
              <a:t>брокер.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310625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548680"/>
            <a:ext cx="828092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i="1" dirty="0"/>
              <a:t>Язык  есть  самая  живая,  самая  обильная  и  прочная  связь,  соединяющая отжившие,  живущие  и  будущие  поколения  народа  в  одно  великое исторически живое целое.  </a:t>
            </a:r>
          </a:p>
          <a:p>
            <a:pPr algn="r"/>
            <a:r>
              <a:rPr lang="ru-RU" sz="2800" b="1" i="1" dirty="0"/>
              <a:t>К.Д. Ушинский </a:t>
            </a:r>
          </a:p>
        </p:txBody>
      </p:sp>
      <p:pic>
        <p:nvPicPr>
          <p:cNvPr id="2050" name="Picture 2" descr="https://avatars.mds.yandex.net/get-zen_doc/1852544/pub_5cef999969086f00b040d133_5cf183ceddc81b00afb1fccf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924944"/>
            <a:ext cx="2843420" cy="37600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6060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4664"/>
            <a:ext cx="864096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Задание </a:t>
            </a:r>
            <a:r>
              <a:rPr lang="ru-RU" sz="3200" b="1" dirty="0" smtClean="0">
                <a:solidFill>
                  <a:srgbClr val="FF0000"/>
                </a:solidFill>
              </a:rPr>
              <a:t>5. </a:t>
            </a:r>
            <a:r>
              <a:rPr lang="ru-RU" sz="3200" b="1" dirty="0" smtClean="0">
                <a:solidFill>
                  <a:srgbClr val="FF0000"/>
                </a:solidFill>
              </a:rPr>
              <a:t>Работа </a:t>
            </a:r>
            <a:r>
              <a:rPr lang="ru-RU" sz="3200" b="1" dirty="0">
                <a:solidFill>
                  <a:srgbClr val="FF0000"/>
                </a:solidFill>
              </a:rPr>
              <a:t>по группам. Пользуясь словарями иностранных слов, определить значение </a:t>
            </a:r>
            <a:r>
              <a:rPr lang="ru-RU" sz="3200" b="1" dirty="0" smtClean="0">
                <a:solidFill>
                  <a:srgbClr val="FF0000"/>
                </a:solidFill>
              </a:rPr>
              <a:t>слов</a:t>
            </a:r>
            <a:r>
              <a:rPr lang="ru-RU" sz="3200" b="1" dirty="0" smtClean="0">
                <a:solidFill>
                  <a:srgbClr val="FF0000"/>
                </a:solidFill>
              </a:rPr>
              <a:t>.</a:t>
            </a:r>
          </a:p>
          <a:p>
            <a:pPr algn="ctr"/>
            <a:endParaRPr lang="ru-RU" sz="3200" b="1" dirty="0" smtClean="0"/>
          </a:p>
          <a:p>
            <a:pPr algn="just">
              <a:lnSpc>
                <a:spcPct val="150000"/>
              </a:lnSpc>
            </a:pPr>
            <a:r>
              <a:rPr lang="ru-RU" sz="2400" b="1" i="1" dirty="0" smtClean="0">
                <a:solidFill>
                  <a:srgbClr val="FF0000"/>
                </a:solidFill>
              </a:rPr>
              <a:t>1 группа: </a:t>
            </a:r>
            <a:r>
              <a:rPr lang="ru-RU" sz="2400" b="1" i="1" dirty="0" smtClean="0"/>
              <a:t>дайджест</a:t>
            </a:r>
            <a:r>
              <a:rPr lang="ru-RU" sz="2400" b="1" i="1" dirty="0"/>
              <a:t>, спикер, инвестор, менталитет, </a:t>
            </a:r>
            <a:r>
              <a:rPr lang="ru-RU" sz="2400" b="1" i="1" dirty="0" smtClean="0"/>
              <a:t>маркетинг;</a:t>
            </a:r>
          </a:p>
          <a:p>
            <a:pPr algn="just">
              <a:lnSpc>
                <a:spcPct val="150000"/>
              </a:lnSpc>
            </a:pPr>
            <a:r>
              <a:rPr lang="ru-RU" sz="2400" b="1" i="1" dirty="0" smtClean="0">
                <a:solidFill>
                  <a:srgbClr val="FF0000"/>
                </a:solidFill>
              </a:rPr>
              <a:t>2 группа: </a:t>
            </a:r>
            <a:r>
              <a:rPr lang="ru-RU" sz="2400" b="1" i="1" dirty="0" smtClean="0"/>
              <a:t>банальный</a:t>
            </a:r>
            <a:r>
              <a:rPr lang="ru-RU" sz="2400" b="1" i="1" dirty="0"/>
              <a:t>, амбиция, дилемма, дилетант, имидж </a:t>
            </a:r>
            <a:r>
              <a:rPr lang="ru-RU" sz="2400" b="1" i="1" dirty="0" smtClean="0"/>
              <a:t>;</a:t>
            </a:r>
          </a:p>
          <a:p>
            <a:pPr algn="just">
              <a:lnSpc>
                <a:spcPct val="150000"/>
              </a:lnSpc>
            </a:pPr>
            <a:r>
              <a:rPr lang="ru-RU" sz="2400" b="1" i="1" dirty="0" smtClean="0">
                <a:solidFill>
                  <a:srgbClr val="FF0000"/>
                </a:solidFill>
              </a:rPr>
              <a:t>3 группа: </a:t>
            </a:r>
            <a:r>
              <a:rPr lang="ru-RU" sz="2400" b="1" i="1" dirty="0" smtClean="0"/>
              <a:t>интегрировать</a:t>
            </a:r>
            <a:r>
              <a:rPr lang="ru-RU" sz="2400" b="1" i="1" dirty="0"/>
              <a:t>, </a:t>
            </a:r>
            <a:r>
              <a:rPr lang="ru-RU" sz="2400" b="1" i="1" dirty="0" smtClean="0"/>
              <a:t>импичмент</a:t>
            </a:r>
            <a:r>
              <a:rPr lang="ru-RU" sz="2400" b="1" i="1" dirty="0"/>
              <a:t>, китч, </a:t>
            </a:r>
            <a:r>
              <a:rPr lang="ru-RU" sz="2400" b="1" i="1" dirty="0" smtClean="0"/>
              <a:t>плюрализм</a:t>
            </a:r>
            <a:r>
              <a:rPr lang="ru-RU" sz="2400" b="1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67293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04664"/>
            <a:ext cx="806489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b="1" i="1" dirty="0" smtClean="0"/>
              <a:t>Как </a:t>
            </a:r>
            <a:r>
              <a:rPr lang="ru-RU" sz="2800" b="1" i="1" dirty="0"/>
              <a:t>вы относитесь к иноязычной лексике</a:t>
            </a:r>
            <a:r>
              <a:rPr lang="ru-RU" sz="2800" b="1" i="1" dirty="0" smtClean="0"/>
              <a:t>?</a:t>
            </a:r>
          </a:p>
          <a:p>
            <a:pPr algn="just">
              <a:lnSpc>
                <a:spcPct val="150000"/>
              </a:lnSpc>
            </a:pPr>
            <a:endParaRPr lang="ru-RU" sz="2800" b="1" i="1" dirty="0"/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b="1" i="1" dirty="0" smtClean="0"/>
              <a:t>Для </a:t>
            </a:r>
            <a:r>
              <a:rPr lang="ru-RU" sz="2800" b="1" i="1" dirty="0"/>
              <a:t>чего необходимо изучать заимствованную лексику</a:t>
            </a:r>
            <a:r>
              <a:rPr lang="ru-RU" sz="2800" b="1" i="1" dirty="0" smtClean="0"/>
              <a:t>?</a:t>
            </a:r>
          </a:p>
          <a:p>
            <a:pPr algn="just">
              <a:lnSpc>
                <a:spcPct val="150000"/>
              </a:lnSpc>
            </a:pPr>
            <a:endParaRPr lang="ru-RU" sz="2800" b="1" i="1" dirty="0"/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b="1" i="1" dirty="0" smtClean="0"/>
              <a:t>Какова </a:t>
            </a:r>
            <a:r>
              <a:rPr lang="ru-RU" sz="2800" b="1" i="1" dirty="0"/>
              <a:t>роль заимствованных слов в формировании лексикона личности современного молодого человека?</a:t>
            </a:r>
          </a:p>
        </p:txBody>
      </p:sp>
    </p:spTree>
    <p:extLst>
      <p:ext uri="{BB962C8B-B14F-4D97-AF65-F5344CB8AC3E}">
        <p14:creationId xmlns:p14="http://schemas.microsoft.com/office/powerpoint/2010/main" val="41758458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396044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i="1" dirty="0"/>
              <a:t>Каждое слово живое,</a:t>
            </a:r>
          </a:p>
          <a:p>
            <a:pPr algn="ctr">
              <a:lnSpc>
                <a:spcPct val="150000"/>
              </a:lnSpc>
            </a:pPr>
            <a:r>
              <a:rPr lang="ru-RU" b="1" i="1" dirty="0"/>
              <a:t>С особой, своей </a:t>
            </a:r>
            <a:r>
              <a:rPr lang="ru-RU" b="1" i="1" dirty="0" err="1"/>
              <a:t>судьбою</a:t>
            </a:r>
            <a:r>
              <a:rPr lang="ru-RU" b="1" i="1" dirty="0"/>
              <a:t>.</a:t>
            </a:r>
          </a:p>
          <a:p>
            <a:pPr algn="ctr">
              <a:lnSpc>
                <a:spcPct val="150000"/>
              </a:lnSpc>
            </a:pPr>
            <a:r>
              <a:rPr lang="ru-RU" b="1" i="1" dirty="0"/>
              <a:t>Бежали столетья и годы.</a:t>
            </a:r>
          </a:p>
          <a:p>
            <a:pPr algn="ctr">
              <a:lnSpc>
                <a:spcPct val="150000"/>
              </a:lnSpc>
            </a:pPr>
            <a:r>
              <a:rPr lang="ru-RU" b="1" i="1" dirty="0"/>
              <a:t>По-разному жили народы.</a:t>
            </a:r>
          </a:p>
          <a:p>
            <a:pPr algn="ctr">
              <a:lnSpc>
                <a:spcPct val="150000"/>
              </a:lnSpc>
            </a:pPr>
            <a:r>
              <a:rPr lang="ru-RU" b="1" i="1" dirty="0"/>
              <a:t>Торговлю вели, воевали,</a:t>
            </a:r>
          </a:p>
          <a:p>
            <a:pPr algn="ctr">
              <a:lnSpc>
                <a:spcPct val="150000"/>
              </a:lnSpc>
            </a:pPr>
            <a:r>
              <a:rPr lang="ru-RU" b="1" i="1" dirty="0"/>
              <a:t>Бранились, а после – мирились,</a:t>
            </a:r>
          </a:p>
          <a:p>
            <a:pPr algn="ctr">
              <a:lnSpc>
                <a:spcPct val="150000"/>
              </a:lnSpc>
            </a:pPr>
            <a:r>
              <a:rPr lang="ru-RU" b="1" i="1" dirty="0"/>
              <a:t>Жить в добром соседстве учились.</a:t>
            </a:r>
          </a:p>
          <a:p>
            <a:pPr algn="ctr">
              <a:lnSpc>
                <a:spcPct val="150000"/>
              </a:lnSpc>
            </a:pPr>
            <a:r>
              <a:rPr lang="ru-RU" b="1" i="1" dirty="0"/>
              <a:t>И вот результат их общенья -</a:t>
            </a:r>
          </a:p>
          <a:p>
            <a:pPr algn="ctr">
              <a:lnSpc>
                <a:spcPct val="150000"/>
              </a:lnSpc>
            </a:pPr>
            <a:r>
              <a:rPr lang="ru-RU" b="1" i="1" dirty="0"/>
              <a:t>Волшебное слов превращенье.</a:t>
            </a:r>
          </a:p>
          <a:p>
            <a:pPr algn="ctr">
              <a:lnSpc>
                <a:spcPct val="150000"/>
              </a:lnSpc>
            </a:pPr>
            <a:r>
              <a:rPr lang="ru-RU" b="1" i="1" dirty="0"/>
              <a:t>Так, в языке зародившись одном,</a:t>
            </a:r>
          </a:p>
          <a:p>
            <a:pPr algn="ctr">
              <a:lnSpc>
                <a:spcPct val="150000"/>
              </a:lnSpc>
            </a:pPr>
            <a:r>
              <a:rPr lang="ru-RU" b="1" i="1" dirty="0"/>
              <a:t>Слово потом оказалось в другом</a:t>
            </a:r>
            <a:r>
              <a:rPr lang="ru-RU" b="1" i="1" dirty="0" smtClean="0"/>
              <a:t>.</a:t>
            </a:r>
            <a:endParaRPr lang="ru-RU" b="1" i="1" dirty="0"/>
          </a:p>
        </p:txBody>
      </p:sp>
      <p:pic>
        <p:nvPicPr>
          <p:cNvPr id="7170" name="Picture 2" descr="https://cdn.pixabay.com/photo/2017/11/26/10/14/tree-2978499_12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09996"/>
            <a:ext cx="4473806" cy="565996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5774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285769"/>
            <a:ext cx="81369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/>
              <a:t>Два </a:t>
            </a:r>
            <a:r>
              <a:rPr lang="ru-RU" sz="4000" b="1" dirty="0"/>
              <a:t>основных пути формирования лексики: </a:t>
            </a:r>
            <a:endParaRPr lang="ru-RU" sz="4000" b="1" dirty="0" smtClean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4400" dirty="0" smtClean="0"/>
              <a:t> </a:t>
            </a:r>
            <a:r>
              <a:rPr lang="ru-RU" sz="3600" i="1" dirty="0" smtClean="0"/>
              <a:t>прямой путь;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600" i="1" dirty="0" smtClean="0"/>
              <a:t> путь заимствования</a:t>
            </a:r>
            <a:r>
              <a:rPr lang="ru-RU" sz="3600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476319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76672"/>
            <a:ext cx="828092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/>
              <a:t>Словарный </a:t>
            </a:r>
            <a:r>
              <a:rPr lang="ru-RU" sz="4000" b="1" dirty="0"/>
              <a:t>состав русского языка сформировался из трех направлений: </a:t>
            </a:r>
            <a:endParaRPr lang="ru-RU" sz="4000" b="1" dirty="0" smtClean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600" dirty="0"/>
              <a:t>с</a:t>
            </a:r>
            <a:r>
              <a:rPr lang="ru-RU" sz="3600" dirty="0" smtClean="0"/>
              <a:t>тарославянского;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600" dirty="0" smtClean="0"/>
              <a:t>исконно русского;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3600" dirty="0" smtClean="0"/>
              <a:t> </a:t>
            </a:r>
            <a:r>
              <a:rPr lang="ru-RU" sz="3600" dirty="0"/>
              <a:t>путем заимствований. </a:t>
            </a:r>
          </a:p>
        </p:txBody>
      </p:sp>
    </p:spTree>
    <p:extLst>
      <p:ext uri="{BB962C8B-B14F-4D97-AF65-F5344CB8AC3E}">
        <p14:creationId xmlns:p14="http://schemas.microsoft.com/office/powerpoint/2010/main" val="3219269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712968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/>
              <a:t>Исконно русскими </a:t>
            </a:r>
            <a:r>
              <a:rPr lang="ru-RU" sz="3600" b="1" dirty="0" smtClean="0"/>
              <a:t>являются:</a:t>
            </a:r>
            <a:endParaRPr lang="ru-RU" sz="3600" b="1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/>
              <a:t>наименования</a:t>
            </a:r>
            <a:r>
              <a:rPr lang="ru-RU" sz="2400" dirty="0"/>
              <a:t>, связанные с растительным миром: дуб, липа, ель, сосна, клен, ясень, рябина, </a:t>
            </a:r>
            <a:r>
              <a:rPr lang="ru-RU" sz="2400" dirty="0" smtClean="0"/>
              <a:t>лес</a:t>
            </a:r>
            <a:r>
              <a:rPr lang="ru-RU" sz="2400" dirty="0"/>
              <a:t>, </a:t>
            </a:r>
            <a:r>
              <a:rPr lang="ru-RU" sz="2400" dirty="0" smtClean="0"/>
              <a:t>бор; 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/>
              <a:t>названия </a:t>
            </a:r>
            <a:r>
              <a:rPr lang="ru-RU" sz="2400" dirty="0"/>
              <a:t>жилища и его частей: дом, сени, пол, кров;   </a:t>
            </a:r>
            <a:endParaRPr lang="ru-RU" sz="2400" dirty="0" smtClean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/>
              <a:t>названия </a:t>
            </a:r>
            <a:r>
              <a:rPr lang="ru-RU" sz="2400" dirty="0"/>
              <a:t>домашних и лесных птиц: курица, </a:t>
            </a:r>
            <a:r>
              <a:rPr lang="ru-RU" sz="2400" dirty="0" smtClean="0"/>
              <a:t>соловей; </a:t>
            </a:r>
            <a:endParaRPr lang="ru-RU" sz="2400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/>
              <a:t>названия </a:t>
            </a:r>
            <a:r>
              <a:rPr lang="ru-RU" sz="2400" dirty="0"/>
              <a:t>различных свойств, качеств предмета, действий: темный, бурый, сизый, хороший, рокотать;    </a:t>
            </a:r>
            <a:endParaRPr lang="ru-RU" sz="2400" dirty="0" smtClean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/>
              <a:t>термины </a:t>
            </a:r>
            <a:r>
              <a:rPr lang="ru-RU" sz="2400" dirty="0"/>
              <a:t>родства: дядя, </a:t>
            </a:r>
            <a:r>
              <a:rPr lang="ru-RU" sz="2400" dirty="0" smtClean="0"/>
              <a:t>падчерица</a:t>
            </a:r>
            <a:r>
              <a:rPr lang="ru-RU" sz="2400" dirty="0"/>
              <a:t>, мать, </a:t>
            </a:r>
            <a:r>
              <a:rPr lang="ru-RU" sz="2400" dirty="0" smtClean="0"/>
              <a:t>отец;                                          названия </a:t>
            </a:r>
            <a:r>
              <a:rPr lang="ru-RU" sz="2400" dirty="0"/>
              <a:t>животных и рыб: белка, лиса,  окунь, карась, медведь;                                        </a:t>
            </a:r>
            <a:endParaRPr lang="ru-RU" sz="2400" dirty="0" smtClean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400" dirty="0" smtClean="0"/>
              <a:t> единицы </a:t>
            </a:r>
            <a:r>
              <a:rPr lang="ru-RU" sz="2400" dirty="0"/>
              <a:t>счета: сорок, </a:t>
            </a:r>
            <a:r>
              <a:rPr lang="ru-RU" sz="2400" dirty="0" smtClean="0"/>
              <a:t>девяносто и </a:t>
            </a:r>
            <a:r>
              <a:rPr lang="ru-RU" sz="2400" dirty="0"/>
              <a:t>т. </a:t>
            </a:r>
            <a:r>
              <a:rPr lang="ru-RU" sz="2400" dirty="0" smtClean="0"/>
              <a:t>д.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10127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424936" cy="1647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/>
              <a:t>Старославянские  заимствования  (старославянизмы) </a:t>
            </a:r>
          </a:p>
        </p:txBody>
      </p:sp>
      <p:pic>
        <p:nvPicPr>
          <p:cNvPr id="3074" name="Picture 2" descr="https://konspekta.net/poisk-ruru/baza16/2517654048597.files/image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156859"/>
            <a:ext cx="6462539" cy="4308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1879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76672"/>
            <a:ext cx="8208912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/>
              <a:t>Признаки старославянизмов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i="1" dirty="0" smtClean="0"/>
              <a:t>неполногласные сочетания: </a:t>
            </a:r>
            <a:r>
              <a:rPr lang="ru-RU" sz="2800" i="1" dirty="0"/>
              <a:t>-</a:t>
            </a:r>
            <a:r>
              <a:rPr lang="ru-RU" sz="2800" i="1" dirty="0" err="1"/>
              <a:t>ра</a:t>
            </a:r>
            <a:r>
              <a:rPr lang="ru-RU" sz="2800" i="1" dirty="0"/>
              <a:t>, -ла, -ре, -</a:t>
            </a:r>
            <a:r>
              <a:rPr lang="ru-RU" sz="2800" i="1" dirty="0" err="1"/>
              <a:t>ле</a:t>
            </a:r>
            <a:r>
              <a:rPr lang="ru-RU" sz="2800" i="1" dirty="0"/>
              <a:t> на месте русских -</a:t>
            </a:r>
            <a:r>
              <a:rPr lang="ru-RU" sz="2800" i="1" dirty="0" err="1"/>
              <a:t>оро</a:t>
            </a:r>
            <a:r>
              <a:rPr lang="ru-RU" sz="2800" i="1" dirty="0"/>
              <a:t>, -</a:t>
            </a:r>
            <a:r>
              <a:rPr lang="ru-RU" sz="2800" i="1" dirty="0" err="1"/>
              <a:t>оло</a:t>
            </a:r>
            <a:r>
              <a:rPr lang="ru-RU" sz="2800" i="1" dirty="0"/>
              <a:t>, -ере, еле;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i="1" dirty="0" smtClean="0"/>
              <a:t>сочетания </a:t>
            </a:r>
            <a:r>
              <a:rPr lang="ru-RU" sz="2800" i="1" dirty="0" err="1"/>
              <a:t>ра</a:t>
            </a:r>
            <a:r>
              <a:rPr lang="ru-RU" sz="2800" i="1" dirty="0"/>
              <a:t>-, ла- в начале слова на месте русских </a:t>
            </a:r>
            <a:r>
              <a:rPr lang="ru-RU" sz="2800" i="1" dirty="0" err="1"/>
              <a:t>ро</a:t>
            </a:r>
            <a:r>
              <a:rPr lang="ru-RU" sz="2800" i="1" dirty="0"/>
              <a:t>-, </a:t>
            </a:r>
            <a:r>
              <a:rPr lang="ru-RU" sz="2800" i="1" dirty="0" err="1"/>
              <a:t>ло</a:t>
            </a:r>
            <a:r>
              <a:rPr lang="ru-RU" sz="2800" i="1" dirty="0"/>
              <a:t>-;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i="1" dirty="0" smtClean="0"/>
              <a:t>сочетания </a:t>
            </a:r>
            <a:r>
              <a:rPr lang="ru-RU" sz="2800" i="1" dirty="0" err="1"/>
              <a:t>жд</a:t>
            </a:r>
            <a:r>
              <a:rPr lang="ru-RU" sz="2800" i="1" dirty="0"/>
              <a:t>, </a:t>
            </a:r>
            <a:r>
              <a:rPr lang="ru-RU" sz="2800" i="1" dirty="0" smtClean="0"/>
              <a:t>соответствующие </a:t>
            </a:r>
            <a:r>
              <a:rPr lang="ru-RU" sz="2800" i="1" dirty="0"/>
              <a:t>русскому ж;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i="1" dirty="0" smtClean="0"/>
              <a:t>согласный </a:t>
            </a:r>
            <a:r>
              <a:rPr lang="ru-RU" sz="2800" i="1" dirty="0"/>
              <a:t>щ на месте русского ч;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i="1" dirty="0" smtClean="0"/>
              <a:t>начальный </a:t>
            </a:r>
            <a:r>
              <a:rPr lang="ru-RU" sz="2800" i="1" dirty="0"/>
              <a:t>а, е вместо я, о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val="1184156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620688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Заимствования </a:t>
            </a:r>
            <a:r>
              <a:rPr lang="ru-RU" sz="3600" b="1" dirty="0"/>
              <a:t>из других </a:t>
            </a:r>
            <a:r>
              <a:rPr lang="ru-RU" sz="3600" b="1" dirty="0" smtClean="0"/>
              <a:t>языков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628800"/>
            <a:ext cx="799288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800" i="1" dirty="0"/>
              <a:t>1. Греко-латинских </a:t>
            </a:r>
            <a:r>
              <a:rPr lang="ru-RU" sz="2800" i="1" dirty="0" smtClean="0"/>
              <a:t>заимствования.</a:t>
            </a:r>
            <a:endParaRPr lang="ru-RU" sz="2800" i="1" dirty="0"/>
          </a:p>
          <a:p>
            <a:pPr algn="just">
              <a:lnSpc>
                <a:spcPct val="150000"/>
              </a:lnSpc>
            </a:pPr>
            <a:r>
              <a:rPr lang="ru-RU" sz="2800" i="1" dirty="0" smtClean="0"/>
              <a:t>2. Тюркские </a:t>
            </a:r>
            <a:r>
              <a:rPr lang="ru-RU" sz="2800" i="1" dirty="0"/>
              <a:t>и скандинавские </a:t>
            </a:r>
            <a:r>
              <a:rPr lang="ru-RU" sz="2800" i="1" dirty="0" smtClean="0"/>
              <a:t>заимствования.</a:t>
            </a:r>
            <a:endParaRPr lang="ru-RU" sz="2800" i="1" dirty="0"/>
          </a:p>
          <a:p>
            <a:pPr algn="just">
              <a:lnSpc>
                <a:spcPct val="150000"/>
              </a:lnSpc>
            </a:pPr>
            <a:r>
              <a:rPr lang="ru-RU" sz="2800" i="1" dirty="0"/>
              <a:t>3. Голландские, немецкие и французские </a:t>
            </a:r>
            <a:r>
              <a:rPr lang="ru-RU" sz="2800" i="1" dirty="0" smtClean="0"/>
              <a:t>заимствования.</a:t>
            </a:r>
            <a:endParaRPr lang="ru-RU" sz="2800" i="1" dirty="0"/>
          </a:p>
          <a:p>
            <a:pPr algn="just">
              <a:lnSpc>
                <a:spcPct val="150000"/>
              </a:lnSpc>
            </a:pPr>
            <a:r>
              <a:rPr lang="ru-RU" sz="2800" i="1" dirty="0"/>
              <a:t>4. Английские, итальянские и испанские </a:t>
            </a:r>
            <a:r>
              <a:rPr lang="ru-RU" sz="2800" i="1" dirty="0" smtClean="0"/>
              <a:t>заимствования.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val="8423754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04664"/>
            <a:ext cx="849694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/>
              <a:t>Международные словообразовательные </a:t>
            </a:r>
            <a:r>
              <a:rPr lang="ru-RU" sz="3200" b="1" dirty="0"/>
              <a:t>элементы </a:t>
            </a:r>
            <a:endParaRPr lang="ru-RU" sz="3200" b="1" dirty="0" smtClean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/>
              <a:t>авиа</a:t>
            </a:r>
            <a:r>
              <a:rPr lang="ru-RU" sz="2400" dirty="0"/>
              <a:t>…(лат. </a:t>
            </a:r>
            <a:r>
              <a:rPr lang="ru-RU" sz="2400" dirty="0" err="1"/>
              <a:t>avis</a:t>
            </a:r>
            <a:r>
              <a:rPr lang="ru-RU" sz="2400" dirty="0"/>
              <a:t>– птица),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/>
              <a:t>анти…(</a:t>
            </a:r>
            <a:r>
              <a:rPr lang="ru-RU" sz="2400" dirty="0" err="1"/>
              <a:t>греч.anti</a:t>
            </a:r>
            <a:r>
              <a:rPr lang="ru-RU" sz="2400" dirty="0"/>
              <a:t> – </a:t>
            </a:r>
            <a:r>
              <a:rPr lang="ru-RU" sz="2400" dirty="0" err="1"/>
              <a:t>противо</a:t>
            </a:r>
            <a:r>
              <a:rPr lang="ru-RU" sz="2400" dirty="0"/>
              <a:t>…),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err="1"/>
              <a:t>гуман</a:t>
            </a:r>
            <a:r>
              <a:rPr lang="ru-RU" sz="2400" dirty="0"/>
              <a:t>…(</a:t>
            </a:r>
            <a:r>
              <a:rPr lang="ru-RU" sz="2400" dirty="0" err="1"/>
              <a:t>лат.humanus</a:t>
            </a:r>
            <a:r>
              <a:rPr lang="ru-RU" sz="2400" dirty="0"/>
              <a:t> – человечный),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err="1"/>
              <a:t>лабор</a:t>
            </a:r>
            <a:r>
              <a:rPr lang="ru-RU" sz="2400" dirty="0"/>
              <a:t>…(</a:t>
            </a:r>
            <a:r>
              <a:rPr lang="ru-RU" sz="2400" dirty="0" err="1"/>
              <a:t>лат.labor</a:t>
            </a:r>
            <a:r>
              <a:rPr lang="ru-RU" sz="2400" dirty="0"/>
              <a:t> - труд, работа),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err="1"/>
              <a:t>дем</a:t>
            </a:r>
            <a:r>
              <a:rPr lang="ru-RU" sz="2400" dirty="0"/>
              <a:t>…(греч. </a:t>
            </a:r>
            <a:r>
              <a:rPr lang="ru-RU" sz="2400" dirty="0" err="1"/>
              <a:t>demos</a:t>
            </a:r>
            <a:r>
              <a:rPr lang="ru-RU" sz="2400" dirty="0"/>
              <a:t>– народ),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/>
              <a:t>сан…(</a:t>
            </a:r>
            <a:r>
              <a:rPr lang="ru-RU" sz="2400" dirty="0" err="1"/>
              <a:t>лат.sanare</a:t>
            </a:r>
            <a:r>
              <a:rPr lang="ru-RU" sz="2400" dirty="0"/>
              <a:t> – лечить, исцелять),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err="1"/>
              <a:t>эпо</a:t>
            </a:r>
            <a:r>
              <a:rPr lang="ru-RU" sz="2400" dirty="0"/>
              <a:t>…(</a:t>
            </a:r>
            <a:r>
              <a:rPr lang="ru-RU" sz="2400" dirty="0" err="1"/>
              <a:t>греч.epos</a:t>
            </a:r>
            <a:r>
              <a:rPr lang="ru-RU" sz="2400" dirty="0"/>
              <a:t> - слово, рассказ),</a:t>
            </a:r>
          </a:p>
        </p:txBody>
      </p:sp>
    </p:spTree>
    <p:extLst>
      <p:ext uri="{BB962C8B-B14F-4D97-AF65-F5344CB8AC3E}">
        <p14:creationId xmlns:p14="http://schemas.microsoft.com/office/powerpoint/2010/main" val="35359946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184</TotalTime>
  <Words>945</Words>
  <Application>Microsoft Office PowerPoint</Application>
  <PresentationFormat>Экран (4:3)</PresentationFormat>
  <Paragraphs>128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Аптека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15</cp:revision>
  <dcterms:created xsi:type="dcterms:W3CDTF">2020-10-23T13:50:46Z</dcterms:created>
  <dcterms:modified xsi:type="dcterms:W3CDTF">2020-10-28T09:40:47Z</dcterms:modified>
</cp:coreProperties>
</file>