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59" r:id="rId4"/>
    <p:sldId id="260" r:id="rId5"/>
    <p:sldId id="262" r:id="rId6"/>
    <p:sldId id="264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0" y="-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1524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Bookman Old Style" pitchFamily="18" charset="0"/>
                <a:cs typeface="Arial" pitchFamily="34" charset="0"/>
              </a:rPr>
              <a:t>МОУ </a:t>
            </a:r>
            <a:r>
              <a:rPr lang="ru-RU" dirty="0" smtClean="0">
                <a:latin typeface="Bookman Old Style" pitchFamily="18" charset="0"/>
                <a:cs typeface="Arial" pitchFamily="34" charset="0"/>
              </a:rPr>
              <a:t>СОШ № </a:t>
            </a:r>
            <a:r>
              <a:rPr lang="ru-RU" dirty="0" smtClean="0">
                <a:latin typeface="Bookman Old Style" pitchFamily="18" charset="0"/>
                <a:cs typeface="Arial" pitchFamily="34" charset="0"/>
              </a:rPr>
              <a:t>30 </a:t>
            </a:r>
            <a:r>
              <a:rPr lang="ru-RU" dirty="0" smtClean="0">
                <a:latin typeface="Bookman Old Style" pitchFamily="18" charset="0"/>
                <a:cs typeface="Arial" pitchFamily="34" charset="0"/>
              </a:rPr>
              <a:t>г. </a:t>
            </a:r>
            <a:r>
              <a:rPr lang="ru-RU" dirty="0" smtClean="0">
                <a:latin typeface="Bookman Old Style" pitchFamily="18" charset="0"/>
                <a:cs typeface="Arial" pitchFamily="34" charset="0"/>
              </a:rPr>
              <a:t>Комсомольска-на-Амуре</a:t>
            </a:r>
            <a:endParaRPr lang="ru-RU" dirty="0"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371600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Урок математики в 1 классе</a:t>
            </a:r>
          </a:p>
          <a:p>
            <a:pPr algn="ctr"/>
            <a:endParaRPr lang="ru-RU" sz="3600" dirty="0" smtClean="0">
              <a:latin typeface="Bookman Old Style" pitchFamily="18" charset="0"/>
            </a:endParaRPr>
          </a:p>
          <a:p>
            <a:pPr algn="ctr"/>
            <a:r>
              <a:rPr lang="ru-RU" sz="3600" dirty="0" smtClean="0">
                <a:latin typeface="Bookman Old Style" pitchFamily="18" charset="0"/>
              </a:rPr>
              <a:t>Знакомство с числом 10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53000" y="5410200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Bookman Old Style" pitchFamily="18" charset="0"/>
              </a:rPr>
              <a:t>Алексеева Татьяна Сергеевна,</a:t>
            </a:r>
          </a:p>
          <a:p>
            <a:pPr algn="r"/>
            <a:r>
              <a:rPr lang="ru-RU" dirty="0" smtClean="0">
                <a:latin typeface="Bookman Old Style" pitchFamily="18" charset="0"/>
              </a:rPr>
              <a:t>учитель </a:t>
            </a:r>
            <a:r>
              <a:rPr lang="ru-RU" dirty="0" smtClean="0">
                <a:latin typeface="Bookman Old Style" pitchFamily="18" charset="0"/>
              </a:rPr>
              <a:t>начальных классов 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9000" y="61722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Bookman Old Style" pitchFamily="18" charset="0"/>
              </a:rPr>
              <a:t>2019</a:t>
            </a:r>
            <a:endParaRPr lang="ru-RU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s://otvet.imgsmail.ru/download/3711f160ac934b6d9796c0a770b0b34e_i-90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www.ellinaraisovna.com/wp-content/uploads/2016/09/Neuschwanstein-Castl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llustrators.ru/uploads/illustration/image/510293/main_510293_original.jpg"/>
          <p:cNvPicPr>
            <a:picLocks noChangeAspect="1" noChangeArrowheads="1"/>
          </p:cNvPicPr>
          <p:nvPr/>
        </p:nvPicPr>
        <p:blipFill>
          <a:blip r:embed="rId2" cstate="print"/>
          <a:srcRect l="82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8" name="Picture 4" descr="http://xn----gtbdmbeft1bdk.net/images/paint/9502_mini.gif"/>
          <p:cNvPicPr>
            <a:picLocks noChangeAspect="1" noChangeArrowheads="1"/>
          </p:cNvPicPr>
          <p:nvPr/>
        </p:nvPicPr>
        <p:blipFill>
          <a:blip r:embed="rId3" cstate="print">
            <a:lum contrast="-20000"/>
          </a:blip>
          <a:srcRect l="14545" r="7879"/>
          <a:stretch>
            <a:fillRect/>
          </a:stretch>
        </p:blipFill>
        <p:spPr bwMode="auto">
          <a:xfrm>
            <a:off x="762000" y="2209800"/>
            <a:ext cx="2438400" cy="3790950"/>
          </a:xfrm>
          <a:prstGeom prst="rect">
            <a:avLst/>
          </a:prstGeom>
          <a:noFill/>
        </p:spPr>
      </p:pic>
      <p:pic>
        <p:nvPicPr>
          <p:cNvPr id="4" name="Picture 4" descr="http://xn----gtbdmbeft1bdk.net/images/paint/9502_mini.gif"/>
          <p:cNvPicPr>
            <a:picLocks noChangeAspect="1" noChangeArrowheads="1"/>
          </p:cNvPicPr>
          <p:nvPr/>
        </p:nvPicPr>
        <p:blipFill>
          <a:blip r:embed="rId3" cstate="print">
            <a:lum contrast="-20000"/>
          </a:blip>
          <a:srcRect l="14545" r="7879"/>
          <a:stretch>
            <a:fillRect/>
          </a:stretch>
        </p:blipFill>
        <p:spPr bwMode="auto">
          <a:xfrm>
            <a:off x="6400800" y="2209800"/>
            <a:ext cx="2438400" cy="3790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https://2.bp.blogspot.com/-pp7K_QUFUac/VsOLy4UWr2I/AAAAAAAAAEw/2Yme8QRDGK0/s1600/header_owl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http://d1.endata.cx/data/games/39374/ertyertyeryery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2209800" y="0"/>
            <a:ext cx="484346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685800" y="1295400"/>
            <a:ext cx="3657600" cy="35052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4343400" y="1295400"/>
            <a:ext cx="3505200" cy="35052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6" name="Line 6"/>
          <p:cNvSpPr>
            <a:spLocks noChangeShapeType="1"/>
          </p:cNvSpPr>
          <p:nvPr/>
        </p:nvSpPr>
        <p:spPr bwMode="auto">
          <a:xfrm flipV="1">
            <a:off x="2514600" y="1295400"/>
            <a:ext cx="1752600" cy="16002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7" name="Line 7"/>
          <p:cNvSpPr>
            <a:spLocks noChangeShapeType="1"/>
          </p:cNvSpPr>
          <p:nvPr/>
        </p:nvSpPr>
        <p:spPr bwMode="auto">
          <a:xfrm flipH="1">
            <a:off x="2590800" y="1371600"/>
            <a:ext cx="1600200" cy="34290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8" name="Oval 8"/>
          <p:cNvSpPr>
            <a:spLocks noChangeArrowheads="1"/>
          </p:cNvSpPr>
          <p:nvPr/>
        </p:nvSpPr>
        <p:spPr bwMode="auto">
          <a:xfrm rot="1392861">
            <a:off x="4572000" y="1219200"/>
            <a:ext cx="1676400" cy="3581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9" name="Freeform 10"/>
          <p:cNvSpPr>
            <a:spLocks/>
          </p:cNvSpPr>
          <p:nvPr/>
        </p:nvSpPr>
        <p:spPr bwMode="auto">
          <a:xfrm>
            <a:off x="457200" y="5257800"/>
            <a:ext cx="8077200" cy="1244600"/>
          </a:xfrm>
          <a:custGeom>
            <a:avLst/>
            <a:gdLst>
              <a:gd name="T0" fmla="*/ 0 w 5088"/>
              <a:gd name="T1" fmla="*/ 96 h 784"/>
              <a:gd name="T2" fmla="*/ 960 w 5088"/>
              <a:gd name="T3" fmla="*/ 624 h 784"/>
              <a:gd name="T4" fmla="*/ 2208 w 5088"/>
              <a:gd name="T5" fmla="*/ 240 h 784"/>
              <a:gd name="T6" fmla="*/ 3408 w 5088"/>
              <a:gd name="T7" fmla="*/ 384 h 784"/>
              <a:gd name="T8" fmla="*/ 4512 w 5088"/>
              <a:gd name="T9" fmla="*/ 720 h 784"/>
              <a:gd name="T10" fmla="*/ 5088 w 5088"/>
              <a:gd name="T11" fmla="*/ 0 h 7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088"/>
              <a:gd name="T19" fmla="*/ 0 h 784"/>
              <a:gd name="T20" fmla="*/ 5088 w 5088"/>
              <a:gd name="T21" fmla="*/ 784 h 7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088" h="784">
                <a:moveTo>
                  <a:pt x="0" y="96"/>
                </a:moveTo>
                <a:cubicBezTo>
                  <a:pt x="296" y="348"/>
                  <a:pt x="592" y="600"/>
                  <a:pt x="960" y="624"/>
                </a:cubicBezTo>
                <a:cubicBezTo>
                  <a:pt x="1328" y="648"/>
                  <a:pt x="1800" y="280"/>
                  <a:pt x="2208" y="240"/>
                </a:cubicBezTo>
                <a:cubicBezTo>
                  <a:pt x="2616" y="200"/>
                  <a:pt x="3024" y="304"/>
                  <a:pt x="3408" y="384"/>
                </a:cubicBezTo>
                <a:cubicBezTo>
                  <a:pt x="3792" y="464"/>
                  <a:pt x="4232" y="784"/>
                  <a:pt x="4512" y="720"/>
                </a:cubicBezTo>
                <a:cubicBezTo>
                  <a:pt x="4792" y="656"/>
                  <a:pt x="4992" y="120"/>
                  <a:pt x="5088" y="0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0" name="Oval 11"/>
          <p:cNvSpPr>
            <a:spLocks noChangeArrowheads="1"/>
          </p:cNvSpPr>
          <p:nvPr/>
        </p:nvSpPr>
        <p:spPr bwMode="auto">
          <a:xfrm>
            <a:off x="762000" y="5638800"/>
            <a:ext cx="5334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1" name="Oval 12"/>
          <p:cNvSpPr>
            <a:spLocks noChangeArrowheads="1"/>
          </p:cNvSpPr>
          <p:nvPr/>
        </p:nvSpPr>
        <p:spPr bwMode="auto">
          <a:xfrm>
            <a:off x="1447800" y="5638800"/>
            <a:ext cx="914400" cy="914400"/>
          </a:xfrm>
          <a:prstGeom prst="ellipse">
            <a:avLst/>
          </a:pr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2" name="Oval 13"/>
          <p:cNvSpPr>
            <a:spLocks noChangeArrowheads="1"/>
          </p:cNvSpPr>
          <p:nvPr/>
        </p:nvSpPr>
        <p:spPr bwMode="auto">
          <a:xfrm>
            <a:off x="2819400" y="5486400"/>
            <a:ext cx="838200" cy="838200"/>
          </a:xfrm>
          <a:prstGeom prst="ellipse">
            <a:avLst/>
          </a:prstGeom>
          <a:solidFill>
            <a:srgbClr val="F1E72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3" name="Oval 14"/>
          <p:cNvSpPr>
            <a:spLocks noChangeArrowheads="1"/>
          </p:cNvSpPr>
          <p:nvPr/>
        </p:nvSpPr>
        <p:spPr bwMode="auto">
          <a:xfrm>
            <a:off x="4038600" y="5486400"/>
            <a:ext cx="304800" cy="304800"/>
          </a:xfrm>
          <a:prstGeom prst="ellipse">
            <a:avLst/>
          </a:prstGeom>
          <a:solidFill>
            <a:srgbClr val="33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4" name="Oval 15"/>
          <p:cNvSpPr>
            <a:spLocks noChangeArrowheads="1"/>
          </p:cNvSpPr>
          <p:nvPr/>
        </p:nvSpPr>
        <p:spPr bwMode="auto">
          <a:xfrm>
            <a:off x="4495800" y="5257800"/>
            <a:ext cx="762000" cy="7620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5" name="Oval 16"/>
          <p:cNvSpPr>
            <a:spLocks noChangeArrowheads="1"/>
          </p:cNvSpPr>
          <p:nvPr/>
        </p:nvSpPr>
        <p:spPr bwMode="auto">
          <a:xfrm>
            <a:off x="5334000" y="5562600"/>
            <a:ext cx="609600" cy="533400"/>
          </a:xfrm>
          <a:prstGeom prst="ellipse">
            <a:avLst/>
          </a:prstGeom>
          <a:solidFill>
            <a:srgbClr val="F4B6D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6" name="Oval 17"/>
          <p:cNvSpPr>
            <a:spLocks noChangeArrowheads="1"/>
          </p:cNvSpPr>
          <p:nvPr/>
        </p:nvSpPr>
        <p:spPr bwMode="auto">
          <a:xfrm>
            <a:off x="6096000" y="5715000"/>
            <a:ext cx="838200" cy="762000"/>
          </a:xfrm>
          <a:prstGeom prst="ellipse">
            <a:avLst/>
          </a:prstGeom>
          <a:solidFill>
            <a:srgbClr val="7B752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7" name="Oval 18"/>
          <p:cNvSpPr>
            <a:spLocks noChangeArrowheads="1"/>
          </p:cNvSpPr>
          <p:nvPr/>
        </p:nvSpPr>
        <p:spPr bwMode="auto">
          <a:xfrm>
            <a:off x="7010400" y="6172200"/>
            <a:ext cx="304800" cy="3048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8" name="Oval 19"/>
          <p:cNvSpPr>
            <a:spLocks noChangeArrowheads="1"/>
          </p:cNvSpPr>
          <p:nvPr/>
        </p:nvSpPr>
        <p:spPr bwMode="auto">
          <a:xfrm>
            <a:off x="7620000" y="5943600"/>
            <a:ext cx="609600" cy="533400"/>
          </a:xfrm>
          <a:prstGeom prst="ellipse">
            <a:avLst/>
          </a:prstGeom>
          <a:solidFill>
            <a:srgbClr val="7F56A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9" name="Oval 20"/>
          <p:cNvSpPr>
            <a:spLocks noChangeArrowheads="1"/>
          </p:cNvSpPr>
          <p:nvPr/>
        </p:nvSpPr>
        <p:spPr bwMode="auto">
          <a:xfrm>
            <a:off x="8153400" y="5486400"/>
            <a:ext cx="381000" cy="304800"/>
          </a:xfrm>
          <a:prstGeom prst="ellipse">
            <a:avLst/>
          </a:prstGeom>
          <a:solidFill>
            <a:srgbClr val="78E43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30" name="Oval 22"/>
          <p:cNvSpPr>
            <a:spLocks noChangeArrowheads="1"/>
          </p:cNvSpPr>
          <p:nvPr/>
        </p:nvSpPr>
        <p:spPr bwMode="auto">
          <a:xfrm>
            <a:off x="2438400" y="27432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405" name="Picture 2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51466">
            <a:off x="1730375" y="1546225"/>
            <a:ext cx="3873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2" name="Oval 23"/>
          <p:cNvSpPr>
            <a:spLocks noChangeArrowheads="1"/>
          </p:cNvSpPr>
          <p:nvPr/>
        </p:nvSpPr>
        <p:spPr bwMode="auto">
          <a:xfrm>
            <a:off x="6324600" y="20574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3959E-6 L 0.18958 -0.2280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00" y="-1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958 -0.22803 L 0.00625 0.28261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0" y="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281 -0.11425 C 0.43229 -0.13414 0.42986 -0.15865 0.42569 -0.17438 C 0.42152 -0.1901 0.41545 -0.19935 0.40746 -0.20814 C 0.39948 -0.21693 0.39288 -0.22803 0.37777 -0.22687 C 0.36267 -0.22572 0.33941 -0.22549 0.31718 -0.20074 C 0.29496 -0.176 0.26284 -0.12396 0.24409 -0.07863 C 0.22534 -0.0333 0.21111 0.02683 0.20451 0.07146 C 0.19791 0.11609 0.20052 0.16119 0.20451 0.18964 C 0.2085 0.21808 0.21718 0.23057 0.22847 0.24214 C 0.23975 0.2537 0.25156 0.26966 0.27222 0.25902 C 0.29288 0.24838 0.33125 0.21184 0.35243 0.17831 C 0.37361 0.14477 0.38628 0.09713 0.39896 0.05828 C 0.41163 0.01943 0.42326 -0.02498 0.42847 -0.05435 C 0.43368 -0.08372 0.43333 -0.09436 0.43281 -0.11425 Z " pathEditMode="relative" rAng="0" ptsTypes="aaaaaaaaaaaaaa">
                                      <p:cBhvr>
                                        <p:cTn id="12" dur="5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00" y="1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Картинки по запросу лист в клетк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лист в клетк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Картинки по запросу лист в клетку"/>
          <p:cNvPicPr>
            <a:picLocks noChangeAspect="1" noChangeArrowheads="1"/>
          </p:cNvPicPr>
          <p:nvPr/>
        </p:nvPicPr>
        <p:blipFill>
          <a:blip r:embed="rId2" cstate="print"/>
          <a:srcRect l="1887" t="1480"/>
          <a:stretch>
            <a:fillRect/>
          </a:stretch>
        </p:blipFill>
        <p:spPr bwMode="auto">
          <a:xfrm>
            <a:off x="609600" y="533400"/>
            <a:ext cx="7924800" cy="5638800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057400" y="685800"/>
            <a:ext cx="0" cy="501840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057400" y="5715000"/>
            <a:ext cx="54102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905000" y="5257800"/>
            <a:ext cx="3048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905000" y="4724400"/>
            <a:ext cx="3048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905000" y="4191000"/>
            <a:ext cx="3048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905000" y="2667000"/>
            <a:ext cx="3048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905000" y="3200400"/>
            <a:ext cx="3048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905000" y="3733800"/>
            <a:ext cx="3048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905000" y="1143000"/>
            <a:ext cx="3048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905000" y="1676400"/>
            <a:ext cx="3048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905000" y="2209800"/>
            <a:ext cx="3048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905000" y="685800"/>
            <a:ext cx="3048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371600" y="5029200"/>
            <a:ext cx="30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371600" y="4495800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371600" y="3962400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371600" y="3505200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71600" y="2971800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371600" y="2438400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371600" y="1981200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371600" y="1447800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1371600" y="914400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1219200" y="4572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971800" y="5257800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971800" y="47244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2971800" y="4267200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971800" y="37338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2971800" y="32004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971800" y="26670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2971800" y="685800"/>
            <a:ext cx="457200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2971800" y="1143000"/>
            <a:ext cx="457200" cy="533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971800" y="1676400"/>
            <a:ext cx="457200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971800" y="2133600"/>
            <a:ext cx="457200" cy="533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4343400" y="5257800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4343400" y="2209800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4343400" y="26670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4343400" y="32004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343400" y="3733800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343400" y="41910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4343400" y="47244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343400" y="685800"/>
            <a:ext cx="457200" cy="533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343400" y="1143000"/>
            <a:ext cx="457200" cy="533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343400" y="1676400"/>
            <a:ext cx="457200" cy="533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5638800" y="1066800"/>
            <a:ext cx="457200" cy="6096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638800" y="609600"/>
            <a:ext cx="457200" cy="533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638800" y="32004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638800" y="3733800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5638800" y="41910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5638800" y="47244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5638800" y="5257800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5638800" y="26670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5638800" y="2209800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5638800" y="16764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10400" y="32004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010400" y="37338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7010400" y="4267200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7010400" y="47244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7010400" y="5257800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7010400" y="26670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7010400" y="16764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>
            <a:off x="7010400" y="2209800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7010400" y="11430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7010400" y="685800"/>
            <a:ext cx="457200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Картинки по запросу лист в клетк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0" name="Picture 4" descr="Картинки по запросу лист в клетку"/>
          <p:cNvPicPr>
            <a:picLocks noChangeAspect="1" noChangeArrowheads="1"/>
          </p:cNvPicPr>
          <p:nvPr/>
        </p:nvPicPr>
        <p:blipFill>
          <a:blip r:embed="rId2" cstate="print"/>
          <a:srcRect b="5759"/>
          <a:stretch>
            <a:fillRect/>
          </a:stretch>
        </p:blipFill>
        <p:spPr bwMode="auto">
          <a:xfrm>
            <a:off x="381000" y="727108"/>
            <a:ext cx="8305800" cy="4987892"/>
          </a:xfrm>
          <a:prstGeom prst="rect">
            <a:avLst/>
          </a:prstGeom>
          <a:noFill/>
        </p:spPr>
      </p:pic>
      <p:pic>
        <p:nvPicPr>
          <p:cNvPr id="19464" name="Picture 8" descr="Картинки по запросу желтые чашки картинки"/>
          <p:cNvPicPr>
            <a:picLocks noChangeAspect="1" noChangeArrowheads="1"/>
          </p:cNvPicPr>
          <p:nvPr/>
        </p:nvPicPr>
        <p:blipFill>
          <a:blip r:embed="rId3" cstate="print"/>
          <a:srcRect l="8759" t="23358" r="9489" b="24087"/>
          <a:stretch>
            <a:fillRect/>
          </a:stretch>
        </p:blipFill>
        <p:spPr bwMode="auto">
          <a:xfrm>
            <a:off x="685800" y="3505200"/>
            <a:ext cx="1540933" cy="990600"/>
          </a:xfrm>
          <a:prstGeom prst="rect">
            <a:avLst/>
          </a:prstGeom>
          <a:noFill/>
        </p:spPr>
      </p:pic>
      <p:pic>
        <p:nvPicPr>
          <p:cNvPr id="7" name="Picture 8" descr="Картинки по запросу желтые чашки картинки"/>
          <p:cNvPicPr>
            <a:picLocks noChangeAspect="1" noChangeArrowheads="1"/>
          </p:cNvPicPr>
          <p:nvPr/>
        </p:nvPicPr>
        <p:blipFill>
          <a:blip r:embed="rId4" cstate="print"/>
          <a:srcRect l="8759" t="23358" r="9489" b="24087"/>
          <a:stretch>
            <a:fillRect/>
          </a:stretch>
        </p:blipFill>
        <p:spPr bwMode="auto">
          <a:xfrm>
            <a:off x="2286000" y="3505200"/>
            <a:ext cx="1549400" cy="996043"/>
          </a:xfrm>
          <a:prstGeom prst="rect">
            <a:avLst/>
          </a:prstGeom>
          <a:noFill/>
        </p:spPr>
      </p:pic>
      <p:pic>
        <p:nvPicPr>
          <p:cNvPr id="8" name="Picture 8" descr="Картинки по запросу желтые чашки картинки"/>
          <p:cNvPicPr>
            <a:picLocks noChangeAspect="1" noChangeArrowheads="1"/>
          </p:cNvPicPr>
          <p:nvPr/>
        </p:nvPicPr>
        <p:blipFill>
          <a:blip r:embed="rId3" cstate="print"/>
          <a:srcRect l="8759" t="23358" r="9489" b="24087"/>
          <a:stretch>
            <a:fillRect/>
          </a:stretch>
        </p:blipFill>
        <p:spPr bwMode="auto">
          <a:xfrm>
            <a:off x="3886200" y="3505200"/>
            <a:ext cx="1540931" cy="99059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867400" y="3352800"/>
            <a:ext cx="2438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синие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авая круглая скобка 16"/>
          <p:cNvSpPr/>
          <p:nvPr/>
        </p:nvSpPr>
        <p:spPr>
          <a:xfrm rot="16200000">
            <a:off x="4076700" y="-723900"/>
            <a:ext cx="838200" cy="7162800"/>
          </a:xfrm>
          <a:prstGeom prst="rightBracket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962400" y="685800"/>
            <a:ext cx="1905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авая круглая скобка 18"/>
          <p:cNvSpPr/>
          <p:nvPr/>
        </p:nvSpPr>
        <p:spPr>
          <a:xfrm rot="5400000">
            <a:off x="6972300" y="3314700"/>
            <a:ext cx="152400" cy="2209800"/>
          </a:xfrm>
          <a:prstGeom prst="rightBracket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6705600" y="4572000"/>
            <a:ext cx="76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37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Сергей</cp:lastModifiedBy>
  <cp:revision>17</cp:revision>
  <dcterms:created xsi:type="dcterms:W3CDTF">2016-10-10T12:09:23Z</dcterms:created>
  <dcterms:modified xsi:type="dcterms:W3CDTF">2021-11-07T10:40:00Z</dcterms:modified>
</cp:coreProperties>
</file>