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8" r:id="rId4"/>
    <p:sldId id="262" r:id="rId5"/>
    <p:sldId id="265" r:id="rId6"/>
    <p:sldId id="269" r:id="rId7"/>
    <p:sldId id="264" r:id="rId8"/>
    <p:sldId id="266" r:id="rId9"/>
    <p:sldId id="270" r:id="rId10"/>
    <p:sldId id="271" r:id="rId11"/>
    <p:sldId id="272" r:id="rId12"/>
    <p:sldId id="273" r:id="rId13"/>
    <p:sldId id="274" r:id="rId14"/>
    <p:sldId id="275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6023" y="862149"/>
            <a:ext cx="7104515" cy="18466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</a:rPr>
              <a:t>Мастер –класс</a:t>
            </a:r>
          </a:p>
          <a:p>
            <a:pPr algn="ctr"/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nastasiaScript" panose="02000505070000020002" pitchFamily="2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66206" y="2245798"/>
            <a:ext cx="7733211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n/>
                <a:solidFill>
                  <a:srgbClr val="0033CC"/>
                </a:solidFill>
                <a:latin typeface="Gabriola" pitchFamily="82" charset="0"/>
                <a:ea typeface="Calibri" pitchFamily="34" charset="0"/>
                <a:cs typeface="Times New Roman" pitchFamily="18" charset="0"/>
              </a:rPr>
              <a:t>«Применение современных технологий на уроках  русского (родного) языка</a:t>
            </a:r>
            <a:r>
              <a:rPr lang="ru-RU" sz="3200" b="1" i="1" dirty="0" smtClean="0">
                <a:ln/>
                <a:solidFill>
                  <a:srgbClr val="0033CC"/>
                </a:solidFill>
                <a:latin typeface="Gabriola" pitchFamily="82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1" i="1" u="none" strike="noStrike" normalizeH="0" baseline="0" dirty="0" smtClean="0">
              <a:ln/>
              <a:solidFill>
                <a:srgbClr val="0033CC"/>
              </a:solidFill>
              <a:latin typeface="Gabriola" pitchFamily="82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n/>
              <a:solidFill>
                <a:schemeClr val="accent3"/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Цель: продемонстрировать использование </a:t>
            </a: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современных технологий на уроках </a:t>
            </a: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как </a:t>
            </a: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методов развития </a:t>
            </a: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мотивации, логического и неординарного творческого мышления обучающихся</a:t>
            </a:r>
            <a:r>
              <a:rPr lang="ru-RU" sz="2000" b="1" i="1" dirty="0" smtClean="0">
                <a:ln/>
                <a:solidFill>
                  <a:srgbClr val="800080"/>
                </a:solidFill>
                <a:cs typeface="Arial" pitchFamily="34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ln/>
              <a:solidFill>
                <a:srgbClr val="80008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u="sng" dirty="0" smtClean="0">
                <a:ln/>
                <a:solidFill>
                  <a:srgbClr val="800080"/>
                </a:solidFill>
                <a:cs typeface="Arial" pitchFamily="34" charset="0"/>
              </a:rPr>
              <a:t>Планируемый </a:t>
            </a:r>
            <a:r>
              <a:rPr lang="ru-RU" sz="2000" b="1" i="1" u="sng" dirty="0" smtClean="0">
                <a:ln/>
                <a:solidFill>
                  <a:srgbClr val="800080"/>
                </a:solidFill>
                <a:cs typeface="Arial" pitchFamily="34" charset="0"/>
              </a:rPr>
              <a:t>результат: принятие и применение данного метода участниками мастер-класса.</a:t>
            </a: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7645" y="862150"/>
            <a:ext cx="7615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509450" y="770706"/>
          <a:ext cx="8020596" cy="5277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0298"/>
                <a:gridCol w="4010298"/>
              </a:tblGrid>
              <a:tr h="879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Свойства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Характеристика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1.Какая она по размеру и цвету?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2.Попробуем ее на вкус. Какая она?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3. Постараемся услышать. Что вы слышите?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4. Какая она на ощупь?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9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5. А какой у нее запах?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7645" y="862150"/>
            <a:ext cx="7615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44583"/>
            <a:ext cx="7720149" cy="58299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Оксюморон 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«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СЧАСТЛИВАЯ 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НЕУДАЧА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»</a:t>
            </a:r>
          </a:p>
          <a:p>
            <a:pPr>
              <a:buNone/>
            </a:pPr>
            <a:endParaRPr lang="ru-RU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pic>
        <p:nvPicPr>
          <p:cNvPr id="23554" name="Picture 2" descr="C:\Users\Учитель\Desktop\paden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2777" y="1827856"/>
            <a:ext cx="7093132" cy="36633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5" y="0"/>
            <a:ext cx="965345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7645" y="862150"/>
            <a:ext cx="7615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82880" y="404950"/>
          <a:ext cx="8961120" cy="620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0560"/>
                <a:gridCol w="4480560"/>
              </a:tblGrid>
              <a:tr h="1102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Русские пословицы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Английские </a:t>
                      </a: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пословицы </a:t>
                      </a:r>
                      <a:r>
                        <a:rPr lang="ru-RU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и афоризмы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2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Неудача ума прибавляет.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Длинна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та дорога, на которой нет поворота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long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lane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that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turning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2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Каждая неудача-назидание.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Корни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успеха горькие, зато плоды сладкие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roots of success are bitter, but the fruit is sweet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2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Полоса неудач может быть взлетной.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Неудачи учат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добиваться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успеха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teaches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success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28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Неудача — это приправа, которая придает успеху его аромат.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Мы добираемся до вершины чаще всего по обломкам наших заветных замыслов, обнаруживая, что успех нам принесли именно наши неудачи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Олкотт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Л.)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7645" y="862150"/>
            <a:ext cx="7615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44583"/>
            <a:ext cx="7720149" cy="58299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endParaRPr lang="ru-RU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pic>
        <p:nvPicPr>
          <p:cNvPr id="24578" name="Picture 2" descr="C:\Users\Учитель\Desktop\14738904609123395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389" y="692331"/>
            <a:ext cx="8046719" cy="5421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7645" y="862150"/>
            <a:ext cx="7615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44583"/>
            <a:ext cx="7720149" cy="58299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>
                <a:solidFill>
                  <a:srgbClr val="7030A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endParaRPr lang="ru-RU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88720" y="1031966"/>
            <a:ext cx="6413863" cy="36933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itchFamily="82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abriola" pitchFamily="82" charset="0"/>
                <a:ea typeface="Calibri" pitchFamily="34" charset="0"/>
                <a:cs typeface="Times New Roman" pitchFamily="18" charset="0"/>
              </a:rPr>
              <a:t>Синквейн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Gabriol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1 слово (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НЕУДАЧА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2 прилагательных или причастия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3 глагола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Фраза, выражающая отношение автора к понятию (лучше 4 слова)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ea typeface="Times New Roman" pitchFamily="18" charset="0"/>
                <a:cs typeface="Times New Roman" pitchFamily="18" charset="0"/>
              </a:rPr>
              <a:t>1 слово (синоним, обобщающий или расширяющий смысл понятия)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27017" y="836023"/>
            <a:ext cx="766789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briola" pitchFamily="82" charset="0"/>
                <a:ea typeface="Calibri" pitchFamily="34" charset="0"/>
                <a:cs typeface="Times New Roman" pitchFamily="18" charset="0"/>
              </a:rPr>
              <a:t>«От культуры слова – к культуре эмоциональной, от эмоциональной культуры – к культуре моральных чувств и поступков»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briola" pitchFamily="82" charset="0"/>
                <a:ea typeface="Calibri" pitchFamily="34" charset="0"/>
                <a:cs typeface="Times New Roman" pitchFamily="18" charset="0"/>
              </a:rPr>
              <a:t>  В.А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briola" pitchFamily="82" charset="0"/>
                <a:ea typeface="Calibri" pitchFamily="34" charset="0"/>
                <a:cs typeface="Times New Roman" pitchFamily="18" charset="0"/>
              </a:rPr>
              <a:t>. Сухомлинский</a:t>
            </a:r>
            <a:endParaRPr kumimoji="0" lang="ru-RU" sz="5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abriola" pitchFamily="82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 rot="20784548">
            <a:off x="466441" y="4508067"/>
            <a:ext cx="794221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all" normalizeH="0" baseline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all" normalizeH="0" baseline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abriola" pitchFamily="82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7200" b="1" i="0" u="none" strike="noStrike" cap="all" normalizeH="0" baseline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Gabriola" pitchFamily="8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9635" y="444138"/>
            <a:ext cx="8268788" cy="59044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2148" y="770709"/>
            <a:ext cx="7249885" cy="53949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4137" y="653143"/>
            <a:ext cx="8112036" cy="55125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1885" y="600892"/>
            <a:ext cx="8203475" cy="56039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760" y="287382"/>
            <a:ext cx="8490857" cy="64138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66398" t="66891" r="3153" b="3942"/>
          <a:stretch>
            <a:fillRect/>
          </a:stretch>
        </p:blipFill>
        <p:spPr>
          <a:xfrm>
            <a:off x="156754" y="457200"/>
            <a:ext cx="8987246" cy="6400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pic>
        <p:nvPicPr>
          <p:cNvPr id="1026" name="Picture 2" descr="C:\Users\Учитель\Desktop\6f1fbd8dabb548dc8c940ea22cd7ca7f_h-1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702" y="659420"/>
            <a:ext cx="2259875" cy="1658787"/>
          </a:xfrm>
          <a:prstGeom prst="roundRect">
            <a:avLst/>
          </a:prstGeom>
          <a:noFill/>
        </p:spPr>
      </p:pic>
      <p:pic>
        <p:nvPicPr>
          <p:cNvPr id="1027" name="Picture 3" descr="C:\Users\Учитель\Desktop\DMBf2OiUQAA5J8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6526" y="620487"/>
            <a:ext cx="2651760" cy="1741849"/>
          </a:xfrm>
          <a:prstGeom prst="roundRect">
            <a:avLst/>
          </a:prstGeom>
          <a:noFill/>
        </p:spPr>
      </p:pic>
      <p:pic>
        <p:nvPicPr>
          <p:cNvPr id="1028" name="Picture 4" descr="C:\Users\Учитель\Desktop\face-fall-leaves-cat-whiskers-Black-Cat-autumn-kitten-fauna-mammal-vertebrate-cat-like-mammal-small-to-medium-sized-cats-60377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5668" y="649558"/>
            <a:ext cx="2308134" cy="1731101"/>
          </a:xfrm>
          <a:prstGeom prst="roundRect">
            <a:avLst/>
          </a:prstGeom>
          <a:noFill/>
        </p:spPr>
      </p:pic>
      <p:pic>
        <p:nvPicPr>
          <p:cNvPr id="1030" name="Picture 6" descr="C:\Users\Учитель\Desktop\2390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072" y="2560320"/>
            <a:ext cx="2259726" cy="1685110"/>
          </a:xfrm>
          <a:prstGeom prst="roundRect">
            <a:avLst/>
          </a:prstGeom>
          <a:noFill/>
        </p:spPr>
      </p:pic>
      <p:pic>
        <p:nvPicPr>
          <p:cNvPr id="1031" name="Picture 7" descr="C:\Users\Учитель\Desktop\27698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6881" y="2625634"/>
            <a:ext cx="2291949" cy="1528355"/>
          </a:xfrm>
          <a:prstGeom prst="roundRect">
            <a:avLst/>
          </a:prstGeom>
          <a:noFill/>
        </p:spPr>
      </p:pic>
      <p:pic>
        <p:nvPicPr>
          <p:cNvPr id="1032" name="Picture 8" descr="C:\Users\Учитель\Desktop\1580268462_2bf6a120-3f37-4679-91b7-bf1e36b98740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0790" y="4389119"/>
            <a:ext cx="2350168" cy="1763487"/>
          </a:xfrm>
          <a:prstGeom prst="roundRect">
            <a:avLst/>
          </a:prstGeom>
          <a:noFill/>
        </p:spPr>
      </p:pic>
      <p:pic>
        <p:nvPicPr>
          <p:cNvPr id="1034" name="Picture 10" descr="C:\Users\Учитель\Desktop\img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5086" y="4415246"/>
            <a:ext cx="2821577" cy="1802673"/>
          </a:xfrm>
          <a:prstGeom prst="roundRect">
            <a:avLst/>
          </a:prstGeom>
          <a:noFill/>
        </p:spPr>
      </p:pic>
      <p:pic>
        <p:nvPicPr>
          <p:cNvPr id="1035" name="Picture 11" descr="C:\Users\Учитель\Desktop\ad63276s-192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4415" y="4454435"/>
            <a:ext cx="2280225" cy="1774926"/>
          </a:xfrm>
          <a:prstGeom prst="roundRect">
            <a:avLst/>
          </a:prstGeom>
          <a:noFill/>
        </p:spPr>
      </p:pic>
      <p:pic>
        <p:nvPicPr>
          <p:cNvPr id="1036" name="Picture 12" descr="C:\Users\Учитель\Desktop\7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83725" y="2529023"/>
            <a:ext cx="1945005" cy="1945005"/>
          </a:xfrm>
          <a:prstGeom prst="ellipse">
            <a:avLst/>
          </a:prstGeom>
          <a:noFill/>
        </p:spPr>
      </p:pic>
      <p:pic>
        <p:nvPicPr>
          <p:cNvPr id="1037" name="Picture 13" descr="C:\Users\Учитель\Desktop\d689d4a91ca413c19351be472c06e31d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47703" y="2717074"/>
            <a:ext cx="3252651" cy="128016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1520" y="1097280"/>
            <a:ext cx="7863839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libri" pitchFamily="34" charset="0"/>
              </a:rPr>
              <a:t>ПРИМЕНЕНИЕ МЕТОДА</a:t>
            </a:r>
          </a:p>
          <a:p>
            <a:pPr algn="ctr"/>
            <a:endParaRPr lang="ru-RU" sz="4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libri" pitchFamily="34" charset="0"/>
            </a:endParaRPr>
          </a:p>
          <a:p>
            <a:pPr algn="ctr"/>
            <a:endParaRPr lang="ru-RU" sz="8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9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</a:rPr>
              <a:t> </a:t>
            </a:r>
            <a:endParaRPr lang="ru-RU" sz="9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lt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23851" y="2454601"/>
            <a:ext cx="660980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- на стадии определения темы занятия,</a:t>
            </a:r>
            <a:endParaRPr kumimoji="0" lang="ru-RU" sz="11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- для определения и постановки проблемы,</a:t>
            </a:r>
            <a:endParaRPr kumimoji="0" lang="ru-RU" sz="11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- для закрепления материала,</a:t>
            </a:r>
            <a:endParaRPr kumimoji="0" lang="ru-RU" sz="11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- как способ организации групповой работы на повторительно-обобщающем уроке,</a:t>
            </a:r>
            <a:endParaRPr kumimoji="0" lang="ru-RU" sz="11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- как творческое домашнее задание и т. д.</a:t>
            </a:r>
            <a:endParaRPr kumimoji="0" lang="ru-RU" sz="11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2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754" y="0"/>
            <a:ext cx="9300754" cy="68580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Концепт слова «НЕУДАЧА»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7645" y="862150"/>
            <a:ext cx="76156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Gabriola" pitchFamily="82" charset="0"/>
              </a:rPr>
              <a:t>             </a:t>
            </a:r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ТВОРЧЕСКАЯ  МАСТЕРСКАЯ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Gabriola" pitchFamily="82" charset="0"/>
              </a:rPr>
              <a:t>                          «ТАЙНА СЛОВА»  </a:t>
            </a:r>
            <a:endParaRPr lang="ru-RU" sz="3600" b="1" dirty="0">
              <a:solidFill>
                <a:srgbClr val="7030A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617</TotalTime>
  <Words>317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Учитель</cp:lastModifiedBy>
  <cp:revision>46</cp:revision>
  <dcterms:created xsi:type="dcterms:W3CDTF">2013-11-19T05:52:05Z</dcterms:created>
  <dcterms:modified xsi:type="dcterms:W3CDTF">2021-03-28T20:54:08Z</dcterms:modified>
</cp:coreProperties>
</file>