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2"/>
  </p:notesMasterIdLst>
  <p:sldIdLst>
    <p:sldId id="256" r:id="rId2"/>
    <p:sldId id="275" r:id="rId3"/>
    <p:sldId id="258" r:id="rId4"/>
    <p:sldId id="257" r:id="rId5"/>
    <p:sldId id="280" r:id="rId6"/>
    <p:sldId id="259" r:id="rId7"/>
    <p:sldId id="279" r:id="rId8"/>
    <p:sldId id="278" r:id="rId9"/>
    <p:sldId id="281" r:id="rId10"/>
    <p:sldId id="282" r:id="rId11"/>
    <p:sldId id="283" r:id="rId12"/>
    <p:sldId id="274" r:id="rId13"/>
    <p:sldId id="289" r:id="rId14"/>
    <p:sldId id="290" r:id="rId15"/>
    <p:sldId id="285" r:id="rId16"/>
    <p:sldId id="284" r:id="rId17"/>
    <p:sldId id="277" r:id="rId18"/>
    <p:sldId id="287" r:id="rId19"/>
    <p:sldId id="272" r:id="rId20"/>
    <p:sldId id="265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9F11"/>
    <a:srgbClr val="9DA90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347" autoAdjust="0"/>
    <p:restoredTop sz="94660"/>
  </p:normalViewPr>
  <p:slideViewPr>
    <p:cSldViewPr>
      <p:cViewPr varScale="1">
        <p:scale>
          <a:sx n="68" d="100"/>
          <a:sy n="68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7F21FA0-C184-416C-9CFC-81D6D47C5BF2}" type="datetimeFigureOut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DEA23404-8959-41B6-8E37-4AE9A19E43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D8BFD5F-6549-4859-8D05-32B574D12031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3657596-F5AB-44B2-9EAD-7A31EC7780E6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977E46B-A28B-4F07-A4E0-C09DC977FD25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72B6E42-8413-4247-AE40-73D4DEFFC3B3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B726A84-508D-4FA4-9575-C72ADB916B17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BCB23-A359-4E3A-9180-23EF119FF912}" type="datetimeFigureOut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94253-5301-49F1-A8A8-F62B6A9412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36A3B-9566-4310-80A5-C2873987AE52}" type="datetimeFigureOut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9F2CB-4FBD-4C20-A49A-1C85CBE856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FF3EE-B219-4FD2-965B-B6CE026AAEB5}" type="datetimeFigureOut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C3A53-A683-4071-9D57-1339CCA8B0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538D8-8BA6-4883-8C02-B0208C67CEA3}" type="datetimeFigureOut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2BEEA-3786-4D41-83ED-2AD8E5A809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B0031-48E1-4B33-AFB8-44DF36B3FC80}" type="datetimeFigureOut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5FB43-5508-47EC-8FC7-EFA0917606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44823-DDD4-43F5-986A-57A4CF8F3438}" type="datetimeFigureOut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55039-8EA6-4F76-A009-95A28F42B3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4FE8D-F4CC-4845-9390-DACD05E7F9EB}" type="datetimeFigureOut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42581-7607-4323-A584-1968A65527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001C4-2768-4EF8-95D6-C67E06597AC9}" type="datetimeFigureOut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0631E-47BB-4BE1-817D-02054F5281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69067-AD0B-47C3-AA3E-1768B8A76282}" type="datetimeFigureOut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0E8A5-B08C-41C1-A25B-32DAD5D4BC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16474-8976-4AE3-9456-35EC80CC2285}" type="datetimeFigureOut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243D2-AED1-41E9-9384-ACCE5EBE74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4D2F9-AB1C-4DCC-9718-45F858A335C5}" type="datetimeFigureOut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F23EC-7377-4CEB-8AC8-8673D17C76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8DA652D1-12D8-4665-820F-7C425B42E369}" type="datetimeFigureOut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D8EB04CC-FD15-40D2-A2E0-66A85B5082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9;&#1063;&#1045;&#1041;&#1040;\&#1085;&#1072;%20&#1079;&#1072;&#1095;&#1077;&#1090;&#1099;\&#1084;&#1091;&#1083;&#1100;&#1090;&#1080;&#1084;&#1077;&#1076;&#1080;&#1103;\&#1084;&#1091;&#1083;&#1100;&#1090;&#1080;&#1084;&#1077;&#1076;&#1080;&#1072;\&#1047;&#1074;&#1091;&#1082;&#1080;%20&#1078;&#1080;&#1074;&#1086;&#1090;&#1085;&#1099;&#1093;%20vk.com_mom_music%20-%20&#1052;&#1077;&#1076;&#1074;&#1077;&#1076;&#1100;.mp3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notesSlide" Target="../notesSlides/notesSlide3.xml"/><Relationship Id="rId7" Type="http://schemas.openxmlformats.org/officeDocument/2006/relationships/hyperlink" Target="http://900igr.net/data/skazki-i-igry/Kolobok-2.files/0007-022-Katitsja-kolobok-katitsja-a-navstrechu-emu-medved.png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9;&#1063;&#1045;&#1041;&#1040;\&#1085;&#1072;%20&#1079;&#1072;&#1095;&#1077;&#1090;&#1099;\&#1084;&#1091;&#1083;&#1100;&#1090;&#1080;&#1084;&#1077;&#1076;&#1080;&#1103;\&#1084;&#1091;&#1083;&#1100;&#1090;&#1080;&#1084;&#1077;&#1076;&#1080;&#1072;\3_Kolobok_-_vyhod_medvedya_mp3davalka.com.mp3" TargetMode="External"/><Relationship Id="rId6" Type="http://schemas.openxmlformats.org/officeDocument/2006/relationships/image" Target="../media/image20.jpe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3.jpeg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900igr.net/data/skazki-i-igry/Kolobok-2.files/0007-022-Katitsja-kolobok-katitsja-a-navstrechu-emu-medved.png" TargetMode="External"/><Relationship Id="rId5" Type="http://schemas.openxmlformats.org/officeDocument/2006/relationships/image" Target="../media/image20.jpe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8.pn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9;&#1063;&#1045;&#1041;&#1040;\&#1085;&#1072;%20&#1079;&#1072;&#1095;&#1077;&#1090;&#1099;\&#1084;&#1091;&#1083;&#1100;&#1090;&#1080;&#1084;&#1077;&#1076;&#1080;&#1103;\&#1084;&#1091;&#1083;&#1100;&#1090;&#1080;&#1084;&#1077;&#1076;&#1080;&#1072;\kolobok_-_Vyhod_Lisy_mp3davalka.com.mp3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i038.radikal.ru/0905/ad/6bfad5aca583.jpg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9;&#1063;&#1045;&#1041;&#1040;\&#1085;&#1072;%20&#1079;&#1072;&#1095;&#1077;&#1090;&#1099;\&#1084;&#1091;&#1083;&#1100;&#1090;&#1080;&#1084;&#1077;&#1076;&#1080;&#1103;\&#1084;&#1091;&#1083;&#1100;&#1090;&#1080;&#1084;&#1077;&#1076;&#1080;&#1072;\Vyhod_Kolobka_-_Pesnya_kolobka_mp3davalka.com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9;&#1063;&#1045;&#1041;&#1040;\&#1085;&#1072;%20&#1079;&#1072;&#1095;&#1077;&#1090;&#1099;\&#1084;&#1091;&#1083;&#1100;&#1090;&#1080;&#1084;&#1077;&#1076;&#1080;&#1103;\&#1084;&#1091;&#1083;&#1100;&#1090;&#1080;&#1084;&#1077;&#1076;&#1080;&#1072;\Kolobok_skazka_-_vyhod_zayki_mp3davalka.com.mp3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file:///D:\&#1059;&#1063;&#1045;&#1041;&#1040;\&#1085;&#1072;%20&#1079;&#1072;&#1095;&#1077;&#1090;&#1099;\&#1084;&#1091;&#1083;&#1100;&#1090;&#1080;&#1084;&#1077;&#1076;&#1080;&#1103;\&#1084;&#1091;&#1083;&#1100;&#1090;&#1080;&#1084;&#1077;&#1076;&#1080;&#1072;\&#1050;&#1086;&#1083;&#1086;&#1073;&#1086;&#1082;%20-%20&#1071;%20&#1050;&#1086;&#1083;&#1086;&#1073;&#1086;&#1082;,%20&#1088;&#1091;&#1084;&#1103;&#1085;&#1099;&#1081;%20&#1041;&#1086;&#1082;.mp3" TargetMode="External"/><Relationship Id="rId1" Type="http://schemas.openxmlformats.org/officeDocument/2006/relationships/audio" Target="file:///D:\&#1059;&#1063;&#1045;&#1041;&#1040;\&#1085;&#1072;%20&#1079;&#1072;&#1095;&#1077;&#1090;&#1099;\&#1084;&#1091;&#1083;&#1100;&#1090;&#1080;&#1084;&#1077;&#1076;&#1080;&#1103;\&#1084;&#1091;&#1083;&#1100;&#1090;&#1080;&#1084;&#1077;&#1076;&#1080;&#1072;\&#1047;&#1074;&#1091;&#1082;&#1080;%20&#1078;&#1080;&#1074;&#1086;&#1090;&#1085;&#1099;&#1093;%20&#8211;%20&#1042;&#1086;&#1083;&#1095;&#1080;&#1081;%20&#1074;&#1086;&#1081;%20(www.petamusic.ru).mp3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9;&#1063;&#1045;&#1041;&#1040;\&#1085;&#1072;%20&#1079;&#1072;&#1095;&#1077;&#1090;&#1099;\&#1084;&#1091;&#1083;&#1100;&#1090;&#1080;&#1084;&#1077;&#1076;&#1080;&#1103;\&#1084;&#1091;&#1083;&#1100;&#1090;&#1080;&#1084;&#1077;&#1076;&#1080;&#1072;\kolobok_-_vyhod_volka_mp3davalka.com.mp3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D:\Рабочий стол\Наташа\фоны для презентаций\1b5ef6b54973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2643174" y="2643182"/>
            <a:ext cx="4429156" cy="2500330"/>
          </a:xfrm>
          <a:prstGeom prst="ellipse">
            <a:avLst/>
          </a:prstGeom>
          <a:gradFill>
            <a:gsLst>
              <a:gs pos="0">
                <a:srgbClr val="FFFF00"/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</a:gradFill>
          <a:ln/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Спасение</a:t>
            </a:r>
          </a:p>
          <a:p>
            <a:pPr algn="ctr">
              <a:defRPr/>
            </a:pP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Колобка</a:t>
            </a:r>
          </a:p>
          <a:p>
            <a:pPr algn="ctr">
              <a:defRPr/>
            </a:pP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052" name="Picture 393" descr="e027d61329d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1857375"/>
            <a:ext cx="2214563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3" descr="D:\Рабочий стол\Наташа\фоны для презентаций\821958_77990_Pole_s_cvetuyochkam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63" y="5019675"/>
            <a:ext cx="3500437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-облако 3"/>
          <p:cNvSpPr/>
          <p:nvPr/>
        </p:nvSpPr>
        <p:spPr>
          <a:xfrm>
            <a:off x="8001000" y="0"/>
            <a:ext cx="1143000" cy="785813"/>
          </a:xfrm>
          <a:prstGeom prst="cloudCallout">
            <a:avLst>
              <a:gd name="adj1" fmla="val -18833"/>
              <a:gd name="adj2" fmla="val 207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2357438" y="1143000"/>
            <a:ext cx="5143500" cy="2143125"/>
          </a:xfrm>
          <a:prstGeom prst="ellips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270" name="Rectangle 1"/>
          <p:cNvSpPr>
            <a:spLocks noChangeArrowheads="1"/>
          </p:cNvSpPr>
          <p:nvPr/>
        </p:nvSpPr>
        <p:spPr bwMode="auto">
          <a:xfrm>
            <a:off x="3429000" y="1428750"/>
            <a:ext cx="31432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6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Не попал он Волку в лапы.</a:t>
            </a:r>
            <a:endParaRPr lang="ru-RU" sz="16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16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Вдруг навстречу Косолапый.</a:t>
            </a:r>
            <a:endParaRPr lang="ru-RU" sz="16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16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Колобочек испугался,</a:t>
            </a:r>
            <a:endParaRPr lang="ru-RU" sz="16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16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На пенёк скорей забрался.</a:t>
            </a:r>
            <a:endParaRPr lang="ru-RU" sz="16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16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Только начал песню петь,</a:t>
            </a:r>
            <a:endParaRPr lang="ru-RU" sz="16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16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Как Медведь давай реветь.</a:t>
            </a:r>
            <a:endParaRPr lang="ru-RU" sz="1600" b="1">
              <a:solidFill>
                <a:srgbClr val="17375E"/>
              </a:solidFill>
              <a:latin typeface="Comic Sans MS" pitchFamily="66" charset="0"/>
            </a:endParaRPr>
          </a:p>
        </p:txBody>
      </p:sp>
      <p:pic>
        <p:nvPicPr>
          <p:cNvPr id="11271" name="Picture 393" descr="e027d61329d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313" y="1928813"/>
            <a:ext cx="2214562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500438"/>
            <a:ext cx="26574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Звуки животных vk.com_mom_music - Медвед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429124" y="31432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34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3" descr="D:\Рабочий стол\Наташа\фоны для презентаций\821958_77990_Pole_s_cvetuyochkam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63" y="5019675"/>
            <a:ext cx="3500437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-облако 3"/>
          <p:cNvSpPr/>
          <p:nvPr/>
        </p:nvSpPr>
        <p:spPr>
          <a:xfrm>
            <a:off x="8001000" y="0"/>
            <a:ext cx="1143000" cy="785813"/>
          </a:xfrm>
          <a:prstGeom prst="cloudCallout">
            <a:avLst>
              <a:gd name="adj1" fmla="val -18833"/>
              <a:gd name="adj2" fmla="val 207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2293" name="Picture 4" descr="http://allday.ru/uploads/posts/2008-12/1228941568_elka-0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4762500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2" descr="Картинка 31 из 672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50" y="2071688"/>
            <a:ext cx="4219575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4" descr="http://allday.ru/uploads/posts/2008-12/1228941568_elka-0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1500" y="142875"/>
            <a:ext cx="4762500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вальная выноска 10"/>
          <p:cNvSpPr/>
          <p:nvPr/>
        </p:nvSpPr>
        <p:spPr>
          <a:xfrm>
            <a:off x="4357688" y="1785938"/>
            <a:ext cx="4214812" cy="1857375"/>
          </a:xfrm>
          <a:prstGeom prst="wedgeEllipseCallout">
            <a:avLst>
              <a:gd name="adj1" fmla="val -53336"/>
              <a:gd name="adj2" fmla="val 461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ru-RU" sz="1600" b="1" dirty="0">
                <a:latin typeface="Comic Sans MS" pitchFamily="66" charset="0"/>
                <a:ea typeface="Times New Roman" pitchFamily="18" charset="0"/>
                <a:cs typeface="Arial" charset="0"/>
              </a:rPr>
              <a:t>Ты не пой мне, Колобок,</a:t>
            </a:r>
          </a:p>
          <a:p>
            <a:pPr eaLnBrk="0" hangingPunct="0">
              <a:defRPr/>
            </a:pPr>
            <a:r>
              <a:rPr lang="ru-RU" sz="1600" b="1" dirty="0">
                <a:latin typeface="Comic Sans MS" pitchFamily="66" charset="0"/>
                <a:ea typeface="Times New Roman" pitchFamily="18" charset="0"/>
                <a:cs typeface="Arial" charset="0"/>
              </a:rPr>
              <a:t>Лучше ты реши, дружок,</a:t>
            </a:r>
          </a:p>
          <a:p>
            <a:pPr eaLnBrk="0" hangingPunct="0">
              <a:defRPr/>
            </a:pPr>
            <a:r>
              <a:rPr lang="ru-RU" sz="1600" b="1" dirty="0">
                <a:latin typeface="Comic Sans MS" pitchFamily="66" charset="0"/>
                <a:ea typeface="Times New Roman" pitchFamily="18" charset="0"/>
                <a:cs typeface="Arial" charset="0"/>
              </a:rPr>
              <a:t>Трудную задачу!</a:t>
            </a:r>
          </a:p>
        </p:txBody>
      </p:sp>
      <p:pic>
        <p:nvPicPr>
          <p:cNvPr id="12297" name="Picture 4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25" y="3714750"/>
            <a:ext cx="26574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3_Kolobok_-_vyhod_medvedya_mp3davalka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4643438" y="25003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05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 стрелкой 10"/>
          <p:cNvCxnSpPr/>
          <p:nvPr/>
        </p:nvCxnSpPr>
        <p:spPr>
          <a:xfrm>
            <a:off x="2357438" y="2857500"/>
            <a:ext cx="3286125" cy="25003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500313" y="4429125"/>
            <a:ext cx="3214687" cy="1228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2500313" y="2928938"/>
            <a:ext cx="3357562" cy="12144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8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2000250"/>
            <a:ext cx="8667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3429000"/>
            <a:ext cx="9048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75" y="4929188"/>
            <a:ext cx="92392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1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13" y="2143125"/>
            <a:ext cx="13144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57875" y="3571875"/>
            <a:ext cx="13335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1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857875" y="4929188"/>
            <a:ext cx="15049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Прямоугольник 31"/>
          <p:cNvSpPr/>
          <p:nvPr/>
        </p:nvSpPr>
        <p:spPr>
          <a:xfrm>
            <a:off x="714348" y="357166"/>
            <a:ext cx="7715304" cy="1500198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B050"/>
                </a:solidFill>
                <a:latin typeface="Comic Sans MS" pitchFamily="66" charset="0"/>
              </a:rPr>
              <a:t>В вазы поставили три, пять и семь цветов. В красной вазе цветов меньше, чем в голубой, а в голубой меньше, чем в розовой. Сколько цветов в каждой вазе?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3" descr="D:\Рабочий стол\Наташа\фоны для презентаций\821958_77990_Pole_s_cvetuyochkam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63" y="5019675"/>
            <a:ext cx="3500437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-облако 3"/>
          <p:cNvSpPr/>
          <p:nvPr/>
        </p:nvSpPr>
        <p:spPr>
          <a:xfrm>
            <a:off x="8001000" y="0"/>
            <a:ext cx="1143000" cy="785813"/>
          </a:xfrm>
          <a:prstGeom prst="cloudCallout">
            <a:avLst>
              <a:gd name="adj1" fmla="val -18833"/>
              <a:gd name="adj2" fmla="val 207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4341" name="Picture 4" descr="http://allday.ru/uploads/posts/2008-12/1228941568_elka-08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4762500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2" descr="Картинка 31 из 672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50" y="2071688"/>
            <a:ext cx="4219575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4" descr="http://allday.ru/uploads/posts/2008-12/1228941568_elka-08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1500" y="142875"/>
            <a:ext cx="4762500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вальная выноска 10"/>
          <p:cNvSpPr/>
          <p:nvPr/>
        </p:nvSpPr>
        <p:spPr>
          <a:xfrm>
            <a:off x="4357688" y="1785938"/>
            <a:ext cx="4214812" cy="1857375"/>
          </a:xfrm>
          <a:prstGeom prst="wedgeEllipseCallout">
            <a:avLst>
              <a:gd name="adj1" fmla="val -53336"/>
              <a:gd name="adj2" fmla="val 461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ru-RU" sz="1600" b="1" dirty="0">
                <a:latin typeface="Comic Sans MS" pitchFamily="66" charset="0"/>
                <a:ea typeface="Times New Roman" pitchFamily="18" charset="0"/>
                <a:cs typeface="Arial" charset="0"/>
              </a:rPr>
              <a:t>А ещё в придачу, выполни задание!</a:t>
            </a:r>
          </a:p>
          <a:p>
            <a:pPr eaLnBrk="0" hangingPunct="0">
              <a:defRPr/>
            </a:pPr>
            <a:r>
              <a:rPr lang="ru-RU" sz="1600" b="1" dirty="0">
                <a:latin typeface="Comic Sans MS" pitchFamily="66" charset="0"/>
                <a:ea typeface="Times New Roman" pitchFamily="18" charset="0"/>
                <a:cs typeface="Arial" charset="0"/>
              </a:rPr>
              <a:t>Тогда и до свидание! </a:t>
            </a:r>
          </a:p>
        </p:txBody>
      </p:sp>
      <p:pic>
        <p:nvPicPr>
          <p:cNvPr id="14345" name="Picture 4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25" y="3714750"/>
            <a:ext cx="26574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14348" y="785794"/>
            <a:ext cx="7929618" cy="1214446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B050"/>
                </a:solidFill>
                <a:latin typeface="Comic Sans MS" pitchFamily="66" charset="0"/>
              </a:rPr>
              <a:t>Убери 2 палочки так, чтобы не осталось ни одного квадрата.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2000250" y="3286125"/>
            <a:ext cx="5572125" cy="177165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rot="5400000" flipH="1" flipV="1">
            <a:off x="4822031" y="4179094"/>
            <a:ext cx="1787525" cy="1588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 flipH="1" flipV="1">
            <a:off x="2963069" y="4179094"/>
            <a:ext cx="1787525" cy="1587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3" descr="D:\Рабочий стол\Наташа\фоны для презентаций\821958_77990_Pole_s_cvetuyochkam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5019675"/>
            <a:ext cx="3500437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-облако 3"/>
          <p:cNvSpPr/>
          <p:nvPr/>
        </p:nvSpPr>
        <p:spPr>
          <a:xfrm>
            <a:off x="8001000" y="0"/>
            <a:ext cx="1143000" cy="785813"/>
          </a:xfrm>
          <a:prstGeom prst="cloudCallout">
            <a:avLst>
              <a:gd name="adj1" fmla="val -18833"/>
              <a:gd name="adj2" fmla="val 207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3143250" y="142875"/>
            <a:ext cx="5143500" cy="2143125"/>
          </a:xfrm>
          <a:prstGeom prst="ellips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6390" name="Rectangle 1"/>
          <p:cNvSpPr>
            <a:spLocks noChangeArrowheads="1"/>
          </p:cNvSpPr>
          <p:nvPr/>
        </p:nvSpPr>
        <p:spPr bwMode="auto">
          <a:xfrm>
            <a:off x="4000500" y="714375"/>
            <a:ext cx="36433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0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Колобок наш утомился,</a:t>
            </a:r>
            <a:endParaRPr lang="ru-RU" sz="20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20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На пенёчке развалился.</a:t>
            </a:r>
            <a:endParaRPr lang="ru-RU" sz="20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20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Вмиг  поднимем дух ему,</a:t>
            </a:r>
            <a:endParaRPr lang="ru-RU" sz="20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20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Вам зарядка по уму.</a:t>
            </a:r>
            <a:endParaRPr lang="ru-RU" sz="2000" b="1">
              <a:solidFill>
                <a:srgbClr val="17375E"/>
              </a:solidFill>
              <a:latin typeface="Comic Sans MS" pitchFamily="66" charset="0"/>
            </a:endParaRPr>
          </a:p>
        </p:txBody>
      </p:sp>
      <p:pic>
        <p:nvPicPr>
          <p:cNvPr id="16391" name="Picture 4" descr="http://allday.ru/uploads/posts/2008-12/1228941568_elka-08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4762500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80FF00"/>
              </a:clrFrom>
              <a:clrTo>
                <a:srgbClr val="80FF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50" y="4214813"/>
            <a:ext cx="3714750" cy="241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4" descr="http://allday.ru/uploads/posts/2008-12/1228941568_elka-08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0338" y="1714500"/>
            <a:ext cx="2633662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4" descr="http://allday.ru/uploads/posts/2008-12/1228941568_elka-08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88" y="2857500"/>
            <a:ext cx="2633662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393" descr="e027d61329d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2000250"/>
            <a:ext cx="2214562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80FF00"/>
              </a:clrFrom>
              <a:clrTo>
                <a:srgbClr val="80FF00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 rot="643870">
            <a:off x="2171700" y="2863850"/>
            <a:ext cx="264318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3" descr="D:\Рабочий стол\Наташа\фоны для презентаций\821958_77990_Pole_s_cvetuyochkam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5019675"/>
            <a:ext cx="3500437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-облако 3"/>
          <p:cNvSpPr/>
          <p:nvPr/>
        </p:nvSpPr>
        <p:spPr>
          <a:xfrm>
            <a:off x="8001000" y="0"/>
            <a:ext cx="1143000" cy="785813"/>
          </a:xfrm>
          <a:prstGeom prst="cloudCallout">
            <a:avLst>
              <a:gd name="adj1" fmla="val -18833"/>
              <a:gd name="adj2" fmla="val 207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914400" y="285750"/>
            <a:ext cx="8229600" cy="37147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олобок, колобок,</a:t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Колобок -  румяный бок.</a:t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По дорожке покатился.</a:t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И назад не воротился.</a:t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Встретил мишку, волка, зайку,</a:t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Всем играл на балалайке.</a:t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У лисы спел на носу, </a:t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Ищут все его в лесу.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7414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80FF00"/>
              </a:clrFrom>
              <a:clrTo>
                <a:srgbClr val="80FF00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 rot="643870">
            <a:off x="3286125" y="3643313"/>
            <a:ext cx="264318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3" descr="D:\Рабочий стол\Наташа\фоны для презентаций\821958_77990_Pole_s_cvetuyochkam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63" y="5019675"/>
            <a:ext cx="3500437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8001000" y="0"/>
            <a:ext cx="1143000" cy="785813"/>
          </a:xfrm>
          <a:prstGeom prst="cloudCallout">
            <a:avLst>
              <a:gd name="adj1" fmla="val -18833"/>
              <a:gd name="adj2" fmla="val 207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" name="Овальная выноска 7"/>
          <p:cNvSpPr/>
          <p:nvPr/>
        </p:nvSpPr>
        <p:spPr>
          <a:xfrm>
            <a:off x="3643313" y="428625"/>
            <a:ext cx="5143500" cy="2786063"/>
          </a:xfrm>
          <a:prstGeom prst="wedgeEllipseCallout">
            <a:avLst>
              <a:gd name="adj1" fmla="val -59006"/>
              <a:gd name="adj2" fmla="val 4744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Comic Sans MS" pitchFamily="66" charset="0"/>
              </a:rPr>
              <a:t>Вот и лисонька идёт</a:t>
            </a:r>
          </a:p>
          <a:p>
            <a:pPr algn="ctr">
              <a:defRPr/>
            </a:pPr>
            <a:r>
              <a:rPr lang="ru-RU" b="1" dirty="0">
                <a:latin typeface="Comic Sans MS" pitchFamily="66" charset="0"/>
              </a:rPr>
              <a:t>И такую речь ведёт:</a:t>
            </a:r>
          </a:p>
          <a:p>
            <a:pPr algn="ctr" eaLnBrk="0" hangingPunct="0">
              <a:defRPr/>
            </a:pPr>
            <a:r>
              <a:rPr lang="ru-RU" b="1" dirty="0">
                <a:latin typeface="Comic Sans MS" pitchFamily="66" charset="0"/>
                <a:ea typeface="Times New Roman" pitchFamily="18" charset="0"/>
                <a:cs typeface="Arial" charset="0"/>
              </a:rPr>
              <a:t>Съем тебя я, Колобок,</a:t>
            </a:r>
          </a:p>
          <a:p>
            <a:pPr algn="ctr" eaLnBrk="0" hangingPunct="0">
              <a:defRPr/>
            </a:pPr>
            <a:r>
              <a:rPr lang="ru-RU" b="1" dirty="0">
                <a:latin typeface="Comic Sans MS" pitchFamily="66" charset="0"/>
                <a:ea typeface="Times New Roman" pitchFamily="18" charset="0"/>
                <a:cs typeface="Arial" charset="0"/>
              </a:rPr>
              <a:t>Но прежде дам тебе я срок:</a:t>
            </a:r>
          </a:p>
          <a:p>
            <a:pPr algn="ctr" eaLnBrk="0" hangingPunct="0">
              <a:defRPr/>
            </a:pPr>
            <a:r>
              <a:rPr lang="ru-RU" b="1" dirty="0">
                <a:latin typeface="Comic Sans MS" pitchFamily="66" charset="0"/>
                <a:ea typeface="Times New Roman" pitchFamily="18" charset="0"/>
                <a:cs typeface="Arial" charset="0"/>
              </a:rPr>
              <a:t>Чтоб сумел за пять минут</a:t>
            </a:r>
          </a:p>
          <a:p>
            <a:pPr algn="ctr" eaLnBrk="0" hangingPunct="0">
              <a:defRPr/>
            </a:pPr>
            <a:r>
              <a:rPr lang="ru-RU" b="1" dirty="0">
                <a:latin typeface="Comic Sans MS" pitchFamily="66" charset="0"/>
                <a:ea typeface="Times New Roman" pitchFamily="18" charset="0"/>
                <a:cs typeface="Arial" charset="0"/>
              </a:rPr>
              <a:t>Всё решить, что есть вот тут.</a:t>
            </a:r>
          </a:p>
          <a:p>
            <a:pPr algn="ctr" eaLnBrk="0" hangingPunct="0">
              <a:defRPr/>
            </a:pPr>
            <a:r>
              <a:rPr lang="ru-RU" b="1" dirty="0">
                <a:latin typeface="Comic Sans MS" pitchFamily="66" charset="0"/>
                <a:ea typeface="Times New Roman" pitchFamily="18" charset="0"/>
                <a:cs typeface="Arial" charset="0"/>
              </a:rPr>
              <a:t>Получай ты мой билет</a:t>
            </a:r>
          </a:p>
          <a:p>
            <a:pPr algn="ctr" eaLnBrk="0" hangingPunct="0">
              <a:defRPr/>
            </a:pPr>
            <a:r>
              <a:rPr lang="ru-RU" b="1" dirty="0">
                <a:latin typeface="Comic Sans MS" pitchFamily="66" charset="0"/>
                <a:ea typeface="Times New Roman" pitchFamily="18" charset="0"/>
                <a:cs typeface="Arial" charset="0"/>
              </a:rPr>
              <a:t>И готовь скорей ответ.</a:t>
            </a:r>
          </a:p>
        </p:txBody>
      </p:sp>
      <p:pic>
        <p:nvPicPr>
          <p:cNvPr id="18438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80FF00"/>
              </a:clrFrom>
              <a:clrTo>
                <a:srgbClr val="80FF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28688"/>
            <a:ext cx="4071938" cy="576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kolobok_-_Vyhod_Lisy_mp3davalka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3929058" y="20002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4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3" descr="D:\Рабочий стол\Наташа\фоны для презентаций\821958_77990_Pole_s_cvetuyochkam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5019675"/>
            <a:ext cx="3500437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-облако 3"/>
          <p:cNvSpPr/>
          <p:nvPr/>
        </p:nvSpPr>
        <p:spPr>
          <a:xfrm>
            <a:off x="8001000" y="0"/>
            <a:ext cx="1143000" cy="785813"/>
          </a:xfrm>
          <a:prstGeom prst="cloudCallout">
            <a:avLst>
              <a:gd name="adj1" fmla="val -18833"/>
              <a:gd name="adj2" fmla="val 207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9461" name="Picture 393" descr="e027d61329d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3" y="2071688"/>
            <a:ext cx="2214562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ьная выноска 7"/>
          <p:cNvSpPr/>
          <p:nvPr/>
        </p:nvSpPr>
        <p:spPr>
          <a:xfrm>
            <a:off x="3143250" y="928688"/>
            <a:ext cx="4429125" cy="2071687"/>
          </a:xfrm>
          <a:prstGeom prst="wedgeEllipseCallout">
            <a:avLst>
              <a:gd name="adj1" fmla="val -63479"/>
              <a:gd name="adj2" fmla="val 4155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b="1" dirty="0">
                <a:latin typeface="Comic Sans MS" pitchFamily="66" charset="0"/>
                <a:cs typeface="Times New Roman" pitchFamily="18" charset="0"/>
              </a:rPr>
              <a:t>Мы, Лиса, тебя проучим,</a:t>
            </a:r>
            <a:endParaRPr lang="ru-RU" b="1" dirty="0">
              <a:latin typeface="Comic Sans MS" pitchFamily="66" charset="0"/>
            </a:endParaRPr>
          </a:p>
          <a:p>
            <a:pPr algn="ctr" eaLnBrk="0" hangingPunct="0">
              <a:defRPr/>
            </a:pPr>
            <a:r>
              <a:rPr lang="ru-RU" b="1" dirty="0" err="1">
                <a:latin typeface="Comic Sans MS" pitchFamily="66" charset="0"/>
                <a:cs typeface="Times New Roman" pitchFamily="18" charset="0"/>
              </a:rPr>
              <a:t>Колобочка</a:t>
            </a:r>
            <a:r>
              <a:rPr lang="ru-RU" b="1" dirty="0">
                <a:latin typeface="Comic Sans MS" pitchFamily="66" charset="0"/>
                <a:cs typeface="Times New Roman" pitchFamily="18" charset="0"/>
              </a:rPr>
              <a:t> не получишь,</a:t>
            </a:r>
            <a:endParaRPr lang="ru-RU" b="1" dirty="0">
              <a:latin typeface="Comic Sans MS" pitchFamily="66" charset="0"/>
            </a:endParaRPr>
          </a:p>
          <a:p>
            <a:pPr algn="ctr" eaLnBrk="0" hangingPunct="0">
              <a:defRPr/>
            </a:pPr>
            <a:r>
              <a:rPr lang="ru-RU" b="1" dirty="0" err="1">
                <a:latin typeface="Comic Sans MS" pitchFamily="66" charset="0"/>
                <a:cs typeface="Times New Roman" pitchFamily="18" charset="0"/>
              </a:rPr>
              <a:t>Колобочка</a:t>
            </a:r>
            <a:r>
              <a:rPr lang="ru-RU" b="1" dirty="0">
                <a:latin typeface="Comic Sans MS" pitchFamily="66" charset="0"/>
                <a:cs typeface="Times New Roman" pitchFamily="18" charset="0"/>
              </a:rPr>
              <a:t> мы спасём,</a:t>
            </a:r>
            <a:endParaRPr lang="ru-RU" b="1" dirty="0">
              <a:latin typeface="Comic Sans MS" pitchFamily="66" charset="0"/>
            </a:endParaRPr>
          </a:p>
          <a:p>
            <a:pPr algn="ctr" eaLnBrk="0" hangingPunct="0">
              <a:defRPr/>
            </a:pPr>
            <a:r>
              <a:rPr lang="ru-RU" b="1" dirty="0">
                <a:latin typeface="Comic Sans MS" pitchFamily="66" charset="0"/>
                <a:cs typeface="Times New Roman" pitchFamily="18" charset="0"/>
              </a:rPr>
              <a:t>Бабе с дедом унесём!</a:t>
            </a:r>
            <a:endParaRPr lang="ru-RU" b="1" dirty="0"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28660" y="21429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B050"/>
                </a:solidFill>
                <a:latin typeface="Comic Sans MS" pitchFamily="66" charset="0"/>
              </a:rPr>
              <a:t>Вставьте знаки «+» или «–»:</a:t>
            </a:r>
            <a:endParaRPr lang="ru-RU" sz="4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9460" name="Содержимое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50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 </a:t>
            </a:r>
            <a:r>
              <a:rPr lang="ru-RU" sz="4000" dirty="0" smtClean="0"/>
              <a:t>2  +  3 = 5                 </a:t>
            </a:r>
          </a:p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4000" dirty="0" smtClean="0"/>
              <a:t>3  +  1 = 4                              </a:t>
            </a:r>
          </a:p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4000" dirty="0" smtClean="0"/>
              <a:t> 6  –  2 = 1   </a:t>
            </a:r>
          </a:p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4000" dirty="0" smtClean="0"/>
              <a:t> 8  -  1 = 7</a:t>
            </a:r>
          </a:p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4000" dirty="0" smtClean="0"/>
              <a:t>  7  +  2 = 9</a:t>
            </a:r>
          </a:p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4000" dirty="0" smtClean="0"/>
              <a:t>  5  –  3 = 2</a:t>
            </a:r>
          </a:p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4000" dirty="0" smtClean="0"/>
              <a:t>   4  +  2 = 6</a:t>
            </a: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sp>
        <p:nvSpPr>
          <p:cNvPr id="35" name="Улыбающееся лицо 34"/>
          <p:cNvSpPr/>
          <p:nvPr/>
        </p:nvSpPr>
        <p:spPr>
          <a:xfrm>
            <a:off x="4000496" y="2428868"/>
            <a:ext cx="428625" cy="414338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0" name="Улыбающееся лицо 49"/>
          <p:cNvSpPr/>
          <p:nvPr/>
        </p:nvSpPr>
        <p:spPr>
          <a:xfrm>
            <a:off x="4071934" y="1714488"/>
            <a:ext cx="428625" cy="414337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" name="Улыбающееся лицо 50"/>
          <p:cNvSpPr/>
          <p:nvPr/>
        </p:nvSpPr>
        <p:spPr>
          <a:xfrm>
            <a:off x="4071934" y="3786190"/>
            <a:ext cx="428625" cy="414338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2" name="Улыбающееся лицо 51"/>
          <p:cNvSpPr/>
          <p:nvPr/>
        </p:nvSpPr>
        <p:spPr>
          <a:xfrm>
            <a:off x="4071934" y="3071810"/>
            <a:ext cx="428625" cy="414338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Улыбающееся лицо 52"/>
          <p:cNvSpPr/>
          <p:nvPr/>
        </p:nvSpPr>
        <p:spPr>
          <a:xfrm>
            <a:off x="4071934" y="5072074"/>
            <a:ext cx="428625" cy="414338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4" name="Улыбающееся лицо 53"/>
          <p:cNvSpPr/>
          <p:nvPr/>
        </p:nvSpPr>
        <p:spPr>
          <a:xfrm>
            <a:off x="4071934" y="4357694"/>
            <a:ext cx="428625" cy="414338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0" name="Улыбающееся лицо 59"/>
          <p:cNvSpPr/>
          <p:nvPr/>
        </p:nvSpPr>
        <p:spPr>
          <a:xfrm>
            <a:off x="4143372" y="5643578"/>
            <a:ext cx="428625" cy="414338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6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6429388" y="2786058"/>
            <a:ext cx="2571768" cy="2714644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077" name="Picture 13" descr="D:\Рабочий стол\Наташа\фоны для презентаций\821958_77990_Pole_s_cvetuyochkam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Овал 17"/>
          <p:cNvSpPr/>
          <p:nvPr/>
        </p:nvSpPr>
        <p:spPr>
          <a:xfrm>
            <a:off x="357158" y="357166"/>
            <a:ext cx="2571768" cy="2428892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14282" y="3500438"/>
            <a:ext cx="2571768" cy="2500330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286512" y="357166"/>
            <a:ext cx="2071702" cy="2071702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  <a:p>
            <a:pPr algn="ctr">
              <a:defRPr/>
            </a:pPr>
            <a:endParaRPr lang="ru-RU" dirty="0"/>
          </a:p>
          <a:p>
            <a:pPr algn="ctr">
              <a:defRPr/>
            </a:pPr>
            <a:endParaRPr lang="ru-RU" dirty="0"/>
          </a:p>
          <a:p>
            <a:pPr algn="ctr">
              <a:defRPr/>
            </a:pPr>
            <a:endParaRPr lang="ru-RU" dirty="0"/>
          </a:p>
          <a:p>
            <a:pPr algn="ctr">
              <a:defRPr/>
            </a:pPr>
            <a:endParaRPr lang="ru-RU" dirty="0"/>
          </a:p>
          <a:p>
            <a:pPr algn="ctr">
              <a:defRPr/>
            </a:pPr>
            <a:endParaRPr lang="ru-RU" dirty="0"/>
          </a:p>
          <a:p>
            <a:pPr algn="ctr">
              <a:defRPr/>
            </a:pP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643306" y="142852"/>
            <a:ext cx="1785950" cy="1700218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  <a:p>
            <a:pPr algn="ctr">
              <a:defRPr/>
            </a:pPr>
            <a:endParaRPr lang="ru-RU" dirty="0"/>
          </a:p>
          <a:p>
            <a:pPr algn="ctr">
              <a:defRPr/>
            </a:pPr>
            <a:endParaRPr lang="ru-RU" dirty="0"/>
          </a:p>
          <a:p>
            <a:pPr algn="ctr">
              <a:defRPr/>
            </a:pPr>
            <a:endParaRPr lang="ru-RU" dirty="0"/>
          </a:p>
          <a:p>
            <a:pPr algn="ctr">
              <a:defRPr/>
            </a:pPr>
            <a:endParaRPr lang="ru-RU" dirty="0"/>
          </a:p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309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25" y="642938"/>
            <a:ext cx="136207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50" y="3786188"/>
            <a:ext cx="1344613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2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63" y="571500"/>
            <a:ext cx="11064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3" name="Picture 10" descr="http://im6-tub.yandex.net/i?id=30488983-0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8" y="285750"/>
            <a:ext cx="10763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вал 9"/>
          <p:cNvSpPr/>
          <p:nvPr/>
        </p:nvSpPr>
        <p:spPr>
          <a:xfrm>
            <a:off x="2571750" y="1928813"/>
            <a:ext cx="4143375" cy="2143125"/>
          </a:xfrm>
          <a:prstGeom prst="ellipse">
            <a:avLst/>
          </a:prstGeom>
          <a:solidFill>
            <a:srgbClr val="00B0F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rgbClr val="FFFF00"/>
                </a:solidFill>
                <a:latin typeface="Comic Sans MS" pitchFamily="66" charset="0"/>
              </a:rPr>
              <a:t>Герои сказки «Колобок» Пришли сегодня на урок.</a:t>
            </a:r>
          </a:p>
          <a:p>
            <a:pPr algn="ctr">
              <a:defRPr/>
            </a:pPr>
            <a:r>
              <a:rPr lang="ru-RU" sz="1600" b="1" i="1" dirty="0">
                <a:solidFill>
                  <a:srgbClr val="FFFF00"/>
                </a:solidFill>
                <a:latin typeface="Comic Sans MS" pitchFamily="66" charset="0"/>
              </a:rPr>
              <a:t>Каждый задание принёс,</a:t>
            </a:r>
          </a:p>
          <a:p>
            <a:pPr algn="ctr">
              <a:defRPr/>
            </a:pPr>
            <a:r>
              <a:rPr lang="ru-RU" sz="1600" b="1" i="1" dirty="0">
                <a:solidFill>
                  <a:srgbClr val="FFFF00"/>
                </a:solidFill>
                <a:latin typeface="Comic Sans MS" pitchFamily="66" charset="0"/>
              </a:rPr>
              <a:t>А вместо ответа поставил вопрос.</a:t>
            </a:r>
          </a:p>
        </p:txBody>
      </p:sp>
      <p:pic>
        <p:nvPicPr>
          <p:cNvPr id="3095" name="Picture 1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29250" y="5286375"/>
            <a:ext cx="371475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Овал 23"/>
          <p:cNvSpPr/>
          <p:nvPr/>
        </p:nvSpPr>
        <p:spPr>
          <a:xfrm>
            <a:off x="6357950" y="3143248"/>
            <a:ext cx="2571768" cy="2714644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3286116" y="4214818"/>
            <a:ext cx="2643206" cy="2500354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102" name="Picture 5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63" y="3500438"/>
            <a:ext cx="13573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3" name="Picture 6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688" y="3643313"/>
            <a:ext cx="12001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4" name="Picture 15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86188" y="4572000"/>
            <a:ext cx="14287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Выноска-облако 30"/>
          <p:cNvSpPr/>
          <p:nvPr/>
        </p:nvSpPr>
        <p:spPr>
          <a:xfrm>
            <a:off x="8001000" y="0"/>
            <a:ext cx="1143000" cy="785813"/>
          </a:xfrm>
          <a:prstGeom prst="cloudCallout">
            <a:avLst>
              <a:gd name="adj1" fmla="val -18833"/>
              <a:gd name="adj2" fmla="val 207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i-main-pic" descr="Картинка 15 из 4180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25" y="1071563"/>
            <a:ext cx="5357813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285852" y="5214950"/>
            <a:ext cx="6572295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Молодцы!</a:t>
            </a:r>
          </a:p>
        </p:txBody>
      </p:sp>
      <p:pic>
        <p:nvPicPr>
          <p:cNvPr id="21509" name="Picture 393" descr="e027d61329d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" y="2000250"/>
            <a:ext cx="2214563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3" descr="D:\Рабочий стол\Наташа\фоны для презентаций\821958_77990_Pole_s_cvetuyochkam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вальная выноска 3"/>
          <p:cNvSpPr/>
          <p:nvPr/>
        </p:nvSpPr>
        <p:spPr>
          <a:xfrm>
            <a:off x="2571750" y="857250"/>
            <a:ext cx="5357813" cy="2857500"/>
          </a:xfrm>
          <a:prstGeom prst="wedgeEllipseCallout">
            <a:avLst>
              <a:gd name="adj1" fmla="val -28048"/>
              <a:gd name="adj2" fmla="val 6457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Я Колобок, сбежал с окошка,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  <a:p>
            <a:pPr eaLnBrk="0" hangingPunct="0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Деда с бабкой огорчил.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  <a:p>
            <a:pPr eaLnBrk="0" hangingPunct="0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Покатился по дорожке,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  <a:p>
            <a:pPr eaLnBrk="0" hangingPunct="0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В лапы к Зайцу угодил.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  <a:p>
            <a:pPr eaLnBrk="0" hangingPunct="0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Заяц съесть меня хотел,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  <a:p>
            <a:pPr eaLnBrk="0" hangingPunct="0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Я же ему песню спел.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10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63" y="5019675"/>
            <a:ext cx="3500437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80FF00"/>
              </a:clrFrom>
              <a:clrTo>
                <a:srgbClr val="80FF00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785813" y="3500438"/>
            <a:ext cx="2643187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Выноска-облако 14"/>
          <p:cNvSpPr/>
          <p:nvPr/>
        </p:nvSpPr>
        <p:spPr>
          <a:xfrm>
            <a:off x="8001000" y="0"/>
            <a:ext cx="1143000" cy="785813"/>
          </a:xfrm>
          <a:prstGeom prst="cloudCallout">
            <a:avLst>
              <a:gd name="adj1" fmla="val -18833"/>
              <a:gd name="adj2" fmla="val 207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8" name="Vyhod_Kolobka_-_Pesnya_kolobka_mp3davalka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61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3" descr="D:\Рабочий стол\Наташа\фоны для презентаций\821958_77990_Pole_s_cvetuyochkam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вальная выноска 9"/>
          <p:cNvSpPr/>
          <p:nvPr/>
        </p:nvSpPr>
        <p:spPr>
          <a:xfrm>
            <a:off x="857250" y="142875"/>
            <a:ext cx="3486150" cy="3143250"/>
          </a:xfrm>
          <a:prstGeom prst="wedgeEllipseCallout">
            <a:avLst>
              <a:gd name="adj1" fmla="val 101167"/>
              <a:gd name="adj2" fmla="val 4160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1071563" y="1071563"/>
            <a:ext cx="3500437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Хорошо поёшь,  дружок!</a:t>
            </a:r>
          </a:p>
          <a:p>
            <a:pPr eaLnBrk="0" hangingPunct="0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Если ты решишь заданье,</a:t>
            </a:r>
          </a:p>
          <a:p>
            <a:pPr eaLnBrk="0" hangingPunct="0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Я тебя без наказания</a:t>
            </a:r>
          </a:p>
          <a:p>
            <a:pPr eaLnBrk="0" hangingPunct="0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В путь-дорогу снаряжу</a:t>
            </a:r>
          </a:p>
          <a:p>
            <a:pPr eaLnBrk="0" hangingPunct="0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ea typeface="Times New Roman" pitchFamily="18" charset="0"/>
                <a:cs typeface="Arial" charset="0"/>
              </a:rPr>
              <a:t>И на волю отпущу.</a:t>
            </a:r>
          </a:p>
        </p:txBody>
      </p:sp>
      <p:pic>
        <p:nvPicPr>
          <p:cNvPr id="5125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80FF00"/>
              </a:clrFrom>
              <a:clrTo>
                <a:srgbClr val="80FF00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571500" y="3571875"/>
            <a:ext cx="264318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63" y="5019675"/>
            <a:ext cx="3500437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928688"/>
            <a:ext cx="2800350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Выноска-облако 13"/>
          <p:cNvSpPr/>
          <p:nvPr/>
        </p:nvSpPr>
        <p:spPr>
          <a:xfrm>
            <a:off x="8001000" y="0"/>
            <a:ext cx="1143000" cy="785813"/>
          </a:xfrm>
          <a:prstGeom prst="cloudCallout">
            <a:avLst>
              <a:gd name="adj1" fmla="val -18833"/>
              <a:gd name="adj2" fmla="val 207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1" name="Kolobok_skazka_-_vyhod_zayki_mp3davalka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857752" y="357187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21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3" descr="D:\Рабочий стол\Наташа\фоны для презентаций\821958_77990_Pole_s_cvetuyochkam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5019675"/>
            <a:ext cx="3500437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8001000" y="0"/>
            <a:ext cx="1143000" cy="785813"/>
          </a:xfrm>
          <a:prstGeom prst="cloudCallout">
            <a:avLst>
              <a:gd name="adj1" fmla="val -18833"/>
              <a:gd name="adj2" fmla="val 207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6149" name="Picture 393" descr="e027d61329d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25" y="1785938"/>
            <a:ext cx="2214563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вальная выноска 9"/>
          <p:cNvSpPr/>
          <p:nvPr/>
        </p:nvSpPr>
        <p:spPr>
          <a:xfrm>
            <a:off x="4000500" y="1000125"/>
            <a:ext cx="3786188" cy="2357438"/>
          </a:xfrm>
          <a:prstGeom prst="wedgeEllipseCallout">
            <a:avLst>
              <a:gd name="adj1" fmla="val -66039"/>
              <a:gd name="adj2" fmla="val 1520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Надо быстро Колобочка спасать!</a:t>
            </a:r>
            <a:endParaRPr lang="ru-RU" b="1">
              <a:solidFill>
                <a:srgbClr val="17375E"/>
              </a:solidFill>
              <a:latin typeface="Comic Sans MS" pitchFamily="66" charset="0"/>
            </a:endParaRPr>
          </a:p>
          <a:p>
            <a:pPr algn="ctr" eaLnBrk="0" hangingPunct="0">
              <a:defRPr/>
            </a:pPr>
            <a:r>
              <a:rPr lang="ru-RU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Помочь от Зайчишки убежать!</a:t>
            </a:r>
            <a:endParaRPr lang="ru-RU" b="1">
              <a:solidFill>
                <a:srgbClr val="17375E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00100" y="285728"/>
            <a:ext cx="7500990" cy="1128714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66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Танграм</a:t>
            </a:r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7175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313" y="1785938"/>
            <a:ext cx="452437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3" descr="D:\Рабочий стол\Наташа\фоны для презентаций\821958_77990_Pole_s_cvetuyochkam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63" y="5019675"/>
            <a:ext cx="3500437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2786063" y="1214438"/>
            <a:ext cx="4429125" cy="2143125"/>
          </a:xfrm>
          <a:prstGeom prst="ellips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Вот на встречу серый Волк,</a:t>
            </a:r>
            <a:endParaRPr lang="ru-RU" sz="1600" b="1" dirty="0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>
              <a:defRPr/>
            </a:pPr>
            <a:r>
              <a:rPr lang="ru-RU" sz="1600" b="1" dirty="0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В Колобках он знает толк.</a:t>
            </a:r>
            <a:endParaRPr lang="ru-RU" sz="1600" b="1" dirty="0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>
              <a:defRPr/>
            </a:pPr>
            <a:r>
              <a:rPr lang="ru-RU" sz="1600" b="1" dirty="0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Чтобы Волк его не съел,</a:t>
            </a:r>
            <a:endParaRPr lang="ru-RU" sz="1600" b="1" dirty="0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>
              <a:defRPr/>
            </a:pPr>
            <a:r>
              <a:rPr lang="ru-RU" sz="1600" b="1" dirty="0" err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Колобочек</a:t>
            </a:r>
            <a:r>
              <a:rPr lang="ru-RU" sz="1600" b="1" dirty="0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 наш запел.</a:t>
            </a:r>
            <a:endParaRPr lang="ru-RU" sz="1600" b="1" dirty="0">
              <a:solidFill>
                <a:srgbClr val="17375E"/>
              </a:solidFill>
              <a:latin typeface="Comic Sans MS" pitchFamily="66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8001000" y="0"/>
            <a:ext cx="1143000" cy="785813"/>
          </a:xfrm>
          <a:prstGeom prst="cloudCallout">
            <a:avLst>
              <a:gd name="adj1" fmla="val -18833"/>
              <a:gd name="adj2" fmla="val 207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8198" name="Picture 393" descr="e027d61329d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50" y="1714500"/>
            <a:ext cx="2214563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Звуки животных – Волчий вой (www.petamusic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3214678" y="1500174"/>
            <a:ext cx="304800" cy="304800"/>
          </a:xfrm>
          <a:prstGeom prst="rect">
            <a:avLst/>
          </a:prstGeom>
        </p:spPr>
      </p:pic>
      <p:pic>
        <p:nvPicPr>
          <p:cNvPr id="8" name="Колобок - Я Колобок, румяный Бок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5929322" y="27860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0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10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28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3" descr="D:\Рабочий стол\Наташа\фоны для презентаций\821958_77990_Pole_s_cvetuyochkami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12050" y="5715000"/>
            <a:ext cx="16319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50" y="4143375"/>
            <a:ext cx="26574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ьная выноска 8"/>
          <p:cNvSpPr/>
          <p:nvPr/>
        </p:nvSpPr>
        <p:spPr>
          <a:xfrm>
            <a:off x="4572000" y="857250"/>
            <a:ext cx="4429125" cy="2428875"/>
          </a:xfrm>
          <a:prstGeom prst="wedgeEllipseCallout">
            <a:avLst>
              <a:gd name="adj1" fmla="val -63721"/>
              <a:gd name="adj2" fmla="val 845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sz="1600" dirty="0">
              <a:latin typeface="Comic Sans MS" pitchFamily="66" charset="0"/>
            </a:endParaRPr>
          </a:p>
          <a:p>
            <a:pPr algn="ctr">
              <a:defRPr/>
            </a:pPr>
            <a:r>
              <a:rPr lang="ru-RU" sz="1600" b="1" dirty="0">
                <a:latin typeface="Comic Sans MS" pitchFamily="66" charset="0"/>
              </a:rPr>
              <a:t>С песней, </a:t>
            </a:r>
            <a:r>
              <a:rPr lang="ru-RU" sz="1600" b="1" dirty="0" err="1">
                <a:latin typeface="Comic Sans MS" pitchFamily="66" charset="0"/>
              </a:rPr>
              <a:t>Колобочек</a:t>
            </a:r>
            <a:r>
              <a:rPr lang="ru-RU" sz="1600" b="1" dirty="0">
                <a:latin typeface="Comic Sans MS" pitchFamily="66" charset="0"/>
              </a:rPr>
              <a:t>,</a:t>
            </a:r>
          </a:p>
          <a:p>
            <a:pPr algn="ctr">
              <a:defRPr/>
            </a:pPr>
            <a:r>
              <a:rPr lang="ru-RU" sz="1600" b="1" dirty="0">
                <a:latin typeface="Comic Sans MS" pitchFamily="66" charset="0"/>
              </a:rPr>
              <a:t> не спеши,</a:t>
            </a:r>
          </a:p>
          <a:p>
            <a:pPr algn="ctr">
              <a:defRPr/>
            </a:pPr>
            <a:r>
              <a:rPr lang="ru-RU" sz="1600" b="1" dirty="0">
                <a:latin typeface="Comic Sans MS" pitchFamily="66" charset="0"/>
              </a:rPr>
              <a:t>Лучше ты заданье мне реши.</a:t>
            </a:r>
          </a:p>
          <a:p>
            <a:pPr algn="ctr">
              <a:defRPr/>
            </a:pPr>
            <a:r>
              <a:rPr lang="ru-RU" sz="1600" b="1" dirty="0">
                <a:latin typeface="Comic Sans MS" pitchFamily="66" charset="0"/>
              </a:rPr>
              <a:t>Если задачи ты  решишь,</a:t>
            </a:r>
          </a:p>
          <a:p>
            <a:pPr algn="ctr">
              <a:defRPr/>
            </a:pPr>
            <a:r>
              <a:rPr lang="ru-RU" sz="1600" b="1" dirty="0">
                <a:latin typeface="Comic Sans MS" pitchFamily="66" charset="0"/>
              </a:rPr>
              <a:t>Дальше смело побежишь.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0" name="Выноска-облако 9"/>
          <p:cNvSpPr/>
          <p:nvPr/>
        </p:nvSpPr>
        <p:spPr>
          <a:xfrm>
            <a:off x="8001000" y="0"/>
            <a:ext cx="1143000" cy="785813"/>
          </a:xfrm>
          <a:prstGeom prst="cloudCallout">
            <a:avLst>
              <a:gd name="adj1" fmla="val -18833"/>
              <a:gd name="adj2" fmla="val 207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8" name="kolobok_-_vyhod_volka_mp3davalka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786314" y="18573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55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-облако 3"/>
          <p:cNvSpPr/>
          <p:nvPr/>
        </p:nvSpPr>
        <p:spPr>
          <a:xfrm>
            <a:off x="142875" y="0"/>
            <a:ext cx="3786188" cy="2286000"/>
          </a:xfrm>
          <a:prstGeom prst="cloudCallout">
            <a:avLst>
              <a:gd name="adj1" fmla="val -18833"/>
              <a:gd name="adj2" fmla="val 207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571500" y="357188"/>
            <a:ext cx="30003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Совушка-сова, большая голова,</a:t>
            </a:r>
            <a:endParaRPr lang="ru-RU" sz="14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Вывела совят, построила в ряд:</a:t>
            </a:r>
            <a:endParaRPr lang="ru-RU" sz="14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Два смелых, два неумелых,</a:t>
            </a:r>
            <a:endParaRPr lang="ru-RU" sz="14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Один во-от такой маленький!</a:t>
            </a: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Сколько всего совят?       </a:t>
            </a:r>
            <a:endParaRPr lang="ru-RU" sz="1400" b="1">
              <a:solidFill>
                <a:srgbClr val="17375E"/>
              </a:solidFill>
              <a:latin typeface="Comic Sans MS" pitchFamily="66" charset="0"/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4929188" y="0"/>
            <a:ext cx="3643312" cy="2286000"/>
          </a:xfrm>
          <a:prstGeom prst="cloudCallout">
            <a:avLst>
              <a:gd name="adj1" fmla="val -18833"/>
              <a:gd name="adj2" fmla="val 207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" name="Выноска-облако 8"/>
          <p:cNvSpPr/>
          <p:nvPr/>
        </p:nvSpPr>
        <p:spPr>
          <a:xfrm>
            <a:off x="8001000" y="0"/>
            <a:ext cx="1143000" cy="785813"/>
          </a:xfrm>
          <a:prstGeom prst="cloudCallout">
            <a:avLst>
              <a:gd name="adj1" fmla="val -18833"/>
              <a:gd name="adj2" fmla="val 207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5572125" y="428625"/>
            <a:ext cx="250031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Вот задумал ёж друзей</a:t>
            </a:r>
            <a:endParaRPr lang="ru-RU" sz="14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Пригласить на юбилей.</a:t>
            </a:r>
            <a:endParaRPr lang="ru-RU" sz="14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Пригласил 2-х медвежат,</a:t>
            </a:r>
            <a:endParaRPr lang="ru-RU" sz="14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3-х зайчат и 5 бельчат.</a:t>
            </a:r>
            <a:endParaRPr lang="ru-RU" sz="14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Посчитай поскорей, </a:t>
            </a: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Сколько у ежа друзей. </a:t>
            </a:r>
            <a:endParaRPr lang="ru-RU" sz="1400" b="1">
              <a:solidFill>
                <a:srgbClr val="17375E"/>
              </a:solidFill>
              <a:latin typeface="Comic Sans MS" pitchFamily="66" charset="0"/>
            </a:endParaRPr>
          </a:p>
        </p:txBody>
      </p:sp>
      <p:sp>
        <p:nvSpPr>
          <p:cNvPr id="11" name="Выноска-облако 10"/>
          <p:cNvSpPr/>
          <p:nvPr/>
        </p:nvSpPr>
        <p:spPr>
          <a:xfrm>
            <a:off x="2214563" y="1928813"/>
            <a:ext cx="3929062" cy="2643187"/>
          </a:xfrm>
          <a:prstGeom prst="cloudCallout">
            <a:avLst>
              <a:gd name="adj1" fmla="val -18833"/>
              <a:gd name="adj2" fmla="val 207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3000375" y="2214563"/>
            <a:ext cx="27860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Хомячок по полю шел,</a:t>
            </a:r>
            <a:endParaRPr lang="ru-RU" sz="14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9 зерен он нашел.</a:t>
            </a:r>
            <a:endParaRPr lang="ru-RU" sz="14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Посмотрел – к нему спешат</a:t>
            </a:r>
            <a:endParaRPr lang="ru-RU" sz="14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Трое маленьких мышат.</a:t>
            </a:r>
            <a:endParaRPr lang="ru-RU" sz="14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Возле них остановился</a:t>
            </a:r>
            <a:endParaRPr lang="ru-RU" sz="14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И находкой поделился.</a:t>
            </a:r>
            <a:endParaRPr lang="ru-RU" sz="14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9 зерен на троих</a:t>
            </a: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Разделил он в тот же миг.     </a:t>
            </a:r>
            <a:r>
              <a:rPr lang="ru-RU" sz="1200" b="1">
                <a:cs typeface="Times New Roman" pitchFamily="18" charset="0"/>
              </a:rPr>
              <a:t>        </a:t>
            </a:r>
            <a:endParaRPr lang="ru-RU" b="1"/>
          </a:p>
        </p:txBody>
      </p:sp>
      <p:sp>
        <p:nvSpPr>
          <p:cNvPr id="12" name="Выноска-облако 11"/>
          <p:cNvSpPr/>
          <p:nvPr/>
        </p:nvSpPr>
        <p:spPr>
          <a:xfrm>
            <a:off x="4929188" y="3714750"/>
            <a:ext cx="3929062" cy="2643188"/>
          </a:xfrm>
          <a:prstGeom prst="cloudCallout">
            <a:avLst>
              <a:gd name="adj1" fmla="val -18833"/>
              <a:gd name="adj2" fmla="val 207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" name="Выноска-облако 12"/>
          <p:cNvSpPr/>
          <p:nvPr/>
        </p:nvSpPr>
        <p:spPr>
          <a:xfrm>
            <a:off x="142875" y="4214813"/>
            <a:ext cx="3929063" cy="2643187"/>
          </a:xfrm>
          <a:prstGeom prst="cloudCallout">
            <a:avLst>
              <a:gd name="adj1" fmla="val -18833"/>
              <a:gd name="adj2" fmla="val 207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642938" y="4929188"/>
            <a:ext cx="33575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8 оленей ели грибочки.</a:t>
            </a:r>
            <a:endParaRPr lang="ru-RU" sz="14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Их двое деток дремали на кочке.</a:t>
            </a:r>
            <a:endParaRPr lang="ru-RU" sz="1400" b="1">
              <a:solidFill>
                <a:srgbClr val="17375E"/>
              </a:solidFill>
              <a:latin typeface="Comic Sans MS" pitchFamily="66" charset="0"/>
            </a:endParaRP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Скорее прошу я ребят посчитать,</a:t>
            </a: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Сколько оленей и оленят.   </a:t>
            </a:r>
            <a:endParaRPr lang="ru-RU" sz="1400" b="1">
              <a:solidFill>
                <a:srgbClr val="17375E"/>
              </a:solidFill>
              <a:latin typeface="Comic Sans MS" pitchFamily="66" charset="0"/>
            </a:endParaRP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5715000" y="4286250"/>
            <a:ext cx="264318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В зоопарке я стоял</a:t>
            </a: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Обезьянок я считал:</a:t>
            </a: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Две уселись на доске</a:t>
            </a: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Три уселись на песке,</a:t>
            </a: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А </a:t>
            </a:r>
            <a:r>
              <a:rPr lang="en-US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4</a:t>
            </a:r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 спинки грели,</a:t>
            </a:r>
          </a:p>
          <a:p>
            <a:pPr eaLnBrk="0" hangingPunct="0"/>
            <a:r>
              <a:rPr lang="ru-RU" sz="1400" b="1">
                <a:solidFill>
                  <a:srgbClr val="17375E"/>
                </a:solidFill>
                <a:latin typeface="Comic Sans MS" pitchFamily="66" charset="0"/>
                <a:cs typeface="Times New Roman" pitchFamily="18" charset="0"/>
              </a:rPr>
              <a:t>Сосчитать вы их успели?    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10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2000"/>
                                        <p:tgtEl>
                                          <p:spTgt spid="10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2000"/>
                                        <p:tgtEl>
                                          <p:spTgt spid="10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2000"/>
                                        <p:tgtEl>
                                          <p:spTgt spid="102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2000"/>
                                        <p:tgtEl>
                                          <p:spTgt spid="102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2000"/>
                                        <p:tgtEl>
                                          <p:spTgt spid="102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utoUpdateAnimBg="0"/>
      <p:bldP spid="47108" grpId="0" autoUpdateAnimBg="0"/>
      <p:bldP spid="47109" grpId="0" autoUpdateAnimBg="0"/>
      <p:bldP spid="1025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1176</TotalTime>
  <Words>518</Words>
  <Application>Microsoft Office PowerPoint</Application>
  <PresentationFormat>Экран (4:3)</PresentationFormat>
  <Paragraphs>115</Paragraphs>
  <Slides>20</Slides>
  <Notes>5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   Колобок, колобок, Колобок -  румяный бок. По дорожке покатился.  И назад не воротился. Встретил мишку, волка, зайку, Всем играл на балалайке. У лисы спел на носу,  Ищут все его в лесу.     </vt:lpstr>
      <vt:lpstr>Слайд 17</vt:lpstr>
      <vt:lpstr>Слайд 18</vt:lpstr>
      <vt:lpstr>Вставьте знаки «+» или «–»: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asus</cp:lastModifiedBy>
  <cp:revision>124</cp:revision>
  <dcterms:modified xsi:type="dcterms:W3CDTF">2018-04-19T12:14:44Z</dcterms:modified>
</cp:coreProperties>
</file>