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1" r:id="rId3"/>
    <p:sldId id="290" r:id="rId4"/>
    <p:sldId id="291" r:id="rId5"/>
    <p:sldId id="282" r:id="rId6"/>
    <p:sldId id="302" r:id="rId7"/>
    <p:sldId id="293" r:id="rId8"/>
    <p:sldId id="322" r:id="rId9"/>
    <p:sldId id="308" r:id="rId10"/>
    <p:sldId id="295" r:id="rId11"/>
    <p:sldId id="310" r:id="rId12"/>
    <p:sldId id="307" r:id="rId13"/>
    <p:sldId id="311" r:id="rId14"/>
    <p:sldId id="296" r:id="rId15"/>
    <p:sldId id="312" r:id="rId16"/>
    <p:sldId id="313" r:id="rId17"/>
    <p:sldId id="297" r:id="rId18"/>
    <p:sldId id="319" r:id="rId19"/>
    <p:sldId id="318" r:id="rId20"/>
    <p:sldId id="303" r:id="rId21"/>
    <p:sldId id="304" r:id="rId22"/>
    <p:sldId id="321" r:id="rId23"/>
    <p:sldId id="300" r:id="rId24"/>
    <p:sldId id="320" r:id="rId25"/>
    <p:sldId id="261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-348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1AC0-8EC1-47E9-B781-ADC3B2992A6F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23CF5-4947-476A-B4F2-E5B8170AB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7933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1AC0-8EC1-47E9-B781-ADC3B2992A6F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23CF5-4947-476A-B4F2-E5B8170AB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2013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1AC0-8EC1-47E9-B781-ADC3B2992A6F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23CF5-4947-476A-B4F2-E5B8170AB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3748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1AC0-8EC1-47E9-B781-ADC3B2992A6F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23CF5-4947-476A-B4F2-E5B8170AB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2179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1AC0-8EC1-47E9-B781-ADC3B2992A6F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23CF5-4947-476A-B4F2-E5B8170AB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9067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1AC0-8EC1-47E9-B781-ADC3B2992A6F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23CF5-4947-476A-B4F2-E5B8170AB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0798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1AC0-8EC1-47E9-B781-ADC3B2992A6F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23CF5-4947-476A-B4F2-E5B8170AB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8212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1AC0-8EC1-47E9-B781-ADC3B2992A6F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23CF5-4947-476A-B4F2-E5B8170AB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852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1AC0-8EC1-47E9-B781-ADC3B2992A6F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23CF5-4947-476A-B4F2-E5B8170AB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9081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1AC0-8EC1-47E9-B781-ADC3B2992A6F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23CF5-4947-476A-B4F2-E5B8170AB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4897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11AC0-8EC1-47E9-B781-ADC3B2992A6F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23CF5-4947-476A-B4F2-E5B8170AB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166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11AC0-8EC1-47E9-B781-ADC3B2992A6F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23CF5-4947-476A-B4F2-E5B8170AB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0894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06074" y="326572"/>
            <a:ext cx="4898572" cy="347787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latin typeface="Gabriola" panose="04040605051002020D02" pitchFamily="82" charset="0"/>
              </a:rPr>
              <a:t>Александр Невский:</a:t>
            </a:r>
          </a:p>
          <a:p>
            <a:r>
              <a:rPr lang="ru-RU" sz="6000" b="1" dirty="0" smtClean="0">
                <a:latin typeface="Gabriola" panose="04040605051002020D02" pitchFamily="82" charset="0"/>
              </a:rPr>
              <a:t>наследие на века.</a:t>
            </a:r>
            <a:endParaRPr lang="ru-RU" sz="6000" b="1" dirty="0">
              <a:latin typeface="Gabriola" panose="04040605051002020D02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43191" y="4226767"/>
            <a:ext cx="46284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Gabriola" panose="04040605051002020D02" pitchFamily="82" charset="0"/>
              </a:rPr>
              <a:t>Яшкина Евгения Викторовна </a:t>
            </a:r>
            <a:endParaRPr lang="ru-RU" sz="2800" b="1" dirty="0" smtClean="0">
              <a:latin typeface="Gabriola" panose="04040605051002020D02" pitchFamily="82" charset="0"/>
            </a:endParaRPr>
          </a:p>
          <a:p>
            <a:r>
              <a:rPr lang="ru-RU" sz="2800" b="1" dirty="0" smtClean="0">
                <a:latin typeface="Gabriola" panose="04040605051002020D02" pitchFamily="82" charset="0"/>
              </a:rPr>
              <a:t>Учитель начальных классов</a:t>
            </a:r>
            <a:endParaRPr lang="ru-RU" sz="2800" b="1" dirty="0" smtClean="0">
              <a:latin typeface="Gabriola" panose="04040605051002020D02" pitchFamily="82" charset="0"/>
            </a:endParaRPr>
          </a:p>
          <a:p>
            <a:r>
              <a:rPr lang="ru-RU" sz="2800" b="1" dirty="0" smtClean="0">
                <a:latin typeface="Gabriola" panose="04040605051002020D02" pitchFamily="82" charset="0"/>
              </a:rPr>
              <a:t>МБОУ  «</a:t>
            </a:r>
            <a:r>
              <a:rPr lang="ru-RU" sz="2800" b="1" dirty="0" err="1" smtClean="0">
                <a:latin typeface="Gabriola" panose="04040605051002020D02" pitchFamily="82" charset="0"/>
              </a:rPr>
              <a:t>СОШ-детский</a:t>
            </a:r>
            <a:r>
              <a:rPr lang="ru-RU" sz="2800" b="1" dirty="0" smtClean="0">
                <a:latin typeface="Gabriola" panose="04040605051002020D02" pitchFamily="82" charset="0"/>
              </a:rPr>
              <a:t> сад№17»</a:t>
            </a:r>
          </a:p>
          <a:p>
            <a:r>
              <a:rPr lang="ru-RU" sz="2800" b="1" dirty="0" smtClean="0">
                <a:latin typeface="Gabriola" panose="04040605051002020D02" pitchFamily="82" charset="0"/>
              </a:rPr>
              <a:t>Г.Евпатория</a:t>
            </a:r>
          </a:p>
          <a:p>
            <a:r>
              <a:rPr lang="ru-RU" sz="2800" b="1" dirty="0" smtClean="0">
                <a:latin typeface="Gabriola" panose="04040605051002020D02" pitchFamily="82" charset="0"/>
              </a:rPr>
              <a:t>2021 год </a:t>
            </a:r>
          </a:p>
        </p:txBody>
      </p:sp>
      <p:pic>
        <p:nvPicPr>
          <p:cNvPr id="6" name="Рисунок 5" descr="3699_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768" y="798545"/>
            <a:ext cx="4096138" cy="512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588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5528cf9116a773214f42985e11335de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564" y="121298"/>
            <a:ext cx="11597951" cy="673670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52089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Детство Александра Невского </a:t>
            </a:r>
            <a:endParaRPr lang="ru-RU" sz="5400" b="1" dirty="0">
              <a:latin typeface="Gabriola" pitchFamily="82" charset="0"/>
            </a:endParaRPr>
          </a:p>
        </p:txBody>
      </p:sp>
      <p:pic>
        <p:nvPicPr>
          <p:cNvPr id="5" name="Рисунок 4" descr="interesnye-fakty-iz-zhizni-aleksandra-nevskogo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7289" y="1197902"/>
            <a:ext cx="7997422" cy="4801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2" y="121298"/>
            <a:ext cx="11835556" cy="67367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Детство Александра Невского</a:t>
            </a:r>
            <a:endParaRPr lang="ru-RU" sz="5400" dirty="0"/>
          </a:p>
        </p:txBody>
      </p:sp>
      <p:pic>
        <p:nvPicPr>
          <p:cNvPr id="6" name="Содержимое 5" descr="163c9fe0b90e74fcc296bd0ee2d5073c.pn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16119" y="1796903"/>
            <a:ext cx="5676933" cy="4348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91176" y="1793728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latin typeface="Gabriola" pitchFamily="82" charset="0"/>
              </a:rPr>
              <a:t>Когда Александру исполнилось четыре года, его посвятили в воины - препоясали мечом и посадили на коня, а в руки дали лук со стрелами</a:t>
            </a:r>
            <a:r>
              <a:rPr lang="ru-RU" sz="4400" b="1" dirty="0" smtClean="0"/>
              <a:t>.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2" y="121298"/>
            <a:ext cx="11835556" cy="67367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90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Битва со шведами</a:t>
            </a:r>
            <a:endParaRPr lang="ru-RU" sz="5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91176" y="1552353"/>
            <a:ext cx="5181600" cy="45927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latin typeface="Gabriola" pitchFamily="82" charset="0"/>
              </a:rPr>
              <a:t>В 1240 году </a:t>
            </a:r>
            <a:r>
              <a:rPr lang="ru-RU" sz="4400" b="1" dirty="0" smtClean="0">
                <a:latin typeface="Gabriola" pitchFamily="82" charset="0"/>
              </a:rPr>
              <a:t>Новгороду объявили войну шведы.  </a:t>
            </a:r>
            <a:endParaRPr lang="ru-RU" sz="4400" b="1" dirty="0" smtClean="0">
              <a:latin typeface="Gabriola" pitchFamily="82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latin typeface="Gabriola" pitchFamily="82" charset="0"/>
              </a:rPr>
              <a:t>Летом </a:t>
            </a:r>
            <a:r>
              <a:rPr lang="ru-RU" sz="4400" b="1" dirty="0" smtClean="0">
                <a:latin typeface="Gabriola" pitchFamily="82" charset="0"/>
              </a:rPr>
              <a:t>шведский отряд на 100 кораблях вошёл </a:t>
            </a:r>
            <a:r>
              <a:rPr lang="ru-RU" sz="5600" b="1" dirty="0" smtClean="0">
                <a:latin typeface="Gabriola" pitchFamily="82" charset="0"/>
              </a:rPr>
              <a:t>в устье реки Невы. </a:t>
            </a:r>
            <a:endParaRPr lang="ru-RU" sz="5600" b="1" dirty="0" smtClean="0">
              <a:latin typeface="Gabriola" pitchFamily="82" charset="0"/>
            </a:endParaRPr>
          </a:p>
          <a:p>
            <a:pPr marL="0" indent="0">
              <a:buNone/>
            </a:pPr>
            <a:endParaRPr lang="ru-RU" sz="4400" b="1" dirty="0"/>
          </a:p>
        </p:txBody>
      </p:sp>
      <p:pic>
        <p:nvPicPr>
          <p:cNvPr id="8" name="Содержимое 7" descr="Nevskaya-bitva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12919" y="1818167"/>
            <a:ext cx="5894690" cy="4274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2" y="121298"/>
            <a:ext cx="11835556" cy="67367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2652"/>
            <a:ext cx="10515600" cy="95693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Битва со шведами</a:t>
            </a:r>
            <a:endParaRPr lang="ru-RU" sz="5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64594" y="1137684"/>
            <a:ext cx="5208181" cy="53162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latin typeface="Gabriola" pitchFamily="82" charset="0"/>
              </a:rPr>
              <a:t>« </a:t>
            </a:r>
            <a:r>
              <a:rPr lang="ru-RU" sz="8000" b="1" dirty="0" smtClean="0">
                <a:latin typeface="Gabriola" pitchFamily="82" charset="0"/>
              </a:rPr>
              <a:t>Не </a:t>
            </a:r>
            <a:r>
              <a:rPr lang="ru-RU" sz="8000" b="1" dirty="0" smtClean="0">
                <a:latin typeface="Gabriola" pitchFamily="82" charset="0"/>
              </a:rPr>
              <a:t>в силе Бог, </a:t>
            </a:r>
            <a:endParaRPr lang="ru-RU" sz="8000" b="1" dirty="0" smtClean="0">
              <a:latin typeface="Gabriola" pitchFamily="82" charset="0"/>
            </a:endParaRPr>
          </a:p>
          <a:p>
            <a:pPr marL="0" indent="0" algn="ctr">
              <a:buNone/>
            </a:pPr>
            <a:r>
              <a:rPr lang="ru-RU" sz="8000" b="1" dirty="0" smtClean="0">
                <a:latin typeface="Gabriola" pitchFamily="82" charset="0"/>
              </a:rPr>
              <a:t>а </a:t>
            </a:r>
            <a:r>
              <a:rPr lang="ru-RU" sz="8000" b="1" dirty="0" smtClean="0">
                <a:latin typeface="Gabriola" pitchFamily="82" charset="0"/>
              </a:rPr>
              <a:t>в правде. </a:t>
            </a:r>
            <a:endParaRPr lang="ru-RU" sz="8000" b="1" dirty="0" smtClean="0">
              <a:latin typeface="Gabriola" pitchFamily="82" charset="0"/>
            </a:endParaRPr>
          </a:p>
          <a:p>
            <a:pPr marL="0" indent="0" algn="ctr">
              <a:buNone/>
            </a:pPr>
            <a:r>
              <a:rPr lang="ru-RU" sz="8000" b="1" dirty="0" smtClean="0">
                <a:latin typeface="Gabriola" pitchFamily="82" charset="0"/>
              </a:rPr>
              <a:t>А </a:t>
            </a:r>
            <a:r>
              <a:rPr lang="ru-RU" sz="8000" b="1" dirty="0" smtClean="0">
                <a:latin typeface="Gabriola" pitchFamily="82" charset="0"/>
              </a:rPr>
              <a:t>правда – наша!»</a:t>
            </a:r>
            <a:r>
              <a:rPr lang="ru-RU" sz="8000" dirty="0" smtClean="0">
                <a:latin typeface="Gabriola" pitchFamily="82" charset="0"/>
              </a:rPr>
              <a:t> </a:t>
            </a:r>
            <a:endParaRPr lang="ru-RU" sz="8000" b="1" dirty="0">
              <a:latin typeface="Gabriola" pitchFamily="82" charset="0"/>
            </a:endParaRPr>
          </a:p>
        </p:txBody>
      </p:sp>
      <p:pic>
        <p:nvPicPr>
          <p:cNvPr id="7" name="Содержимое 6" descr="3699_001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541720" y="1169048"/>
            <a:ext cx="4710223" cy="5542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5528cf9116a773214f42985e11335de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224" y="0"/>
            <a:ext cx="12053776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52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Битва со шведами</a:t>
            </a:r>
            <a:br>
              <a:rPr lang="ru-RU" sz="5400" b="1" dirty="0" smtClean="0">
                <a:latin typeface="Gabriola" pitchFamily="82" charset="0"/>
              </a:rPr>
            </a:br>
            <a:r>
              <a:rPr lang="ru-RU" sz="5400" b="1" dirty="0" smtClean="0">
                <a:latin typeface="Gabriola" pitchFamily="82" charset="0"/>
              </a:rPr>
              <a:t>Прозвище </a:t>
            </a:r>
            <a:endParaRPr lang="ru-RU" sz="5400" b="1" dirty="0">
              <a:latin typeface="Gabriola" pitchFamily="82" charset="0"/>
            </a:endParaRPr>
          </a:p>
        </p:txBody>
      </p:sp>
      <p:pic>
        <p:nvPicPr>
          <p:cNvPr id="5" name="Рисунок 4" descr="Neva_battle2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113" y="767702"/>
            <a:ext cx="8015775" cy="5343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2" y="121298"/>
            <a:ext cx="11835556" cy="67367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90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Битва со шведами</a:t>
            </a:r>
            <a:endParaRPr lang="ru-RU" sz="5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83842" y="1552353"/>
            <a:ext cx="5454502" cy="459271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5200" b="1" dirty="0" smtClean="0">
                <a:latin typeface="Gabriola" pitchFamily="82" charset="0"/>
              </a:rPr>
              <a:t>15 </a:t>
            </a:r>
            <a:r>
              <a:rPr lang="ru-RU" sz="5200" b="1" dirty="0" smtClean="0">
                <a:latin typeface="Gabriola" pitchFamily="82" charset="0"/>
              </a:rPr>
              <a:t>июля 1240 года</a:t>
            </a:r>
            <a:r>
              <a:rPr lang="ru-RU" sz="5200" dirty="0" smtClean="0">
                <a:latin typeface="Gabriola" pitchFamily="82" charset="0"/>
              </a:rPr>
              <a:t>, войска  князя Александра незаметно подошли к вражескому </a:t>
            </a:r>
            <a:r>
              <a:rPr lang="ru-RU" sz="5200" dirty="0" smtClean="0">
                <a:latin typeface="Gabriola" pitchFamily="82" charset="0"/>
              </a:rPr>
              <a:t>лагерю. Началась </a:t>
            </a:r>
            <a:r>
              <a:rPr lang="ru-RU" sz="5200" dirty="0" smtClean="0">
                <a:latin typeface="Gabriola" pitchFamily="82" charset="0"/>
              </a:rPr>
              <a:t>битва. Благодаря  мужеству, смекалке, отваге и храбрости молодого полководца, уже вечером  </a:t>
            </a:r>
            <a:r>
              <a:rPr lang="ru-RU" sz="5200" b="1" dirty="0" smtClean="0">
                <a:latin typeface="Gabriola" pitchFamily="82" charset="0"/>
              </a:rPr>
              <a:t>шведы были полностью разбиты. </a:t>
            </a:r>
            <a:endParaRPr lang="ru-RU" sz="5200" b="1" dirty="0" smtClean="0">
              <a:latin typeface="Gabriola" pitchFamily="82" charset="0"/>
            </a:endParaRPr>
          </a:p>
          <a:p>
            <a:pPr marL="0" indent="0">
              <a:buNone/>
            </a:pPr>
            <a:endParaRPr lang="ru-RU" sz="4400" b="1" dirty="0"/>
          </a:p>
        </p:txBody>
      </p:sp>
      <p:pic>
        <p:nvPicPr>
          <p:cNvPr id="7" name="Picture 5" descr="АлНев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02209" y="1456662"/>
            <a:ext cx="5686898" cy="4561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2" y="121298"/>
            <a:ext cx="11835556" cy="67367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Ледовое побоище </a:t>
            </a:r>
            <a:endParaRPr lang="ru-RU" sz="5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89898" y="1552353"/>
            <a:ext cx="4848446" cy="4592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latin typeface="Gabriola" pitchFamily="82" charset="0"/>
              </a:rPr>
              <a:t>5 апреля 1242 года </a:t>
            </a:r>
            <a:r>
              <a:rPr lang="ru-RU" sz="4400" dirty="0" smtClean="0">
                <a:latin typeface="Gabriola" pitchFamily="82" charset="0"/>
              </a:rPr>
              <a:t>на Чудском озере произошло сражение между войсками Александра Невского и рыцарями Ливонского ордена.</a:t>
            </a:r>
            <a:endParaRPr lang="ru-RU" sz="4400" b="1" dirty="0">
              <a:latin typeface="Gabriola" pitchFamily="82" charset="0"/>
            </a:endParaRPr>
          </a:p>
        </p:txBody>
      </p:sp>
      <p:pic>
        <p:nvPicPr>
          <p:cNvPr id="13" name="Содержимое 12" descr="Ledovoe_poboische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23367" y="1562986"/>
            <a:ext cx="6272703" cy="3902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5528cf9116a773214f42985e11335de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54359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Ледовое побоище </a:t>
            </a:r>
            <a:endParaRPr lang="ru-RU" sz="5400" b="1" dirty="0">
              <a:latin typeface="Gabriola" pitchFamily="82" charset="0"/>
            </a:endParaRPr>
          </a:p>
        </p:txBody>
      </p:sp>
      <p:pic>
        <p:nvPicPr>
          <p:cNvPr id="7" name="Рисунок 6" descr="scale_12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339" y="852344"/>
            <a:ext cx="6417323" cy="5716271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2" y="0"/>
            <a:ext cx="1183555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191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300" b="1" dirty="0" smtClean="0">
                <a:latin typeface="Gabriola" panose="04040605051002020D02" pitchFamily="82" charset="0"/>
              </a:rPr>
              <a:t>Александр Невский</a:t>
            </a:r>
            <a:r>
              <a:rPr lang="ru-RU" sz="5400" b="1" dirty="0" smtClean="0">
                <a:latin typeface="Gabriola" panose="04040605051002020D02" pitchFamily="82" charset="0"/>
              </a:rPr>
              <a:t/>
            </a:r>
            <a:br>
              <a:rPr lang="ru-RU" sz="5400" b="1" dirty="0" smtClean="0">
                <a:latin typeface="Gabriola" panose="04040605051002020D02" pitchFamily="82" charset="0"/>
              </a:rPr>
            </a:br>
            <a:endParaRPr lang="ru-RU" sz="5400" dirty="0"/>
          </a:p>
        </p:txBody>
      </p:sp>
      <p:pic>
        <p:nvPicPr>
          <p:cNvPr id="7" name="Содержимое 6" descr="4p_nevskiy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147299" y="946298"/>
            <a:ext cx="2476014" cy="5422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6" descr="4p_nevski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22315" y="1031358"/>
            <a:ext cx="2540747" cy="5564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4976037" y="1265274"/>
            <a:ext cx="6377763" cy="4911689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>
                <a:latin typeface="Gabriola" pitchFamily="82" charset="0"/>
              </a:rPr>
              <a:t>За </a:t>
            </a:r>
            <a:r>
              <a:rPr lang="ru-RU" sz="4400" b="1" dirty="0" smtClean="0">
                <a:latin typeface="Gabriola" pitchFamily="82" charset="0"/>
              </a:rPr>
              <a:t>всю свою жизнь Невский не проиграл ни одного сражения. </a:t>
            </a:r>
          </a:p>
          <a:p>
            <a:pPr>
              <a:buNone/>
            </a:pPr>
            <a:r>
              <a:rPr lang="ru-RU" sz="4400" b="1" dirty="0" smtClean="0">
                <a:latin typeface="Gabriola" pitchFamily="82" charset="0"/>
              </a:rPr>
              <a:t>Он был талантливым дипломатом, полководцем, смог защитить Русь от многих врагов, а также предотвратить походы монголо-татар.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2" y="0"/>
            <a:ext cx="1183555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191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300" b="1" dirty="0" smtClean="0">
                <a:latin typeface="Gabriola" panose="04040605051002020D02" pitchFamily="82" charset="0"/>
              </a:rPr>
              <a:t>Александр Невский</a:t>
            </a:r>
            <a:r>
              <a:rPr lang="ru-RU" sz="5400" b="1" dirty="0" smtClean="0">
                <a:latin typeface="Gabriola" panose="04040605051002020D02" pitchFamily="82" charset="0"/>
              </a:rPr>
              <a:t/>
            </a:r>
            <a:br>
              <a:rPr lang="ru-RU" sz="5400" b="1" dirty="0" smtClean="0">
                <a:latin typeface="Gabriola" panose="04040605051002020D02" pitchFamily="82" charset="0"/>
              </a:rPr>
            </a:br>
            <a:endParaRPr lang="ru-RU" sz="5400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5486400" y="1382233"/>
            <a:ext cx="5867400" cy="47947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Gabriola" pitchFamily="82" charset="0"/>
              </a:rPr>
              <a:t>За подвиг выдержки и терпения Александр Невский в 1549 году был причислен к лику </a:t>
            </a:r>
            <a:r>
              <a:rPr lang="ru-RU" sz="4400" b="1" dirty="0" smtClean="0">
                <a:latin typeface="Gabriola" pitchFamily="82" charset="0"/>
              </a:rPr>
              <a:t>святых.</a:t>
            </a:r>
            <a:r>
              <a:rPr lang="ru-RU" sz="4400" dirty="0" smtClean="0"/>
              <a:t> </a:t>
            </a:r>
            <a:endParaRPr lang="ru-RU" sz="4400" dirty="0" smtClean="0"/>
          </a:p>
          <a:p>
            <a:pPr algn="ctr">
              <a:buNone/>
            </a:pPr>
            <a:r>
              <a:rPr lang="ru-RU" sz="4400" b="1" dirty="0" smtClean="0">
                <a:latin typeface="Gabriola" pitchFamily="82" charset="0"/>
              </a:rPr>
              <a:t>В </a:t>
            </a:r>
            <a:r>
              <a:rPr lang="ru-RU" sz="4400" b="1" dirty="0" smtClean="0">
                <a:latin typeface="Gabriola" pitchFamily="82" charset="0"/>
              </a:rPr>
              <a:t>его честь была основана Александро-Невская лавра в 1710 году. </a:t>
            </a:r>
            <a:endParaRPr lang="ru-RU" sz="4400" b="1" dirty="0">
              <a:latin typeface="Gabriola" pitchFamily="82" charset="0"/>
            </a:endParaRPr>
          </a:p>
        </p:txBody>
      </p:sp>
      <p:pic>
        <p:nvPicPr>
          <p:cNvPr id="12" name="Содержимое 8" descr="55f77ea8f6068c7f18389a780a347fec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326970" y="1254642"/>
            <a:ext cx="3767083" cy="4922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5528cf9116a773214f42985e11335de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4604"/>
            <a:ext cx="10515600" cy="125963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Собор святого благоверного князя Александра Невского в Нижнем Новгороде</a:t>
            </a:r>
            <a:endParaRPr lang="ru-RU" sz="5400" b="1" dirty="0">
              <a:latin typeface="Gabriola" pitchFamily="82" charset="0"/>
            </a:endParaRPr>
          </a:p>
        </p:txBody>
      </p:sp>
      <p:pic>
        <p:nvPicPr>
          <p:cNvPr id="5" name="Рисунок 4" descr="NN_AlexanderNevsky_Cathedral_08-2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6173" y="1484130"/>
            <a:ext cx="4119655" cy="5149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5528cf9116a773214f42985e11335de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52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Свято-Троицкая </a:t>
            </a:r>
            <a:r>
              <a:rPr lang="ru-RU" sz="5400" b="1" dirty="0" err="1" smtClean="0">
                <a:latin typeface="Gabriola" pitchFamily="82" charset="0"/>
              </a:rPr>
              <a:t>Александро</a:t>
            </a:r>
            <a:r>
              <a:rPr lang="ru-RU" sz="5400" b="1" dirty="0" smtClean="0">
                <a:latin typeface="Gabriola" pitchFamily="82" charset="0"/>
              </a:rPr>
              <a:t>- Невская лавра </a:t>
            </a:r>
            <a:br>
              <a:rPr lang="ru-RU" sz="5400" b="1" dirty="0" smtClean="0">
                <a:latin typeface="Gabriola" pitchFamily="82" charset="0"/>
              </a:rPr>
            </a:br>
            <a:r>
              <a:rPr lang="ru-RU" sz="5400" b="1" dirty="0" smtClean="0">
                <a:latin typeface="Gabriola" pitchFamily="82" charset="0"/>
              </a:rPr>
              <a:t>в Санкт-Петербурге </a:t>
            </a:r>
            <a:endParaRPr lang="ru-RU" sz="5400" b="1" dirty="0">
              <a:latin typeface="Gabriola" pitchFamily="82" charset="0"/>
            </a:endParaRPr>
          </a:p>
        </p:txBody>
      </p:sp>
      <p:pic>
        <p:nvPicPr>
          <p:cNvPr id="5" name="Рисунок 4" descr="ga2_1_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173" y="1446245"/>
            <a:ext cx="7095655" cy="4711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5528cf9116a773214f42985e11335de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52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Свято-Троицкая </a:t>
            </a:r>
            <a:r>
              <a:rPr lang="ru-RU" sz="5400" b="1" dirty="0" err="1" smtClean="0">
                <a:latin typeface="Gabriola" pitchFamily="82" charset="0"/>
              </a:rPr>
              <a:t>Александро</a:t>
            </a:r>
            <a:r>
              <a:rPr lang="ru-RU" sz="5400" b="1" dirty="0" smtClean="0">
                <a:latin typeface="Gabriola" pitchFamily="82" charset="0"/>
              </a:rPr>
              <a:t>- Невская лавра </a:t>
            </a:r>
            <a:br>
              <a:rPr lang="ru-RU" sz="5400" b="1" dirty="0" smtClean="0">
                <a:latin typeface="Gabriola" pitchFamily="82" charset="0"/>
              </a:rPr>
            </a:br>
            <a:r>
              <a:rPr lang="ru-RU" sz="5400" b="1" dirty="0" smtClean="0">
                <a:latin typeface="Gabriola" pitchFamily="82" charset="0"/>
              </a:rPr>
              <a:t>в Санкт-Петербурге </a:t>
            </a:r>
            <a:endParaRPr lang="ru-RU" sz="5400" b="1" dirty="0">
              <a:latin typeface="Gabriola" pitchFamily="82" charset="0"/>
            </a:endParaRPr>
          </a:p>
        </p:txBody>
      </p:sp>
      <p:pic>
        <p:nvPicPr>
          <p:cNvPr id="6" name="Рисунок 5" descr="1000_(45)_d_850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8906" y="1395665"/>
            <a:ext cx="7634189" cy="5083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298"/>
            <a:ext cx="12192000" cy="67367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0122"/>
            <a:ext cx="10515600" cy="712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Карта  путешествия</a:t>
            </a:r>
            <a:r>
              <a:rPr lang="ru-RU" sz="5400" b="1" i="1" dirty="0" smtClean="0">
                <a:latin typeface="Gabriola" pitchFamily="82" charset="0"/>
              </a:rPr>
              <a:t> </a:t>
            </a:r>
            <a:r>
              <a:rPr lang="ru-RU" sz="5400" b="1" dirty="0" smtClean="0">
                <a:latin typeface="Gabriola" pitchFamily="82" charset="0"/>
              </a:rPr>
              <a:t> </a:t>
            </a:r>
            <a:endParaRPr lang="ru-RU" sz="5400" b="1" dirty="0">
              <a:latin typeface="Gabriola" pitchFamily="82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95562" y="852677"/>
          <a:ext cx="7000875" cy="5833597"/>
        </p:xfrm>
        <a:graphic>
          <a:graphicData uri="http://schemas.openxmlformats.org/drawingml/2006/table">
            <a:tbl>
              <a:tblPr/>
              <a:tblGrid>
                <a:gridCol w="339059"/>
                <a:gridCol w="1626746"/>
                <a:gridCol w="2243470"/>
                <a:gridCol w="2791600"/>
              </a:tblGrid>
              <a:tr h="2707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mbria"/>
                          <a:cs typeface="Times New Roman"/>
                        </a:rPr>
                        <a:t>Событие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mbria"/>
                          <a:cs typeface="Times New Roman"/>
                        </a:rPr>
                        <a:t>Картина из прошлого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mbria"/>
                          <a:cs typeface="Times New Roman"/>
                        </a:rPr>
                        <a:t>Исторические даты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8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mbria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mbria"/>
                          <a:cs typeface="Times New Roman"/>
                        </a:rPr>
                        <a:t>Рождение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Родился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13 мая 1221 года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в городе Переславль-Залесский</a:t>
                      </a:r>
                      <a:endParaRPr lang="ru-RU" sz="1400" dirty="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4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mbria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mbria"/>
                          <a:cs typeface="Times New Roman"/>
                        </a:rPr>
                        <a:t>Детство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A2A2C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В </a:t>
                      </a:r>
                      <a:r>
                        <a:rPr lang="ru-RU" sz="1400" b="1">
                          <a:solidFill>
                            <a:srgbClr val="2A2A2C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4-</a:t>
                      </a:r>
                      <a:r>
                        <a:rPr lang="ru-RU" sz="1400">
                          <a:solidFill>
                            <a:srgbClr val="2A2A2C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летнем возрасте мальчик прошел обряд посвящения в воины и стал княжичем.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38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mbria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mbria"/>
                          <a:cs typeface="Times New Roman"/>
                        </a:rPr>
                        <a:t>Битва со шведами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mbria"/>
                          <a:cs typeface="Times New Roman"/>
                        </a:rPr>
                        <a:t>(Прозвище)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A2A2C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15 июля 1240 года</a:t>
                      </a:r>
                      <a:endParaRPr lang="ru-RU" sz="1400" dirty="0">
                        <a:latin typeface="Times New Roman"/>
                        <a:ea typeface="Cambria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A2A2C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Невская битва</a:t>
                      </a:r>
                      <a:endParaRPr lang="ru-RU" sz="1400" dirty="0">
                        <a:latin typeface="Times New Roman"/>
                        <a:ea typeface="Cambria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A2A2C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Войска Александра без поддержки основной армии разбили лагерь шведов.</a:t>
                      </a:r>
                      <a:endParaRPr lang="ru-RU" sz="1400" dirty="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38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mbria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mbria"/>
                          <a:cs typeface="Times New Roman"/>
                        </a:rPr>
                        <a:t>Ледовое побоище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2A2A2C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5 апреля 1242 года 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2A2A2C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 Ледовое побоище 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A2A2C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на Чудском озере. 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A2A2C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Сражение проходило на замерзшем озере.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38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mbria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mbria"/>
                          <a:cs typeface="Times New Roman"/>
                        </a:rPr>
                        <a:t>Память народа</a:t>
                      </a:r>
                      <a:endParaRPr lang="ru-RU" sz="140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«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Нас немного - но не в силе Бог, а в правде».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"Кто с мечом к нам придёт, тот от меча и погибнет!"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8" name="Рисунок 0" descr="interesnye-fakty-iz-zhizni-aleksandra-nevskogo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3104" y="1637414"/>
            <a:ext cx="1497064" cy="935665"/>
          </a:xfrm>
          <a:prstGeom prst="rect">
            <a:avLst/>
          </a:prstGeom>
          <a:noFill/>
        </p:spPr>
      </p:pic>
      <p:pic>
        <p:nvPicPr>
          <p:cNvPr id="1027" name="Рисунок 1" descr="Neva_battle2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9560" y="2721935"/>
            <a:ext cx="1728197" cy="1149863"/>
          </a:xfrm>
          <a:prstGeom prst="rect">
            <a:avLst/>
          </a:prstGeom>
          <a:noFill/>
        </p:spPr>
      </p:pic>
      <p:pic>
        <p:nvPicPr>
          <p:cNvPr id="1026" name="Рисунок 2" descr="scale_12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4963948" y="3987208"/>
            <a:ext cx="1385436" cy="1233376"/>
          </a:xfrm>
          <a:prstGeom prst="rect">
            <a:avLst/>
          </a:prstGeom>
          <a:noFill/>
        </p:spPr>
      </p:pic>
      <p:pic>
        <p:nvPicPr>
          <p:cNvPr id="1025" name="Рисунок 3" descr="55f77ea8f6068c7f18389a780a347fe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14259" y="5403201"/>
            <a:ext cx="1061704" cy="1274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0890" y="167951"/>
            <a:ext cx="9405257" cy="2154436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Gabriola" panose="04040605051002020D02" pitchFamily="82" charset="0"/>
              </a:rPr>
              <a:t>Александр </a:t>
            </a:r>
            <a:r>
              <a:rPr lang="ru-RU" sz="5400" b="1" dirty="0" smtClean="0">
                <a:latin typeface="Gabriola" panose="04040605051002020D02" pitchFamily="82" charset="0"/>
              </a:rPr>
              <a:t>Невский –    мой   герой…</a:t>
            </a:r>
            <a:endParaRPr lang="ru-RU" sz="5400" b="1" dirty="0" smtClean="0">
              <a:latin typeface="Gabriola" panose="04040605051002020D02" pitchFamily="82" charset="0"/>
            </a:endParaRPr>
          </a:p>
          <a:p>
            <a:endParaRPr lang="ru-RU" sz="8000" b="1" dirty="0" smtClean="0">
              <a:latin typeface="Gabriola" panose="04040605051002020D02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43191" y="4226767"/>
            <a:ext cx="4628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latin typeface="Gabriola" panose="04040605051002020D02" pitchFamily="82" charset="0"/>
            </a:endParaRPr>
          </a:p>
        </p:txBody>
      </p:sp>
      <p:pic>
        <p:nvPicPr>
          <p:cNvPr id="12" name="Содержимое 6" descr="3699_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779" y="988294"/>
            <a:ext cx="4710223" cy="5542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3588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5732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latin typeface="Gabriola" pitchFamily="82" charset="0"/>
              </a:rPr>
              <a:t>Продолжи предложение </a:t>
            </a:r>
            <a:endParaRPr lang="ru-RU" sz="66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9751828" cy="4351338"/>
          </a:xfrm>
        </p:spPr>
        <p:txBody>
          <a:bodyPr>
            <a:normAutofit/>
          </a:bodyPr>
          <a:lstStyle/>
          <a:p>
            <a:pPr lvl="0"/>
            <a:r>
              <a:rPr lang="ru-RU" sz="6000" b="1" dirty="0" smtClean="0">
                <a:latin typeface="Gabriola" pitchFamily="82" charset="0"/>
              </a:rPr>
              <a:t>Сегодня </a:t>
            </a:r>
            <a:r>
              <a:rPr lang="ru-RU" sz="6000" b="1" dirty="0" smtClean="0">
                <a:latin typeface="Gabriola" pitchFamily="82" charset="0"/>
              </a:rPr>
              <a:t> я  узнал</a:t>
            </a:r>
            <a:r>
              <a:rPr lang="ru-RU" sz="6000" b="1" dirty="0" smtClean="0">
                <a:latin typeface="Gabriola" pitchFamily="82" charset="0"/>
              </a:rPr>
              <a:t>…</a:t>
            </a:r>
          </a:p>
          <a:p>
            <a:pPr lvl="0"/>
            <a:r>
              <a:rPr lang="ru-RU" sz="6000" b="1" dirty="0" smtClean="0">
                <a:latin typeface="Gabriola" pitchFamily="82" charset="0"/>
              </a:rPr>
              <a:t>Было </a:t>
            </a:r>
            <a:r>
              <a:rPr lang="ru-RU" sz="6000" b="1" dirty="0" smtClean="0">
                <a:latin typeface="Gabriola" pitchFamily="82" charset="0"/>
              </a:rPr>
              <a:t> интересно</a:t>
            </a:r>
            <a:r>
              <a:rPr lang="ru-RU" sz="6000" b="1" dirty="0" smtClean="0">
                <a:latin typeface="Gabriola" pitchFamily="82" charset="0"/>
              </a:rPr>
              <a:t>…</a:t>
            </a:r>
          </a:p>
          <a:p>
            <a:pPr lvl="0"/>
            <a:r>
              <a:rPr lang="ru-RU" sz="6000" b="1" dirty="0" smtClean="0">
                <a:latin typeface="Gabriola" pitchFamily="82" charset="0"/>
              </a:rPr>
              <a:t>Теперь </a:t>
            </a:r>
            <a:r>
              <a:rPr lang="ru-RU" sz="6000" b="1" dirty="0" smtClean="0">
                <a:latin typeface="Gabriola" pitchFamily="82" charset="0"/>
              </a:rPr>
              <a:t> я  могу</a:t>
            </a:r>
            <a:r>
              <a:rPr lang="ru-RU" sz="6000" b="1" dirty="0" smtClean="0">
                <a:latin typeface="Gabriola" pitchFamily="82" charset="0"/>
              </a:rPr>
              <a:t>…</a:t>
            </a:r>
          </a:p>
          <a:p>
            <a:r>
              <a:rPr lang="ru-RU" sz="6000" b="1" dirty="0" smtClean="0">
                <a:latin typeface="Gabriola" pitchFamily="82" charset="0"/>
              </a:rPr>
              <a:t>Я </a:t>
            </a:r>
            <a:r>
              <a:rPr lang="ru-RU" sz="6000" b="1" dirty="0" smtClean="0">
                <a:latin typeface="Gabriola" pitchFamily="82" charset="0"/>
              </a:rPr>
              <a:t> почувствовал</a:t>
            </a:r>
            <a:r>
              <a:rPr lang="ru-RU" sz="6000" b="1" dirty="0" smtClean="0">
                <a:latin typeface="Gabriola" pitchFamily="82" charset="0"/>
              </a:rPr>
              <a:t>, </a:t>
            </a:r>
            <a:r>
              <a:rPr lang="ru-RU" sz="6000" b="1" dirty="0" smtClean="0">
                <a:latin typeface="Gabriola" pitchFamily="82" charset="0"/>
              </a:rPr>
              <a:t> что</a:t>
            </a:r>
            <a:r>
              <a:rPr lang="ru-RU" sz="6000" b="1" dirty="0" smtClean="0">
                <a:latin typeface="Gabriola" pitchFamily="82" charset="0"/>
              </a:rPr>
              <a:t>…</a:t>
            </a:r>
            <a:endParaRPr lang="ru-RU" sz="6000" b="1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8466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5331" y="861289"/>
            <a:ext cx="7296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Gabriola" panose="04040605051002020D02" pitchFamily="82" charset="0"/>
              </a:rPr>
              <a:t>Использованные  ресурсы    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1436914" y="1477105"/>
            <a:ext cx="95077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Gabriola" pitchFamily="82" charset="0"/>
            </a:endParaRPr>
          </a:p>
          <a:p>
            <a:r>
              <a:rPr lang="ru-RU" sz="2400" dirty="0" err="1" smtClean="0">
                <a:latin typeface="Gabriola" pitchFamily="82" charset="0"/>
              </a:rPr>
              <a:t>Пашуто</a:t>
            </a:r>
            <a:r>
              <a:rPr lang="ru-RU" sz="2400" dirty="0" smtClean="0">
                <a:latin typeface="Gabriola" pitchFamily="82" charset="0"/>
              </a:rPr>
              <a:t> В.Т. </a:t>
            </a:r>
            <a:r>
              <a:rPr lang="ru-RU" sz="2400" b="1" dirty="0" smtClean="0">
                <a:latin typeface="Gabriola" pitchFamily="82" charset="0"/>
              </a:rPr>
              <a:t>Александр Невский.</a:t>
            </a:r>
            <a:r>
              <a:rPr lang="ru-RU" sz="2400" dirty="0" smtClean="0">
                <a:latin typeface="Gabriola" pitchFamily="82" charset="0"/>
              </a:rPr>
              <a:t> М., 1974. </a:t>
            </a:r>
          </a:p>
          <a:p>
            <a:r>
              <a:rPr lang="en-US" sz="2400" dirty="0" smtClean="0">
                <a:latin typeface="Gabriola" pitchFamily="82" charset="0"/>
              </a:rPr>
              <a:t>https://tvercult.ru/istoriya/aleksandr-nevskiy-kratkaya-biografiya</a:t>
            </a:r>
            <a:endParaRPr lang="ru-RU" sz="2400" dirty="0" smtClean="0">
              <a:latin typeface="Gabriola" pitchFamily="82" charset="0"/>
            </a:endParaRPr>
          </a:p>
          <a:p>
            <a:r>
              <a:rPr lang="ru-RU" sz="2400" dirty="0" smtClean="0">
                <a:latin typeface="Gabriola" pitchFamily="82" charset="0"/>
              </a:rPr>
              <a:t>Соловьев С.М. </a:t>
            </a:r>
            <a:r>
              <a:rPr lang="ru-RU" sz="2400" b="1" dirty="0" smtClean="0">
                <a:latin typeface="Gabriola" pitchFamily="82" charset="0"/>
              </a:rPr>
              <a:t>История России с древнейших времен</a:t>
            </a:r>
            <a:r>
              <a:rPr lang="ru-RU" sz="2400" dirty="0" smtClean="0">
                <a:latin typeface="Gabriola" pitchFamily="82" charset="0"/>
              </a:rPr>
              <a:t>. том 3 гл. </a:t>
            </a:r>
            <a:r>
              <a:rPr lang="ru-RU" sz="2400" dirty="0" smtClean="0">
                <a:latin typeface="Gabriola" pitchFamily="82" charset="0"/>
              </a:rPr>
              <a:t>3</a:t>
            </a:r>
            <a:endParaRPr lang="ru-RU" sz="2400" b="1" dirty="0" smtClean="0">
              <a:latin typeface="Gabriola" pitchFamily="82" charset="0"/>
            </a:endParaRPr>
          </a:p>
          <a:p>
            <a:r>
              <a:rPr lang="ru-RU" sz="2400" dirty="0" smtClean="0">
                <a:latin typeface="Gabriola" pitchFamily="82" charset="0"/>
              </a:rPr>
              <a:t>https://www.youtube.com/watch?v=-LIt8rmyU1A </a:t>
            </a:r>
          </a:p>
          <a:p>
            <a:r>
              <a:rPr lang="ru-RU" sz="2400" dirty="0" smtClean="0">
                <a:latin typeface="Gabriola" pitchFamily="82" charset="0"/>
              </a:rPr>
              <a:t> </a:t>
            </a:r>
            <a:endParaRPr lang="ru-RU" sz="2400" dirty="0" smtClean="0">
              <a:latin typeface="Gabriola" pitchFamily="82" charset="0"/>
            </a:endParaRPr>
          </a:p>
          <a:p>
            <a:endParaRPr lang="ru-RU" sz="2400" dirty="0" smtClean="0">
              <a:latin typeface="Gabriola" pitchFamily="82" charset="0"/>
            </a:endParaRPr>
          </a:p>
          <a:p>
            <a:endParaRPr lang="ru-RU" sz="2400" dirty="0" smtClean="0">
              <a:latin typeface="Gabriola" pitchFamily="82" charset="0"/>
            </a:endParaRPr>
          </a:p>
          <a:p>
            <a:endParaRPr lang="ru-RU" sz="2400" dirty="0" smtClean="0">
              <a:latin typeface="Gabriola" pitchFamily="82" charset="0"/>
            </a:endParaRPr>
          </a:p>
          <a:p>
            <a:endParaRPr lang="ru-RU" sz="2400" dirty="0" smtClean="0">
              <a:latin typeface="Gabriola" pitchFamily="82" charset="0"/>
            </a:endParaRPr>
          </a:p>
          <a:p>
            <a:endParaRPr lang="ru-RU" sz="2400" dirty="0" smtClean="0">
              <a:latin typeface="Gabriola" pitchFamily="82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2343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mbria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6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5528cf9116a773214f42985e11335de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6612"/>
            <a:ext cx="10515600" cy="108235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Собор Александра Невского в Ялте </a:t>
            </a:r>
            <a:endParaRPr lang="ru-RU" sz="5400" b="1" dirty="0">
              <a:latin typeface="Gabriola" pitchFamily="82" charset="0"/>
            </a:endParaRPr>
          </a:p>
        </p:txBody>
      </p:sp>
      <p:pic>
        <p:nvPicPr>
          <p:cNvPr id="6" name="Рисунок 5" descr="собор_Александра_Невского_Ялта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7404" y="1054500"/>
            <a:ext cx="5237193" cy="5644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5528cf9116a773214f42985e11335de-800x.jpg"/>
          <p:cNvPicPr>
            <a:picLocks noGrp="1" noChangeAspect="1"/>
          </p:cNvPicPr>
          <p:nvPr>
            <p:ph idx="1"/>
          </p:nvPr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52089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err="1" smtClean="0">
                <a:latin typeface="Gabriola" pitchFamily="82" charset="0"/>
              </a:rPr>
              <a:t>Александро</a:t>
            </a:r>
            <a:r>
              <a:rPr lang="ru-RU" sz="5400" b="1" dirty="0" smtClean="0">
                <a:latin typeface="Gabriola" pitchFamily="82" charset="0"/>
              </a:rPr>
              <a:t>- </a:t>
            </a:r>
            <a:r>
              <a:rPr lang="ru-RU" sz="5400" b="1" dirty="0" smtClean="0">
                <a:latin typeface="Gabriola" pitchFamily="82" charset="0"/>
              </a:rPr>
              <a:t>Невский собор в Симферополе </a:t>
            </a:r>
            <a:endParaRPr lang="ru-RU" sz="5400" b="1" dirty="0">
              <a:latin typeface="Gabriola" pitchFamily="82" charset="0"/>
            </a:endParaRPr>
          </a:p>
        </p:txBody>
      </p:sp>
      <p:pic>
        <p:nvPicPr>
          <p:cNvPr id="6" name="Рисунок 5" descr="08802_20150618_0613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8298" y="1340834"/>
            <a:ext cx="6615404" cy="4965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5528cf9116a773214f42985e11335de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629" y="-10869"/>
            <a:ext cx="12061371" cy="686887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579" y="365125"/>
            <a:ext cx="11243387" cy="1325563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latin typeface="Gabriola" pitchFamily="82" charset="0"/>
              </a:rPr>
              <a:t>Национальный герой. Какой он?</a:t>
            </a:r>
            <a:endParaRPr lang="ru-RU" sz="8000" b="1" dirty="0">
              <a:latin typeface="Gabriola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6328" y="1847461"/>
            <a:ext cx="96291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atin typeface="Gabriola" pitchFamily="82" charset="0"/>
              </a:rPr>
              <a:t>Самолюбивый,    бесстрашный, мужественный,   отважный, трусливый,    смелый, </a:t>
            </a:r>
          </a:p>
          <a:p>
            <a:pPr algn="ctr"/>
            <a:r>
              <a:rPr lang="ru-RU" sz="6000" b="1" dirty="0" smtClean="0">
                <a:latin typeface="Gabriola" pitchFamily="82" charset="0"/>
              </a:rPr>
              <a:t>корыстный,   храбрый?</a:t>
            </a:r>
            <a:endParaRPr lang="ru-RU" sz="6000" b="1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5528cf9116a773214f42985e11335de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629" y="-10869"/>
            <a:ext cx="12061371" cy="686887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6613"/>
            <a:ext cx="10515600" cy="1156995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latin typeface="Gabriola" pitchFamily="82" charset="0"/>
              </a:rPr>
              <a:t>Национальный </a:t>
            </a:r>
            <a:r>
              <a:rPr lang="ru-RU" sz="8000" b="1" dirty="0" smtClean="0">
                <a:latin typeface="Gabriola" pitchFamily="82" charset="0"/>
              </a:rPr>
              <a:t>герой</a:t>
            </a:r>
            <a:endParaRPr lang="ru-RU" sz="8000" b="1" dirty="0">
              <a:latin typeface="Gabriola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6328" y="1455577"/>
            <a:ext cx="962919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atin typeface="Gabriola" pitchFamily="82" charset="0"/>
              </a:rPr>
              <a:t>Бесстрашный</a:t>
            </a:r>
          </a:p>
          <a:p>
            <a:pPr algn="ctr"/>
            <a:r>
              <a:rPr lang="ru-RU" sz="6000" b="1" dirty="0" smtClean="0">
                <a:latin typeface="Gabriola" pitchFamily="82" charset="0"/>
              </a:rPr>
              <a:t> мужественный</a:t>
            </a:r>
          </a:p>
          <a:p>
            <a:pPr algn="ctr"/>
            <a:r>
              <a:rPr lang="ru-RU" sz="6000" b="1" dirty="0" smtClean="0">
                <a:latin typeface="Gabriola" pitchFamily="82" charset="0"/>
              </a:rPr>
              <a:t>отважный</a:t>
            </a:r>
          </a:p>
          <a:p>
            <a:pPr algn="ctr"/>
            <a:r>
              <a:rPr lang="ru-RU" sz="6000" b="1" dirty="0" smtClean="0">
                <a:latin typeface="Gabriola" pitchFamily="82" charset="0"/>
              </a:rPr>
              <a:t> смелый</a:t>
            </a:r>
          </a:p>
          <a:p>
            <a:pPr algn="ctr"/>
            <a:r>
              <a:rPr lang="ru-RU" sz="6000" b="1" dirty="0" smtClean="0">
                <a:latin typeface="Gabriola" pitchFamily="82" charset="0"/>
              </a:rPr>
              <a:t>храбрый</a:t>
            </a:r>
            <a:endParaRPr lang="ru-RU" sz="6000" b="1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5528cf9116a773214f42985e11335de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49290" y="-10870"/>
            <a:ext cx="11597951" cy="6868870"/>
          </a:xfrm>
        </p:spPr>
      </p:pic>
      <p:sp>
        <p:nvSpPr>
          <p:cNvPr id="5" name="Прямоугольник 4"/>
          <p:cNvSpPr/>
          <p:nvPr/>
        </p:nvSpPr>
        <p:spPr>
          <a:xfrm>
            <a:off x="895739" y="447869"/>
            <a:ext cx="10039739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latin typeface="Gabriola" pitchFamily="82" charset="0"/>
              </a:rPr>
              <a:t>      Герой</a:t>
            </a:r>
            <a:r>
              <a:rPr lang="ru-RU" sz="6000" dirty="0" smtClean="0">
                <a:latin typeface="Gabriola" pitchFamily="82" charset="0"/>
              </a:rPr>
              <a:t> — </a:t>
            </a:r>
            <a:r>
              <a:rPr lang="ru-RU" sz="6000" b="1" dirty="0" smtClean="0">
                <a:latin typeface="Gabriola" pitchFamily="82" charset="0"/>
              </a:rPr>
              <a:t>это</a:t>
            </a:r>
            <a:r>
              <a:rPr lang="ru-RU" sz="6000" dirty="0" smtClean="0">
                <a:latin typeface="Gabriola" pitchFamily="82" charset="0"/>
              </a:rPr>
              <a:t>  мужественный, бесстрашный     </a:t>
            </a:r>
            <a:r>
              <a:rPr lang="ru-RU" sz="6000" b="1" dirty="0" smtClean="0">
                <a:latin typeface="Gabriola" pitchFamily="82" charset="0"/>
              </a:rPr>
              <a:t>человек</a:t>
            </a:r>
            <a:r>
              <a:rPr lang="ru-RU" sz="6000" dirty="0" smtClean="0">
                <a:latin typeface="Gabriola" pitchFamily="82" charset="0"/>
              </a:rPr>
              <a:t>,       который, рискуя    своей   жизнью,    совершает смелые,    необычные    по     своей храбрости      поступки. 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2" y="0"/>
            <a:ext cx="1183555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0122"/>
            <a:ext cx="10515600" cy="1116418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Путешествие в </a:t>
            </a:r>
            <a:r>
              <a:rPr lang="ru-RU" sz="5400" b="1" dirty="0" smtClean="0">
                <a:latin typeface="Gabriola" pitchFamily="82" charset="0"/>
              </a:rPr>
              <a:t>прошлое</a:t>
            </a:r>
            <a:endParaRPr lang="ru-RU" sz="5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381152" y="4646428"/>
            <a:ext cx="5996763" cy="189259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b="1" dirty="0" smtClean="0">
                <a:latin typeface="Gabriola" pitchFamily="82" charset="0"/>
              </a:rPr>
              <a:t>Я </a:t>
            </a:r>
            <a:r>
              <a:rPr lang="ru-RU" sz="4000" b="1" dirty="0" smtClean="0">
                <a:latin typeface="Gabriola" pitchFamily="82" charset="0"/>
              </a:rPr>
              <a:t> машину  времени  настрою</a:t>
            </a:r>
            <a:r>
              <a:rPr lang="ru-RU" sz="4000" b="1" dirty="0" smtClean="0">
                <a:latin typeface="Gabriola" pitchFamily="82" charset="0"/>
              </a:rPr>
              <a:t>,</a:t>
            </a:r>
          </a:p>
          <a:p>
            <a:pPr>
              <a:buNone/>
            </a:pPr>
            <a:r>
              <a:rPr lang="ru-RU" sz="4000" b="1" dirty="0" smtClean="0">
                <a:latin typeface="Gabriola" pitchFamily="82" charset="0"/>
              </a:rPr>
              <a:t>Двигатель </a:t>
            </a:r>
            <a:r>
              <a:rPr lang="ru-RU" sz="4000" b="1" dirty="0" smtClean="0">
                <a:latin typeface="Gabriola" pitchFamily="82" charset="0"/>
              </a:rPr>
              <a:t> волшебный  разогрею</a:t>
            </a:r>
            <a:r>
              <a:rPr lang="ru-RU" sz="4000" b="1" dirty="0" smtClean="0">
                <a:latin typeface="Gabriola" pitchFamily="82" charset="0"/>
              </a:rPr>
              <a:t>,</a:t>
            </a:r>
          </a:p>
          <a:p>
            <a:pPr>
              <a:buNone/>
            </a:pPr>
            <a:r>
              <a:rPr lang="ru-RU" sz="4000" b="1" dirty="0" smtClean="0">
                <a:latin typeface="Gabriola" pitchFamily="82" charset="0"/>
              </a:rPr>
              <a:t>Понесусь  </a:t>
            </a:r>
            <a:r>
              <a:rPr lang="ru-RU" sz="4000" b="1" dirty="0" smtClean="0">
                <a:latin typeface="Gabriola" pitchFamily="82" charset="0"/>
              </a:rPr>
              <a:t>во </a:t>
            </a:r>
            <a:r>
              <a:rPr lang="ru-RU" sz="4000" b="1" dirty="0" smtClean="0">
                <a:latin typeface="Gabriola" pitchFamily="82" charset="0"/>
              </a:rPr>
              <a:t> времени  скорее</a:t>
            </a:r>
            <a:r>
              <a:rPr lang="ru-RU" sz="4000" b="1" dirty="0" smtClean="0">
                <a:latin typeface="Gabriola" pitchFamily="82" charset="0"/>
              </a:rPr>
              <a:t>.</a:t>
            </a:r>
          </a:p>
          <a:p>
            <a:pPr marL="0" indent="0" algn="ctr">
              <a:buNone/>
            </a:pPr>
            <a:endParaRPr lang="ru-RU" sz="4800" b="1" dirty="0"/>
          </a:p>
        </p:txBody>
      </p:sp>
      <p:pic>
        <p:nvPicPr>
          <p:cNvPr id="7" name="Содержимое 6" descr="depositphotos_86536518-stock-photo-steam-punk-style-time-machine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329601" y="1073888"/>
            <a:ext cx="7532799" cy="3753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5528cf9116a773214f42985e11335de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2" y="121298"/>
            <a:ext cx="11835556" cy="67367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0122"/>
            <a:ext cx="10515600" cy="1403498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Рождение  Александра </a:t>
            </a:r>
            <a:endParaRPr lang="ru-RU" sz="5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34447" y="1531088"/>
            <a:ext cx="4678326" cy="41785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latin typeface="Gabriola" pitchFamily="82" charset="0"/>
              </a:rPr>
              <a:t>Родился </a:t>
            </a:r>
            <a:r>
              <a:rPr lang="ru-RU" sz="5400" b="1" dirty="0" smtClean="0">
                <a:latin typeface="Gabriola" pitchFamily="82" charset="0"/>
              </a:rPr>
              <a:t> князь </a:t>
            </a:r>
          </a:p>
          <a:p>
            <a:pPr marL="0" indent="0" algn="ctr">
              <a:buNone/>
            </a:pPr>
            <a:r>
              <a:rPr lang="ru-RU" sz="5400" b="1" dirty="0" smtClean="0">
                <a:latin typeface="Gabriola" pitchFamily="82" charset="0"/>
              </a:rPr>
              <a:t>13 </a:t>
            </a:r>
            <a:r>
              <a:rPr lang="ru-RU" sz="5400" b="1" dirty="0" smtClean="0">
                <a:latin typeface="Gabriola" pitchFamily="82" charset="0"/>
              </a:rPr>
              <a:t>мая 1221 года </a:t>
            </a:r>
            <a:endParaRPr lang="ru-RU" sz="5400" b="1" dirty="0" smtClean="0">
              <a:latin typeface="Gabriola" pitchFamily="82" charset="0"/>
            </a:endParaRPr>
          </a:p>
          <a:p>
            <a:pPr marL="0" indent="0" algn="ctr">
              <a:buNone/>
            </a:pPr>
            <a:r>
              <a:rPr lang="ru-RU" sz="5400" b="1" dirty="0" smtClean="0">
                <a:latin typeface="Gabriola" pitchFamily="82" charset="0"/>
              </a:rPr>
              <a:t>в </a:t>
            </a:r>
            <a:r>
              <a:rPr lang="ru-RU" sz="5400" b="1" dirty="0" smtClean="0">
                <a:latin typeface="Gabriola" pitchFamily="82" charset="0"/>
              </a:rPr>
              <a:t>городе </a:t>
            </a:r>
            <a:endParaRPr lang="ru-RU" sz="5400" b="1" dirty="0" smtClean="0">
              <a:latin typeface="Gabriola" pitchFamily="82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latin typeface="Gabriola" pitchFamily="82" charset="0"/>
              </a:rPr>
              <a:t>Переславль-Залесский</a:t>
            </a:r>
            <a:endParaRPr lang="ru-RU" sz="4800" b="1" dirty="0"/>
          </a:p>
        </p:txBody>
      </p:sp>
      <p:pic>
        <p:nvPicPr>
          <p:cNvPr id="8" name="Содержимое 7" descr="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99731" y="1467293"/>
            <a:ext cx="6762306" cy="4189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1049</TotalTime>
  <Words>476</Words>
  <Application>Microsoft Office PowerPoint</Application>
  <PresentationFormat>Произвольный</PresentationFormat>
  <Paragraphs>96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Собор святого благоверного князя Александра Невского в Нижнем Новгороде</vt:lpstr>
      <vt:lpstr>Собор Александра Невского в Ялте </vt:lpstr>
      <vt:lpstr>Александро- Невский собор в Симферополе </vt:lpstr>
      <vt:lpstr>Национальный герой. Какой он?</vt:lpstr>
      <vt:lpstr>Национальный герой</vt:lpstr>
      <vt:lpstr>Слайд 7</vt:lpstr>
      <vt:lpstr>Путешествие в прошлое</vt:lpstr>
      <vt:lpstr>Рождение  Александра </vt:lpstr>
      <vt:lpstr>Детство Александра Невского </vt:lpstr>
      <vt:lpstr>Детство Александра Невского</vt:lpstr>
      <vt:lpstr>Битва со шведами</vt:lpstr>
      <vt:lpstr>Битва со шведами</vt:lpstr>
      <vt:lpstr>Битва со шведами Прозвище </vt:lpstr>
      <vt:lpstr>Битва со шведами</vt:lpstr>
      <vt:lpstr>Ледовое побоище </vt:lpstr>
      <vt:lpstr>Ледовое побоище </vt:lpstr>
      <vt:lpstr>Александр Невский </vt:lpstr>
      <vt:lpstr>Александр Невский </vt:lpstr>
      <vt:lpstr>Свято-Троицкая Александро- Невская лавра  в Санкт-Петербурге </vt:lpstr>
      <vt:lpstr>Свято-Троицкая Александро- Невская лавра  в Санкт-Петербурге </vt:lpstr>
      <vt:lpstr>Карта  путешествия  </vt:lpstr>
      <vt:lpstr>Слайд 23</vt:lpstr>
      <vt:lpstr>Продолжи предложение 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МБОУ УСОШ №4</dc:creator>
  <cp:lastModifiedBy>user</cp:lastModifiedBy>
  <cp:revision>40</cp:revision>
  <dcterms:created xsi:type="dcterms:W3CDTF">2014-11-29T09:31:40Z</dcterms:created>
  <dcterms:modified xsi:type="dcterms:W3CDTF">2021-08-12T14:51:09Z</dcterms:modified>
</cp:coreProperties>
</file>