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6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04310-A2A4-43BB-BFA5-D7E381618A82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80D3-50AE-44E2-A319-E048683934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2.xml"/><Relationship Id="rId18" Type="http://schemas.openxmlformats.org/officeDocument/2006/relationships/slide" Target="slide17.xml"/><Relationship Id="rId26" Type="http://schemas.openxmlformats.org/officeDocument/2006/relationships/slide" Target="slide8.xml"/><Relationship Id="rId3" Type="http://schemas.openxmlformats.org/officeDocument/2006/relationships/slide" Target="slide32.xml"/><Relationship Id="rId21" Type="http://schemas.openxmlformats.org/officeDocument/2006/relationships/slide" Target="slide14.xml"/><Relationship Id="rId7" Type="http://schemas.openxmlformats.org/officeDocument/2006/relationships/slide" Target="slide28.xml"/><Relationship Id="rId12" Type="http://schemas.openxmlformats.org/officeDocument/2006/relationships/slide" Target="slide23.xml"/><Relationship Id="rId17" Type="http://schemas.openxmlformats.org/officeDocument/2006/relationships/slide" Target="slide18.xml"/><Relationship Id="rId25" Type="http://schemas.openxmlformats.org/officeDocument/2006/relationships/slide" Target="slide9.xml"/><Relationship Id="rId2" Type="http://schemas.openxmlformats.org/officeDocument/2006/relationships/slide" Target="slide33.xml"/><Relationship Id="rId16" Type="http://schemas.openxmlformats.org/officeDocument/2006/relationships/slide" Target="slide19.xml"/><Relationship Id="rId20" Type="http://schemas.openxmlformats.org/officeDocument/2006/relationships/slide" Target="slide15.xml"/><Relationship Id="rId29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9.xml"/><Relationship Id="rId11" Type="http://schemas.openxmlformats.org/officeDocument/2006/relationships/slide" Target="slide24.xml"/><Relationship Id="rId24" Type="http://schemas.openxmlformats.org/officeDocument/2006/relationships/slide" Target="slide10.xml"/><Relationship Id="rId32" Type="http://schemas.openxmlformats.org/officeDocument/2006/relationships/slide" Target="slide5.xml"/><Relationship Id="rId5" Type="http://schemas.openxmlformats.org/officeDocument/2006/relationships/slide" Target="slide30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28" Type="http://schemas.openxmlformats.org/officeDocument/2006/relationships/slide" Target="slide6.xml"/><Relationship Id="rId10" Type="http://schemas.openxmlformats.org/officeDocument/2006/relationships/slide" Target="slide25.xml"/><Relationship Id="rId19" Type="http://schemas.openxmlformats.org/officeDocument/2006/relationships/slide" Target="slide16.xml"/><Relationship Id="rId31" Type="http://schemas.openxmlformats.org/officeDocument/2006/relationships/slide" Target="slide11.xml"/><Relationship Id="rId4" Type="http://schemas.openxmlformats.org/officeDocument/2006/relationships/slide" Target="slide31.xml"/><Relationship Id="rId9" Type="http://schemas.openxmlformats.org/officeDocument/2006/relationships/slide" Target="slide26.xml"/><Relationship Id="rId14" Type="http://schemas.openxmlformats.org/officeDocument/2006/relationships/slide" Target="slide21.xml"/><Relationship Id="rId22" Type="http://schemas.openxmlformats.org/officeDocument/2006/relationships/slide" Target="slide13.xml"/><Relationship Id="rId27" Type="http://schemas.openxmlformats.org/officeDocument/2006/relationships/slide" Target="slide7.xml"/><Relationship Id="rId30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5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8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59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4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3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6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2564904"/>
            <a:ext cx="283340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Деловая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игра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76672"/>
            <a:ext cx="26642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символы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0"/>
            <a:ext cx="30750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атрибуты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04664"/>
            <a:ext cx="2627784" cy="6480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традиции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877272"/>
            <a:ext cx="86131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Детской общественной организации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0"/>
            <a:ext cx="26642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ритуалы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1330315"/>
            <a:ext cx="878497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Расшифруйте аббревиатуру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СПДПО? </a:t>
            </a:r>
            <a:endParaRPr kumimoji="0" lang="ru-RU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31375" y="1418293"/>
            <a:ext cx="67907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 СПДПО?</a:t>
            </a:r>
            <a:endParaRPr kumimoji="0" lang="ru-RU" sz="7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461665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красного цвета, его повязывали ученикам на пионерских сборах Всесоюзной пионерской организации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имени В.И. Ленина до 90-х годов 20 века, после чего они могли называться «пионеры»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124744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Перечислите цвета галстука СПДПО и расшифруйте их значение</a:t>
            </a:r>
            <a:endParaRPr kumimoji="0" lang="ru-RU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2" y="836712"/>
            <a:ext cx="878497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Член пионерской дружины, который носит красный галстук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79512" y="258907"/>
            <a:ext cx="87849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 красного цвета, знаменосцы вносят его в начале торжественного мероприятия и в конце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этого мероприятия выносят</a:t>
            </a:r>
            <a:endParaRPr kumimoji="0" lang="ru-RU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504" y="178768"/>
            <a:ext cx="885698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Пионерское приветствие, символ пионерской готовности к активному творческому действию – это…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383714" y="1634317"/>
            <a:ext cx="61741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Лидер – это… </a:t>
            </a:r>
            <a:endParaRPr kumimoji="0" lang="ru-RU" sz="7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1036186"/>
            <a:ext cx="878497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направленности деятельности существуют в СПДПО «Юная Россия»?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788804"/>
            <a:ext cx="861330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дату возрождения пионерской организации в городе Стародубе и Стародубском районе</a:t>
            </a:r>
            <a:endParaRPr kumimoji="0" lang="ru-RU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2" action="ppaction://hlinksldjump"/>
          </p:cNvPr>
          <p:cNvSpPr/>
          <p:nvPr/>
        </p:nvSpPr>
        <p:spPr>
          <a:xfrm>
            <a:off x="7596336" y="5661248"/>
            <a:ext cx="1152128" cy="100811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6012160" y="5589240"/>
            <a:ext cx="1224136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30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>
            <a:hlinkClick r:id="rId4" action="ppaction://hlinksldjump"/>
          </p:cNvPr>
          <p:cNvSpPr/>
          <p:nvPr/>
        </p:nvSpPr>
        <p:spPr>
          <a:xfrm>
            <a:off x="4499992" y="5661248"/>
            <a:ext cx="1152128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>
            <a:hlinkClick r:id="rId5" action="ppaction://hlinksldjump"/>
          </p:cNvPr>
          <p:cNvSpPr/>
          <p:nvPr/>
        </p:nvSpPr>
        <p:spPr>
          <a:xfrm>
            <a:off x="3059832" y="5661248"/>
            <a:ext cx="1152128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28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6" action="ppaction://hlinksldjump"/>
          </p:cNvPr>
          <p:cNvSpPr/>
          <p:nvPr/>
        </p:nvSpPr>
        <p:spPr>
          <a:xfrm>
            <a:off x="1619672" y="5661248"/>
            <a:ext cx="1152128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7" action="ppaction://hlinksldjump"/>
          </p:cNvPr>
          <p:cNvSpPr/>
          <p:nvPr/>
        </p:nvSpPr>
        <p:spPr>
          <a:xfrm>
            <a:off x="179512" y="5661248"/>
            <a:ext cx="1152128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26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8" action="ppaction://hlinksldjump"/>
          </p:cNvPr>
          <p:cNvSpPr/>
          <p:nvPr/>
        </p:nvSpPr>
        <p:spPr>
          <a:xfrm>
            <a:off x="7596336" y="4437112"/>
            <a:ext cx="1152128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25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rId9" action="ppaction://hlinksldjump"/>
          </p:cNvPr>
          <p:cNvSpPr/>
          <p:nvPr/>
        </p:nvSpPr>
        <p:spPr>
          <a:xfrm>
            <a:off x="6012160" y="4509120"/>
            <a:ext cx="1152128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24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>
            <a:hlinkClick r:id="rId10" action="ppaction://hlinksldjump"/>
          </p:cNvPr>
          <p:cNvSpPr/>
          <p:nvPr/>
        </p:nvSpPr>
        <p:spPr>
          <a:xfrm>
            <a:off x="4644008" y="4509120"/>
            <a:ext cx="1152128" cy="100811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11" action="ppaction://hlinksldjump"/>
          </p:cNvPr>
          <p:cNvSpPr/>
          <p:nvPr/>
        </p:nvSpPr>
        <p:spPr>
          <a:xfrm>
            <a:off x="3203848" y="4509120"/>
            <a:ext cx="1152128" cy="10801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>
            <a:hlinkClick r:id="rId12" action="ppaction://hlinksldjump"/>
          </p:cNvPr>
          <p:cNvSpPr/>
          <p:nvPr/>
        </p:nvSpPr>
        <p:spPr>
          <a:xfrm>
            <a:off x="1763688" y="4509120"/>
            <a:ext cx="1152128" cy="100811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>
            <a:hlinkClick r:id="rId13" action="ppaction://hlinksldjump"/>
          </p:cNvPr>
          <p:cNvSpPr/>
          <p:nvPr/>
        </p:nvSpPr>
        <p:spPr>
          <a:xfrm>
            <a:off x="179512" y="4437112"/>
            <a:ext cx="1152128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>
            <a:hlinkClick r:id="rId14" action="ppaction://hlinksldjump"/>
          </p:cNvPr>
          <p:cNvSpPr/>
          <p:nvPr/>
        </p:nvSpPr>
        <p:spPr>
          <a:xfrm>
            <a:off x="7524328" y="3212976"/>
            <a:ext cx="1152128" cy="100811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>
            <a:hlinkClick r:id="rId15" action="ppaction://hlinksldjump"/>
          </p:cNvPr>
          <p:cNvSpPr/>
          <p:nvPr/>
        </p:nvSpPr>
        <p:spPr>
          <a:xfrm>
            <a:off x="5868144" y="3284984"/>
            <a:ext cx="1152128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18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>
            <a:hlinkClick r:id="rId16" action="ppaction://hlinksldjump"/>
          </p:cNvPr>
          <p:cNvSpPr/>
          <p:nvPr/>
        </p:nvSpPr>
        <p:spPr>
          <a:xfrm>
            <a:off x="4427984" y="3284984"/>
            <a:ext cx="1152128" cy="108012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>
            <a:hlinkClick r:id="rId17" action="ppaction://hlinksldjump"/>
          </p:cNvPr>
          <p:cNvSpPr/>
          <p:nvPr/>
        </p:nvSpPr>
        <p:spPr>
          <a:xfrm>
            <a:off x="3059832" y="3356992"/>
            <a:ext cx="1152128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16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18" action="ppaction://hlinksldjump"/>
          </p:cNvPr>
          <p:cNvSpPr/>
          <p:nvPr/>
        </p:nvSpPr>
        <p:spPr>
          <a:xfrm>
            <a:off x="1619672" y="3284984"/>
            <a:ext cx="1152128" cy="10801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>
            <a:hlinkClick r:id="rId19" action="ppaction://hlinksldjump"/>
          </p:cNvPr>
          <p:cNvSpPr/>
          <p:nvPr/>
        </p:nvSpPr>
        <p:spPr>
          <a:xfrm>
            <a:off x="179512" y="3212976"/>
            <a:ext cx="1152128" cy="108012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14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>
            <a:hlinkClick r:id="rId20" action="ppaction://hlinksldjump"/>
          </p:cNvPr>
          <p:cNvSpPr/>
          <p:nvPr/>
        </p:nvSpPr>
        <p:spPr>
          <a:xfrm>
            <a:off x="7524328" y="1916832"/>
            <a:ext cx="1152128" cy="108012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>
            <a:hlinkClick r:id="rId21" action="ppaction://hlinksldjump"/>
          </p:cNvPr>
          <p:cNvSpPr/>
          <p:nvPr/>
        </p:nvSpPr>
        <p:spPr>
          <a:xfrm>
            <a:off x="5940152" y="2060848"/>
            <a:ext cx="1152128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>
            <a:hlinkClick r:id="rId22" action="ppaction://hlinksldjump"/>
          </p:cNvPr>
          <p:cNvSpPr/>
          <p:nvPr/>
        </p:nvSpPr>
        <p:spPr>
          <a:xfrm>
            <a:off x="4427984" y="1988840"/>
            <a:ext cx="1152128" cy="10801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>
            <a:hlinkClick r:id="rId23" action="ppaction://hlinksldjump"/>
          </p:cNvPr>
          <p:cNvSpPr/>
          <p:nvPr/>
        </p:nvSpPr>
        <p:spPr>
          <a:xfrm>
            <a:off x="2987824" y="2060848"/>
            <a:ext cx="1152128" cy="108012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>
            <a:hlinkClick r:id="rId24" action="ppaction://hlinksldjump"/>
          </p:cNvPr>
          <p:cNvSpPr/>
          <p:nvPr/>
        </p:nvSpPr>
        <p:spPr>
          <a:xfrm>
            <a:off x="179512" y="1988840"/>
            <a:ext cx="1080120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Овал 26">
            <a:hlinkClick r:id="rId25" action="ppaction://hlinksldjump"/>
          </p:cNvPr>
          <p:cNvSpPr/>
          <p:nvPr/>
        </p:nvSpPr>
        <p:spPr>
          <a:xfrm>
            <a:off x="7884368" y="836712"/>
            <a:ext cx="1008112" cy="93610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Овал 27">
            <a:hlinkClick r:id="rId26" action="ppaction://hlinksldjump"/>
          </p:cNvPr>
          <p:cNvSpPr/>
          <p:nvPr/>
        </p:nvSpPr>
        <p:spPr>
          <a:xfrm>
            <a:off x="6588224" y="836712"/>
            <a:ext cx="1080120" cy="100811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>
            <a:hlinkClick r:id="rId27" action="ppaction://hlinksldjump"/>
          </p:cNvPr>
          <p:cNvSpPr/>
          <p:nvPr/>
        </p:nvSpPr>
        <p:spPr>
          <a:xfrm>
            <a:off x="5364088" y="836712"/>
            <a:ext cx="1080120" cy="93610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Овал 29">
            <a:hlinkClick r:id="rId28" action="ppaction://hlinksldjump"/>
          </p:cNvPr>
          <p:cNvSpPr/>
          <p:nvPr/>
        </p:nvSpPr>
        <p:spPr>
          <a:xfrm>
            <a:off x="4067944" y="836712"/>
            <a:ext cx="1080120" cy="100811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вал 30">
            <a:hlinkClick r:id="rId29" action="ppaction://hlinksldjump"/>
          </p:cNvPr>
          <p:cNvSpPr/>
          <p:nvPr/>
        </p:nvSpPr>
        <p:spPr>
          <a:xfrm>
            <a:off x="1475656" y="836712"/>
            <a:ext cx="1080120" cy="10081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Овал 31">
            <a:hlinkClick r:id="rId30" action="ppaction://hlinksldjump"/>
          </p:cNvPr>
          <p:cNvSpPr/>
          <p:nvPr/>
        </p:nvSpPr>
        <p:spPr>
          <a:xfrm>
            <a:off x="107504" y="764704"/>
            <a:ext cx="1080120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Овал 32">
            <a:hlinkClick r:id="rId31" action="ppaction://hlinksldjump"/>
          </p:cNvPr>
          <p:cNvSpPr/>
          <p:nvPr/>
        </p:nvSpPr>
        <p:spPr>
          <a:xfrm>
            <a:off x="1619672" y="2060848"/>
            <a:ext cx="1080120" cy="100811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Овал 33">
            <a:hlinkClick r:id="rId32" action="ppaction://hlinksldjump"/>
          </p:cNvPr>
          <p:cNvSpPr/>
          <p:nvPr/>
        </p:nvSpPr>
        <p:spPr>
          <a:xfrm>
            <a:off x="2771800" y="836712"/>
            <a:ext cx="1080120" cy="10081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62272" y="0"/>
            <a:ext cx="887422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Вопросы по пионерской организации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75885" y="1850341"/>
            <a:ext cx="750641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Эмблема</a:t>
            </a:r>
            <a:r>
              <a:rPr kumimoji="0" lang="ru-RU" sz="72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это… </a:t>
            </a:r>
            <a:endParaRPr kumimoji="0" lang="ru-RU" sz="7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1" y="1124744"/>
            <a:ext cx="878497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изображено на эмблеме СПДПО? </a:t>
            </a:r>
            <a:endParaRPr kumimoji="0" lang="ru-RU" sz="6000" b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908720"/>
            <a:ext cx="878497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Перечислите правила ношения пионерского галстука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79512" y="1268760"/>
            <a:ext cx="87849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Детское общественное объединение (ДОО) – это…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79512" y="1340768"/>
            <a:ext cx="878497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Заповеди пионерской жизни - это ….</a:t>
            </a:r>
            <a:endParaRPr kumimoji="0" lang="ru-RU" sz="6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251520" y="1124744"/>
            <a:ext cx="86409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Перечислите заповеди пионерской жизни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132856"/>
            <a:ext cx="4909053" cy="3681790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79512" y="116632"/>
            <a:ext cx="878497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каком месте на флаге могут размещаться девиз, название организации и награды?</a:t>
            </a:r>
            <a:r>
              <a:rPr kumimoji="0" lang="ru-RU" sz="4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4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pills-clipart-pink-pill-192638-1709923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5517232"/>
            <a:ext cx="2297983" cy="112313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851920" y="5733256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51520" y="1124744"/>
            <a:ext cx="864096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каких случаях Пионеры отдавали салют, находясь в шеренге или колонне 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755576" y="2204864"/>
            <a:ext cx="74336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Вожатый – это….</a:t>
            </a:r>
            <a:endParaRPr kumimoji="0" lang="ru-RU" sz="7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79512" y="332656"/>
            <a:ext cx="864096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первого пионерского журнала, издаваемого с 1923 года в Москве ?</a:t>
            </a:r>
            <a:endParaRPr kumimoji="0" lang="ru-RU" sz="6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6145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980728"/>
            <a:ext cx="842493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Какой день считается днем рождения пионерской организации?</a:t>
            </a:r>
          </a:p>
        </p:txBody>
      </p:sp>
      <p:pic>
        <p:nvPicPr>
          <p:cNvPr id="5" name="Рисунок 4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09120"/>
            <a:ext cx="2297983" cy="112313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404664"/>
            <a:ext cx="877916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книгу и автора книги, положившей начало массовому тимуровскому движению в СССР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6145" y="4538109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504" y="281265"/>
            <a:ext cx="88569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каком году по всей стране развернулось массовое тимуровское движение, возникновение которого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связано с именем писателя Аркадия Гайдара и его повестью "Тимур и его команда"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81128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79512" y="1052736"/>
            <a:ext cx="878497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Детское общественное движение – это</a:t>
            </a:r>
            <a:endParaRPr kumimoji="0" lang="ru-RU" sz="6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6145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51520" y="860812"/>
            <a:ext cx="86409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время деятельности Всесоюзной пионерской организации имени Владимира Ильича Ленина</a:t>
            </a:r>
            <a:endParaRPr kumimoji="0" lang="ru-RU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6145" y="4509120"/>
            <a:ext cx="2297983" cy="11231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Какой день считается днем рождения пионерской организации?</a:t>
            </a:r>
          </a:p>
        </p:txBody>
      </p:sp>
      <p:pic>
        <p:nvPicPr>
          <p:cNvPr id="6" name="Рисунок 5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1043608" y="2060848"/>
            <a:ext cx="705678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</a:t>
            </a:r>
            <a:r>
              <a:rPr kumimoji="0" lang="ru-RU" sz="8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мая 1922г.</a:t>
            </a:r>
            <a:endParaRPr kumimoji="0" lang="ru-RU" sz="8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250195"/>
            <a:ext cx="87849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призыв и отзыв из клятвы, которые при приёмы в пионеры давал каждый школьник?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179512" y="1628800"/>
            <a:ext cx="878497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8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Будь готов! Всегда готов!</a:t>
            </a:r>
            <a:endParaRPr kumimoji="0" lang="ru-RU" sz="8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88640"/>
            <a:ext cx="50057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Символы СПДПО – это…</a:t>
            </a: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710376"/>
            <a:ext cx="2061984" cy="1030992"/>
          </a:xfrm>
          <a:prstGeom prst="rect">
            <a:avLst/>
          </a:prstGeom>
        </p:spPr>
      </p:pic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323528" y="1484784"/>
            <a:ext cx="849694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5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знаки принадлежности к той или иной детской общественной организации</a:t>
            </a:r>
            <a:endParaRPr kumimoji="0" lang="ru-RU" sz="5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6002124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260648"/>
            <a:ext cx="890515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Перечислите символы СПДПО «Юная Россия»</a:t>
            </a:r>
            <a:endParaRPr kumimoji="0" lang="ru-RU" sz="3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35496" y="1134035"/>
            <a:ext cx="910850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эмблема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пионерский галстук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пионерский значок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символ действия – </a:t>
            </a: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пионерский салют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555776" y="0"/>
            <a:ext cx="41138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атрибуты?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251520" y="836712"/>
            <a:ext cx="871296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5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Атрибуты – это предметы, которые говорят о принадлежности к организации, являются внешним признаком</a:t>
            </a:r>
            <a:endParaRPr kumimoji="0" lang="ru-RU" sz="5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94062" y="0"/>
            <a:ext cx="84473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атрибуты СПДПО «Юная Россия»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872367" y="1021377"/>
            <a:ext cx="759438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Барабан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ионерское знамя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ионерская форма</a:t>
            </a:r>
            <a:endParaRPr kumimoji="0" lang="ru-RU" sz="6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79512" y="764704"/>
            <a:ext cx="87849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призыв и отзыв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клятвы, которые при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приёмы в пионеры давал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каждый школьник?</a:t>
            </a:r>
            <a:endParaRPr kumimoji="0" lang="ru-RU" sz="5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97468"/>
            <a:ext cx="82995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первый всесоюзный пионерский лагерь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2555776" y="2060848"/>
            <a:ext cx="374441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«Артек»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923981" y="107921"/>
            <a:ext cx="72960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Расшифруйте аббревиатуру СПДПО? 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179512" y="980728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оюз 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ионерских детских и подростковых организаций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11220" y="107921"/>
            <a:ext cx="3121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 СПДПО?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251520" y="1374738"/>
            <a:ext cx="87129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 Родину, добро и справедливость!»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79512" y="116632"/>
            <a:ext cx="885698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красного цвета, его повязывали ученикам на пионерских сборах Всесоюзной пионерской организации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имени В.И. Ленина до 90-х годов 20 века, после чего они могли называться «пионеры»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323528" y="2492896"/>
            <a:ext cx="84249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красный галстук</a:t>
            </a:r>
            <a:endParaRPr kumimoji="0" lang="ru-RU" sz="7200" b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7504" y="178187"/>
            <a:ext cx="88569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Перечислите цвета галстука СПДПО и расшифруйте их значение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07504" y="1268760"/>
            <a:ext cx="888095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патриотическая направленность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белый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нравственная направленность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синий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спортивная направленность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зелёный</a:t>
            </a: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экологическая направленность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деятельности СПДПО</a:t>
            </a:r>
            <a:endParaRPr kumimoji="0" lang="ru-RU" sz="3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Рисунок 7" descr="галстук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347864" y="4149080"/>
            <a:ext cx="1788746" cy="2506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79513" y="119534"/>
            <a:ext cx="88569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Член пионерской дружины, который носит красный галстук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403648" y="2276872"/>
            <a:ext cx="61206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72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ионер</a:t>
            </a:r>
            <a:endParaRPr kumimoji="0" lang="ru-RU" sz="7200" b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116632"/>
            <a:ext cx="88569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Оно красного цвета, знаменосцы вносят его в начале торжественного мероприятия и в конце этого мероприятия выносят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1907704" y="2081754"/>
            <a:ext cx="51845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96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намя</a:t>
            </a:r>
            <a:endParaRPr kumimoji="0" lang="ru-RU" sz="9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86435"/>
            <a:ext cx="87849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Пионерское приветствие, символ пионерской готовности к активному творческому действию – это…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251520" y="2193339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Пионерский салют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Picture 2" descr="C:\Documents and Settings\C013\Рабочий стол\1b.jpg"/>
          <p:cNvPicPr>
            <a:picLocks noChangeAspect="1" noChangeArrowheads="1"/>
          </p:cNvPicPr>
          <p:nvPr/>
        </p:nvPicPr>
        <p:blipFill>
          <a:blip r:embed="rId4" cstate="print"/>
          <a:srcRect l="4255" t="12756" b="14646"/>
          <a:stretch>
            <a:fillRect/>
          </a:stretch>
        </p:blipFill>
        <p:spPr bwMode="auto">
          <a:xfrm>
            <a:off x="3059832" y="3429000"/>
            <a:ext cx="2860629" cy="3146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086154" y="116632"/>
            <a:ext cx="24395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Лидер – это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179512" y="1123002"/>
            <a:ext cx="87129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человек, обладающий наибольшим авторитетом и признанием в своей группе,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способный вести за собой других людей 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116632"/>
            <a:ext cx="88569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направленности деятельности существуют в СПДПО «Юная Россия»?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395536" y="1453425"/>
            <a:ext cx="842493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Нравственная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Патриотическая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Экологическая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портивная</a:t>
            </a:r>
            <a:endParaRPr kumimoji="0" lang="ru-RU" sz="6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486" y="2132856"/>
            <a:ext cx="83161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Символы СПДПО – это…</a:t>
            </a: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116632"/>
            <a:ext cx="87849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дату возрождения пионерской организации в городе Стародубе и Стародубском районе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251520" y="1988840"/>
            <a:ext cx="86409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арт – апрель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1999 год</a:t>
            </a:r>
            <a:endParaRPr kumimoji="0" lang="ru-RU" sz="72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2492" y="44624"/>
            <a:ext cx="34390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Эмблема</a:t>
            </a:r>
            <a:r>
              <a:rPr kumimoji="0" lang="ru-RU" sz="32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это… 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179512" y="1412776"/>
            <a:ext cx="871296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изображение какого-либо понятия или идеи</a:t>
            </a:r>
            <a:endParaRPr kumimoji="0" lang="ru-RU" sz="7200" b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988999" y="35913"/>
            <a:ext cx="716600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изображено на эмблеме СПДПО?</a:t>
            </a:r>
            <a:endParaRPr kumimoji="0" lang="ru-RU" sz="3200" b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251520" y="692696"/>
            <a:ext cx="871296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эмблеме Союза пионерский детских и подростковых организаций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«Юная Россия»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города Стародуба  изображен мальчик с девочкой, которые держатся за руки, что означает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дружбу и сплоченность, и веточка дуба – что символизирует наш город</a:t>
            </a:r>
            <a:endParaRPr kumimoji="0" lang="ru-RU" sz="2800" b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Рисунок 6" descr="IOdzKRbK5mk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>
            <a:off x="2843808" y="3861048"/>
            <a:ext cx="2808312" cy="2774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504" y="116632"/>
            <a:ext cx="89289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Перечислите правила ношения пионерского галстука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251520" y="783570"/>
            <a:ext cx="8640960" cy="509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не носится в одежде с открытыми плечами.</a:t>
            </a:r>
            <a:endParaRPr kumimoji="0" lang="ru-RU" sz="1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носится в парадной одежде.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не носится в спортивной одежде или обуви.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желательно повязывать поверх белой рубашки или блузки.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должен быть чистым и выглаженным.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Галстук должен быть аккуратно и правильно повязан.</a:t>
            </a:r>
            <a:endParaRPr kumimoji="0" lang="ru-RU" sz="2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57957" y="97468"/>
            <a:ext cx="82280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Детское общественное объединение (ДОО) – это</a:t>
            </a:r>
            <a:r>
              <a:rPr kumimoji="0" lang="ru-RU" sz="2800" b="1" i="0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323528" y="908720"/>
            <a:ext cx="856895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добровольный союз детей и взрослых, объединившиеся для совместной деятельности</a:t>
            </a:r>
            <a:endParaRPr kumimoji="0" lang="ru-RU" sz="6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403648" y="35913"/>
            <a:ext cx="63629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Заповеди пионерской жизни - это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1185714"/>
            <a:ext cx="8784976" cy="35394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важнейшие, нерушимые установки, правила, принципы жизни в пионерской организации, непосредственно вытекающие из базовых ценностей Пионерства, целей организации и служащие основанием для существования иных норм пионерской жизни (</a:t>
            </a:r>
            <a:r>
              <a:rPr lang="ru-RU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Законов, обычаев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пр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.)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755576" y="35913"/>
            <a:ext cx="78986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Перечислите заповеди пионерской жизни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79512" y="980728"/>
            <a:ext cx="87129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Единства слова и дела;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Дружбы и товарищества;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Чести и совести;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Равенства и справедливости;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Заботы и милосердия.    </a:t>
            </a:r>
            <a:endParaRPr kumimoji="0" lang="ru-RU" sz="48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07505" y="116632"/>
            <a:ext cx="89289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каком месте на флаге могут размещаться девиз, название организации и награды?</a:t>
            </a:r>
            <a:r>
              <a:rPr kumimoji="0" lang="ru-RU" sz="2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827008"/>
            <a:ext cx="2061984" cy="1030992"/>
          </a:xfrm>
          <a:prstGeom prst="rect">
            <a:avLst/>
          </a:prstGeom>
        </p:spPr>
      </p:pic>
      <p:sp>
        <p:nvSpPr>
          <p:cNvPr id="99329" name="Rectangle 1"/>
          <p:cNvSpPr>
            <a:spLocks noChangeArrowheads="1"/>
          </p:cNvSpPr>
          <p:nvPr/>
        </p:nvSpPr>
        <p:spPr bwMode="auto">
          <a:xfrm>
            <a:off x="179512" y="5301208"/>
            <a:ext cx="87849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Награды </a:t>
            </a:r>
            <a:r>
              <a:rPr kumimoji="0" lang="ru-RU" sz="2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могут располагаться на лентах или вдоль древка в </a:t>
            </a:r>
            <a:r>
              <a:rPr kumimoji="0" lang="ru-RU" sz="2000" b="1" i="0" u="none" strike="noStrik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крыхе</a:t>
            </a:r>
            <a:r>
              <a:rPr kumimoji="0" lang="ru-RU" sz="2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вертикали, в </a:t>
            </a:r>
            <a:r>
              <a:rPr kumimoji="0" lang="ru-RU" sz="2000" b="1" i="0" u="none" strike="noStrik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навершии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380312" y="609329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" name="Рисунок 16" descr="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196752"/>
            <a:ext cx="5400600" cy="405045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79512" y="836712"/>
            <a:ext cx="878497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Девиз 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размещаться либо на полотнище, либо на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навершии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он представляет собой эмблему организации.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83768" y="4437112"/>
            <a:ext cx="648072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 организации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может располагаться на полотнище, в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навершии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лентах, на скобе.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79512" y="116632"/>
            <a:ext cx="87849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каких случаях Пионеры отдавали салют, находясь в шеренге или колонне ?  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98305" name="Rectangle 1"/>
          <p:cNvSpPr>
            <a:spLocks noChangeArrowheads="1"/>
          </p:cNvSpPr>
          <p:nvPr/>
        </p:nvSpPr>
        <p:spPr bwMode="auto">
          <a:xfrm>
            <a:off x="179512" y="1709082"/>
            <a:ext cx="8712968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ответе на пионерский девиз;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команде: «Равнение на знамя!»;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команде: «Равнение на флаг!»;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9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 памятников и обелисков погибших героев.</a:t>
            </a:r>
            <a:endParaRPr kumimoji="0" lang="ru-RU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872226" y="-21867"/>
            <a:ext cx="28963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Вожатый – это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772816"/>
            <a:ext cx="8712968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педагог, работающий с детским объединением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87539" y="1340768"/>
            <a:ext cx="785702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Перечислите символы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СПДПО «Юная Россия»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79512" y="44624"/>
            <a:ext cx="871296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первого пионерского журнала, издаваемого с 1923 года в Москве ?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1988840"/>
            <a:ext cx="8568952" cy="21236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апрель 1923 года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«Барабан»</a:t>
            </a:r>
            <a:endParaRPr lang="ru-RU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79512" y="116632"/>
            <a:ext cx="88569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книгу и автора книги, положившей начало массовому тимуровскому движению в СССР.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1556792"/>
            <a:ext cx="8784976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Тимур Аркадьевич Гайдар </a:t>
            </a:r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Тимур и его команда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100950"/>
            <a:ext cx="88569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каком году по всей стране развернулось массовое тимуровское движение, возникновение которого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связано с именем писателя Аркадия Гайдара и его повестью «Тимур и его команда»?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2924944"/>
            <a:ext cx="6748450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1941-1945 годов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944822" y="35913"/>
            <a:ext cx="72543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Детское общественное движение – это</a:t>
            </a:r>
            <a:endParaRPr kumimoji="0" lang="ru-RU" sz="32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79512" y="1247269"/>
            <a:ext cx="878497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дела всех детских общественных организаций, которые </a:t>
            </a:r>
            <a:endParaRPr kumimoji="0" lang="ru-RU" sz="4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объединяются на основе общих интересов для реализации общих целей</a:t>
            </a:r>
            <a:r>
              <a:rPr kumimoji="0" lang="ru-RU" sz="4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3" y="99789"/>
            <a:ext cx="878497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Назовите время деятельности Всесоюзной пионерской организации имени Владимира Ильича Ленина</a:t>
            </a:r>
            <a:endParaRPr kumimoji="0" lang="ru-RU" sz="2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athletic-trackgreen-button-vector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5661248"/>
            <a:ext cx="2061984" cy="10309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11560" y="2348880"/>
            <a:ext cx="7992888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 мая 1922 года – </a:t>
            </a:r>
            <a:endParaRPr lang="ru-RU" sz="6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октябрь </a:t>
            </a: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1991 года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236296" y="5930116"/>
            <a:ext cx="11288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Назад</a:t>
            </a:r>
            <a:endParaRPr lang="ru-RU" sz="28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062263" y="1916832"/>
            <a:ext cx="680763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атрибуты?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509120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87539" y="1340768"/>
            <a:ext cx="785702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атрибуты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СПДПО «Юная Россия»</a:t>
            </a:r>
            <a:endParaRPr kumimoji="0" lang="ru-RU" sz="5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1166784" y="786771"/>
            <a:ext cx="68686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первый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всесоюзный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пионерский лагерь</a:t>
            </a:r>
            <a:endParaRPr kumimoji="0" lang="ru-RU" sz="60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lls-clipart-pink-pill-192638-1709923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4466101"/>
            <a:ext cx="2297983" cy="11231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1920" y="4725144"/>
            <a:ext cx="1315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Ответ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1100</Words>
  <Application>Microsoft Office PowerPoint</Application>
  <PresentationFormat>Экран (4:3)</PresentationFormat>
  <Paragraphs>252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</cp:lastModifiedBy>
  <cp:revision>68</cp:revision>
  <dcterms:created xsi:type="dcterms:W3CDTF">2020-01-15T07:55:54Z</dcterms:created>
  <dcterms:modified xsi:type="dcterms:W3CDTF">2020-01-15T13:50:56Z</dcterms:modified>
</cp:coreProperties>
</file>