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19" r:id="rId2"/>
    <p:sldId id="369" r:id="rId3"/>
    <p:sldId id="370" r:id="rId4"/>
    <p:sldId id="371" r:id="rId5"/>
    <p:sldId id="372" r:id="rId6"/>
    <p:sldId id="374" r:id="rId7"/>
    <p:sldId id="373" r:id="rId8"/>
    <p:sldId id="355" r:id="rId9"/>
    <p:sldId id="362" r:id="rId10"/>
    <p:sldId id="363" r:id="rId11"/>
    <p:sldId id="320" r:id="rId12"/>
    <p:sldId id="360" r:id="rId13"/>
    <p:sldId id="365" r:id="rId14"/>
    <p:sldId id="367" r:id="rId15"/>
    <p:sldId id="366" r:id="rId16"/>
    <p:sldId id="353" r:id="rId17"/>
    <p:sldId id="354" r:id="rId18"/>
    <p:sldId id="358" r:id="rId19"/>
    <p:sldId id="359" r:id="rId20"/>
    <p:sldId id="368" r:id="rId21"/>
    <p:sldId id="361" r:id="rId22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C7E6A4"/>
    <a:srgbClr val="6699FF"/>
    <a:srgbClr val="99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4" autoAdjust="0"/>
  </p:normalViewPr>
  <p:slideViewPr>
    <p:cSldViewPr>
      <p:cViewPr varScale="1">
        <p:scale>
          <a:sx n="92" d="100"/>
          <a:sy n="92" d="100"/>
        </p:scale>
        <p:origin x="-9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9FB9A28-A492-425A-9C5A-01B37F562E79}" type="datetimeFigureOut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137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30137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CE059D3-607A-4023-A354-1292EE281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74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F0A9DA-E205-4175-AB9A-A2F432F34B65}" type="datetimeFigureOut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867"/>
            <a:ext cx="5438775" cy="446842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137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0137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A62864-3C12-4826-BF28-01AB2812A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9079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8882"/>
            <a:ext cx="7772400" cy="2160239"/>
          </a:xfrm>
          <a:prstGeom prst="rect">
            <a:avLst/>
          </a:prstGeom>
        </p:spPr>
        <p:txBody>
          <a:bodyPr anchor="ctr"/>
          <a:lstStyle>
            <a:lvl1pPr algn="ctr">
              <a:defRPr sz="4400" b="1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97152"/>
            <a:ext cx="6400800" cy="15121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0" i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547664" y="188641"/>
            <a:ext cx="7344817" cy="936104"/>
          </a:xfrm>
          <a:prstGeom prst="rect">
            <a:avLst/>
          </a:prstGeom>
        </p:spPr>
        <p:txBody>
          <a:bodyPr anchor="ctr"/>
          <a:lstStyle>
            <a:lvl1pPr marL="0" indent="0"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ru-RU" sz="2000" b="1" kern="0" dirty="0" smtClean="0">
                <a:solidFill>
                  <a:srgbClr val="336699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CBA7-0379-427E-B517-D1DF5DA0AB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00346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1520" y="1600201"/>
            <a:ext cx="8640960" cy="47091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16008-3A42-4EBC-BC3B-A3C0C6661D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457265"/>
      </p:ext>
    </p:extLst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1" y="1628800"/>
            <a:ext cx="1920179" cy="4680520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1520" y="1628800"/>
            <a:ext cx="6568381" cy="4680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51D8C-B872-4064-A35F-BB19B6384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097598"/>
      </p:ext>
    </p:extLst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агодарю за внимание!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 userDrawn="1"/>
        </p:nvSpPr>
        <p:spPr>
          <a:xfrm>
            <a:off x="685800" y="2747963"/>
            <a:ext cx="7772400" cy="1362075"/>
          </a:xfrm>
          <a:prstGeom prst="rect">
            <a:avLst/>
          </a:prstGeom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336699"/>
                </a:solidFill>
                <a:latin typeface="Tahoma" pitchFamily="34" charset="0"/>
              </a:defRPr>
            </a:lvl9pPr>
          </a:lstStyle>
          <a:p>
            <a:pPr algn="ctr">
              <a:defRPr/>
            </a:pPr>
            <a:r>
              <a:rPr lang="ru-RU" sz="3600" b="1" dirty="0" smtClean="0"/>
              <a:t>Благодарю за внимание!</a:t>
            </a:r>
            <a:endParaRPr lang="ru-RU" sz="3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43723-0C67-4968-9C7F-CC3371B57B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58015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5573-7123-4330-8D7B-66131832F6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61907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D885B-AA85-4DC8-A200-764CD1FE10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7683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9685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75D70-E23F-491D-AEEB-982DE006CC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953488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348880"/>
            <a:ext cx="7772400" cy="1362075"/>
          </a:xfrm>
          <a:prstGeom prst="rect">
            <a:avLst/>
          </a:prstGeom>
        </p:spPr>
        <p:txBody>
          <a:bodyPr anchor="b"/>
          <a:lstStyle>
            <a:lvl1pPr algn="ctr">
              <a:defRPr sz="3600" b="1" cap="none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717032"/>
            <a:ext cx="7772400" cy="150018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DF4AA-224A-46FE-A9B2-FEA15E76FB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61685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D3078-7B5D-48DD-BCCF-4023AD187A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70588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8D0CA-304C-4F43-8517-D8F23745DA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561041"/>
      </p:ext>
    </p:extLst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BF29E-9BE1-4658-852B-9D3A7AEEC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516194"/>
      </p:ext>
    </p:extLst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24CD2-701A-4A26-8B93-5AA5D79668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59821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412777"/>
            <a:ext cx="5111751" cy="471338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53D7F-DE1A-4D22-9250-CA84D0F3E8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32504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1520" y="1484784"/>
            <a:ext cx="864096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589241"/>
            <a:ext cx="8640960" cy="7200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7344816" cy="936104"/>
          </a:xfrm>
          <a:prstGeom prst="rect">
            <a:avLst/>
          </a:prstGeom>
        </p:spPr>
        <p:txBody>
          <a:bodyPr anchor="ctr"/>
          <a:lstStyle>
            <a:lvl1pPr>
              <a:defRPr lang="ru-RU" sz="2000" b="1" kern="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90B8C-F9DC-4AA2-8F20-213A3BE93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319310"/>
      </p:ext>
    </p:extLst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48"/>
          <p:cNvSpPr>
            <a:spLocks noChangeArrowheads="1"/>
          </p:cNvSpPr>
          <p:nvPr/>
        </p:nvSpPr>
        <p:spPr bwMode="auto">
          <a:xfrm>
            <a:off x="0" y="6497638"/>
            <a:ext cx="9144000" cy="3603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5688" y="6497638"/>
            <a:ext cx="395287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CC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97C3B6B-4E36-4BB1-8F2B-11866ED30E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32" name="Прямоугольник 4"/>
          <p:cNvSpPr>
            <a:spLocks noChangeArrowheads="1"/>
          </p:cNvSpPr>
          <p:nvPr userDrawn="1"/>
        </p:nvSpPr>
        <p:spPr bwMode="auto">
          <a:xfrm>
            <a:off x="0" y="1196975"/>
            <a:ext cx="9144000" cy="71438"/>
          </a:xfrm>
          <a:prstGeom prst="rect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0"/>
          </a:gra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>
              <a:latin typeface="Arial Black" pitchFamily="34" charset="0"/>
            </a:endParaRPr>
          </a:p>
        </p:txBody>
      </p:sp>
      <p:pic>
        <p:nvPicPr>
          <p:cNvPr id="7" name="Picture 4" descr="2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1" y="51987"/>
            <a:ext cx="1310110" cy="1313750"/>
          </a:xfrm>
          <a:prstGeom prst="rect">
            <a:avLst/>
          </a:prstGeom>
          <a:noFill/>
          <a:ln>
            <a:noFill/>
          </a:ln>
          <a:effectLst>
            <a:glow rad="152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24" r:id="rId2"/>
    <p:sldLayoutId id="2147484147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48" r:id="rId12"/>
    <p:sldLayoutId id="2147484133" r:id="rId13"/>
    <p:sldLayoutId id="2147484134" r:id="rId14"/>
  </p:sldLayoutIdLst>
  <p:transition>
    <p:strips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600">
          <a:solidFill>
            <a:srgbClr val="3366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3861048"/>
            <a:ext cx="7772400" cy="1500187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31640" y="1596104"/>
            <a:ext cx="6400800" cy="269699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/>
              <a:t>Реализация дополнительной общеобразовательной общеразвивающей  программы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 </a:t>
            </a:r>
            <a:r>
              <a:rPr lang="ru-RU" sz="2800" dirty="0" smtClean="0"/>
              <a:t> </a:t>
            </a:r>
            <a:r>
              <a:rPr lang="ru-RU" sz="2800" dirty="0"/>
              <a:t>«Эколог - исследователь»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572000" y="472514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Фокина Тамара Владимировна</a:t>
            </a:r>
          </a:p>
          <a:p>
            <a:r>
              <a:rPr lang="ru-RU" dirty="0" smtClean="0"/>
              <a:t>МАОУ «СОШ №2» </a:t>
            </a:r>
            <a:r>
              <a:rPr lang="ru-RU" dirty="0" err="1" smtClean="0"/>
              <a:t>р.п</a:t>
            </a:r>
            <a:r>
              <a:rPr lang="ru-RU" dirty="0" smtClean="0"/>
              <a:t>. Крестцы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40761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/>
              <a:t>Группа ЭКОСТАРТ в ВК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2050" name="Picture 2" descr="C:\Users\user\Desktop\Сним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017462"/>
            <a:ext cx="5619417" cy="5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47515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1"/>
            <a:ext cx="4896544" cy="936104"/>
          </a:xfrm>
        </p:spPr>
        <p:txBody>
          <a:bodyPr>
            <a:normAutofit/>
          </a:bodyPr>
          <a:lstStyle/>
          <a:p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05720"/>
            <a:ext cx="7576398" cy="2694420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Экологический патруль - научно-образовательный общественно-просветительский проект, разработанный в целях исполнения поручения Президента Российской Федерации о привлечении молодежи к решению проблем в сфере экологии. 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 smtClean="0"/>
          </a:p>
        </p:txBody>
      </p:sp>
      <p:pic>
        <p:nvPicPr>
          <p:cNvPr id="4" name="Picture 2" descr="C:\Users\user\Desktop\ye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151" y="0"/>
            <a:ext cx="1203847" cy="14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экопатрул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47717"/>
            <a:ext cx="5423976" cy="306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45469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10242" name="Picture 2" descr="C:\Users\user\Desktop\экопатруль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103" y="0"/>
            <a:ext cx="4264897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764" y="1556792"/>
            <a:ext cx="610242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Проект реализуется Фондом содействия инновациям, Федеральным государственным бюджетным образовательным учреждением дополнительного образования «Федеральный детский эколого-биологический центр» при участии Московского государственного университета имени М.В. Ломоносова (химического и биологического факультетов), Фондом поддержки научно-проектной деятельности студентов, аспирантов и молодых ученых «Национальное интеллектуальное развитие», Фондом технологической поддержки образования «Навигатор образовательных технологий», Неправительственного экологического фонда имени В. И. Вернадского при поддержке Федеральной службы по надзору в сфере природопользования.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428976909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3074" name="Picture 2" descr="C:\Users\user\Desktop\Сним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97" y="1340768"/>
            <a:ext cx="8102042" cy="468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91975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5" name="Picture 3" descr="C:\Users\user\Desktop\Снимок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39"/>
          <a:stretch/>
        </p:blipFill>
        <p:spPr bwMode="auto">
          <a:xfrm>
            <a:off x="1187624" y="1268760"/>
            <a:ext cx="66725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74428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ИССЛЕДОВАТЕЛЬСКАЯ ДЕЯТЕЛЬНОСТЬ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6" name="Рисунок 5" descr="DSC_01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4860807" cy="3240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DSC_0055_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5148263" cy="3432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16331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ОТБОР ПРОБ СНЕГА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5122" name="Picture 2" descr="C:\Users\user\Desktop\DYW-ISo2hX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49500"/>
            <a:ext cx="3726656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20210309_1443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20210309_1451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05064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51838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Измерения 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4099" name="Picture 3" descr="C:\Users\user\Desktop\Zp4sOLACeZ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1278"/>
            <a:ext cx="4704953" cy="352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D7SPHvGCVw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86311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РЕЗУЛЬТАТЫ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8194" name="Picture 2" descr="C:\Users\user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96717"/>
            <a:ext cx="3549196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50130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0565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РЕЗУЛЬТАТЫ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5" name="Picture 4" descr="C:\Users\user\Desktop\грамоты экология\Зеленая плане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04602"/>
            <a:ext cx="3461934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user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49598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03282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772400" cy="324036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Направленность – естественнонаучная</a:t>
            </a:r>
            <a:r>
              <a:rPr lang="ru-RU" sz="2800" dirty="0">
                <a:latin typeface="Calibri"/>
                <a:ea typeface="Malgun Gothic"/>
                <a:cs typeface="Times New Roman"/>
              </a:rPr>
              <a:t/>
            </a:r>
            <a:br>
              <a:rPr lang="ru-RU" sz="2800" dirty="0">
                <a:latin typeface="Calibri"/>
                <a:ea typeface="Malgun Gothic"/>
                <a:cs typeface="Times New Roman"/>
              </a:rPr>
            </a:br>
            <a:r>
              <a:rPr lang="ru-RU" sz="28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возраст 13-17лет</a:t>
            </a:r>
            <a: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dirty="0">
                <a:latin typeface="Calibri"/>
                <a:ea typeface="Malgun Gothic"/>
                <a:cs typeface="Times New Roman"/>
              </a:rPr>
              <a:t/>
            </a:r>
            <a:br>
              <a:rPr lang="ru-RU" sz="2800" dirty="0">
                <a:latin typeface="Calibri"/>
                <a:ea typeface="Malgun Gothic"/>
                <a:cs typeface="Times New Roman"/>
              </a:rPr>
            </a:br>
            <a: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Срок реализации программы 1 год</a:t>
            </a:r>
            <a:r>
              <a:rPr lang="ru-RU" sz="2800" dirty="0">
                <a:latin typeface="Calibri"/>
                <a:ea typeface="Malgun Gothic"/>
                <a:cs typeface="Times New Roman"/>
              </a:rPr>
              <a:t/>
            </a:r>
            <a:br>
              <a:rPr lang="ru-RU" sz="2800" dirty="0">
                <a:latin typeface="Calibri"/>
                <a:ea typeface="Malgun Gothic"/>
                <a:cs typeface="Times New Roman"/>
              </a:rPr>
            </a:br>
            <a: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Объем часов в год </a:t>
            </a:r>
            <a:r>
              <a:rPr lang="ru-RU" sz="28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составляет</a:t>
            </a:r>
            <a:br>
              <a:rPr lang="ru-RU" sz="28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14</a:t>
            </a:r>
            <a:r>
              <a:rPr lang="en-US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 часа</a:t>
            </a:r>
            <a:br>
              <a:rPr lang="ru-RU" sz="28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</a:br>
            <a:endParaRPr lang="ru-RU" sz="2800" dirty="0">
              <a:solidFill>
                <a:srgbClr val="0D0D0D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9DF4AA-224A-46FE-A9B2-FEA15E76FB7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5" name="Рисунок 4" descr="Bvob_YFlnV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63" y="3789039"/>
            <a:ext cx="3591592" cy="239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Администратор\Рабочий стол\фото экол и карате\P1090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3717032"/>
            <a:ext cx="3289393" cy="246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85133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3074" name="Picture 2" descr="C:\Users\user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984776" cy="523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63099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pic>
        <p:nvPicPr>
          <p:cNvPr id="2050" name="Picture 2" descr="C:\Users\user\Desktop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9578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D0D0D"/>
                </a:solidFill>
                <a:latin typeface="Times New Roman"/>
                <a:ea typeface="Malgun Gothic"/>
              </a:rPr>
              <a:t>Актуальность </a:t>
            </a:r>
            <a:r>
              <a:rPr lang="ru-RU" sz="2400" dirty="0">
                <a:solidFill>
                  <a:srgbClr val="0D0D0D"/>
                </a:solidFill>
                <a:latin typeface="Times New Roman"/>
                <a:ea typeface="Malgun Gothic"/>
              </a:rPr>
              <a:t>обусловлена социальным заказом - развитие экологической культуры. Разнообразие теоретического материала, творческих и исследовательских заданий способствует развитию индивидуально-личностных особенностей каждого обучающегося, а также их ранней профессиональной ориентации. </a:t>
            </a:r>
            <a:endParaRPr lang="ru-RU" sz="24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АКТУАЛЬНОСТЬ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9044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968552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данная </a:t>
            </a:r>
            <a:r>
              <a:rPr lang="ru-RU" sz="2000" dirty="0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программа является единственной в </a:t>
            </a:r>
            <a:r>
              <a:rPr lang="ru-RU" sz="2000" dirty="0" err="1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Крестецком</a:t>
            </a:r>
            <a:r>
              <a:rPr lang="ru-RU" sz="2000" dirty="0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 районе. В МАОУ «СОШ № 2» есть одаренные дети, увлекающихся биологией, экологией и химией, школьная программа не позволяет им в полной мере реализовать свой интерес в данных областях. Программа «Эколог - исследователь» предназначена для привлечения и объединения этих детей, развитию их внешней и внутренней мотивации, подготовки одаренных детей к </a:t>
            </a:r>
            <a:r>
              <a:rPr lang="ru-RU" sz="2000" dirty="0" smtClean="0">
                <a:solidFill>
                  <a:srgbClr val="0D0D0D"/>
                </a:solidFill>
                <a:latin typeface="Times New Roman"/>
                <a:ea typeface="Malgun Gothic"/>
                <a:cs typeface="Times New Roman"/>
              </a:rPr>
              <a:t>конкурсам.</a:t>
            </a:r>
            <a:endParaRPr lang="ru-RU" sz="2000" dirty="0">
              <a:latin typeface="Calibri"/>
              <a:ea typeface="Malgun Gothic"/>
              <a:cs typeface="Times New Roman"/>
            </a:endParaRP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НОВИЗНА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56992"/>
            <a:ext cx="4485257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59427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373216"/>
          </a:xfrm>
        </p:spPr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Цель программы – </a:t>
            </a:r>
            <a:r>
              <a:rPr lang="ru-RU" sz="16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создать условия для реализации потребности в самовыражении и творчестве в области экологической деятельности, через </a:t>
            </a:r>
            <a:r>
              <a:rPr lang="ru-RU" sz="16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исследовательскую деятельность и создание </a:t>
            </a:r>
            <a:r>
              <a:rPr lang="ru-RU" sz="16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благоприятной среды  для проявления у учащихся мотивации к углублению своих знаний в области </a:t>
            </a:r>
            <a:r>
              <a:rPr lang="ru-RU" sz="1600" dirty="0" smtClean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экологии.</a:t>
            </a:r>
            <a:endParaRPr lang="ru-RU" sz="1600" dirty="0" smtClean="0">
              <a:latin typeface="Calibri"/>
              <a:ea typeface="Malgun Gothic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D0D0D"/>
                </a:solidFill>
                <a:latin typeface="Times New Roman"/>
                <a:ea typeface="Malgun Gothic"/>
              </a:rPr>
              <a:t>Задачи</a:t>
            </a: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: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• Пополнить разносторонние сведения об окружающей среде, тесных экологических связях, о влиянии хозяйственной деятельности на человека и окружающую среду и мерах ее охраны.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• Развить умение работы с дидактическим материалом, с различными приборами.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• Расширить кругозор учащихся в изучаемой предметной области.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• Развить логическое мышление путем включения в научно-исследовательскую деятельность.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Malgun Gothic"/>
              </a:rPr>
              <a:t>• Выработать качества рачительного и разумного хозяина природы; четко определить права и обязанности по отношению к ней. </a:t>
            </a:r>
            <a:endParaRPr lang="ru-RU" sz="1600" dirty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latin typeface="Calibri"/>
              <a:ea typeface="Malgun Gothic"/>
              <a:cs typeface="Times New Roman"/>
            </a:endParaRP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ИЗАДАЧИ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57562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488832" cy="1008113"/>
          </a:xfrm>
        </p:spPr>
        <p:txBody>
          <a:bodyPr/>
          <a:lstStyle/>
          <a:p>
            <a:pPr algn="ctr"/>
            <a:r>
              <a:rPr lang="ru-RU" dirty="0" smtClean="0"/>
              <a:t>ЭКОЛОГИЧЕСКАЕ АКЦИИ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286029" cy="246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sun9-34.userapi.com/impg/1JPh37qQh0y66SonP7R1n_BV91xbORlieMFynQ/rosrRvJjjG0.jpg?size=1280x960&amp;quality=96&amp;sign=320b07c5e43b6cc44cbe18b8da84867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725" y="1196752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12.userapi.com/impg/cHojDFtCSCvczP9W1itnMTs58BDGF0lX0J3J5Q/Tzd0j0BLjC0.jpg?size=801x1080&amp;quality=96&amp;sign=0898fb560a6129c9ebd07a58392de54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746" y="1772816"/>
            <a:ext cx="272370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63.userapi.com/impg/pf9zmQNcf5nzRak942KSiC0L2Rc499il5U953A/hpnOAFNoOGM.jpg?size=1280x960&amp;quality=96&amp;sign=4f2ffbd747b28afd00b0ff10550a31f2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1048"/>
            <a:ext cx="3543506" cy="2657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23.userapi.com/impg/ni8Pq5ybpiEiHURtjGnT30vy8mTgjp68STxXEg/9noN9Nh92u0.jpg?size=810x1080&amp;quality=96&amp;sign=4e1e5e5d4e315a26d6542c8c7875bdd7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8" y="3084673"/>
            <a:ext cx="2568718" cy="342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49979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0"/>
            <a:ext cx="7488832" cy="1008113"/>
          </a:xfrm>
        </p:spPr>
        <p:txBody>
          <a:bodyPr/>
          <a:lstStyle/>
          <a:p>
            <a:pPr algn="ctr"/>
            <a:r>
              <a:rPr lang="ru-RU" dirty="0" smtClean="0"/>
              <a:t>УЧАСТИЕ В ПРОЕКТЕ ЭКОСТАРТ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5" t="8268" r="24992" b="5910"/>
          <a:stretch/>
        </p:blipFill>
        <p:spPr bwMode="auto">
          <a:xfrm>
            <a:off x="2211613" y="896532"/>
            <a:ext cx="4990294" cy="55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46168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968552"/>
          </a:xfrm>
        </p:spPr>
        <p:txBody>
          <a:bodyPr/>
          <a:lstStyle/>
          <a:p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Формирование эффективной системы экологического воспитания и обучения детей, основанной на принципах любви к природе и заботы о природе, и направленной на самоопределение и профессиональную ориентацию </a:t>
            </a:r>
            <a:r>
              <a:rPr lang="ru-RU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обучающихся</a:t>
            </a:r>
            <a:r>
              <a:rPr lang="en-US" spc="1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7664" y="188641"/>
            <a:ext cx="5616624" cy="936104"/>
          </a:xfrm>
        </p:spPr>
        <p:txBody>
          <a:bodyPr/>
          <a:lstStyle/>
          <a:p>
            <a:pPr algn="ctr"/>
            <a:r>
              <a:rPr lang="ru-RU" sz="3200" dirty="0" smtClean="0"/>
              <a:t>ЦЕЛЬ ПРОЕКТА 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5366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Группа ЭКОСТАРТ в ВК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75D70-E23F-491D-AEEB-982DE006CCB3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026" name="Picture 2" descr="C:\Users\user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600149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53580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33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330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2D2D8A"/>
        </a:accent6>
        <a:hlink>
          <a:srgbClr val="FF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4501</TotalTime>
  <Words>413</Words>
  <Application>Microsoft Office PowerPoint</Application>
  <PresentationFormat>Экран (4:3)</PresentationFormat>
  <Paragraphs>50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Тема1</vt:lpstr>
      <vt:lpstr>Реализация дополнительной общеобразовательной общеразвивающей  программы    «Эколог - исследователь» </vt:lpstr>
      <vt:lpstr>Направленность – естественнонаучная возраст 13-17лет  Срок реализации программы 1 год Объем часов в год составляет  144 часа </vt:lpstr>
      <vt:lpstr>АКТУАЛЬНОСТЬ </vt:lpstr>
      <vt:lpstr>НОВИЗНА</vt:lpstr>
      <vt:lpstr>ЦЕЛИ ИЗАДАЧИ</vt:lpstr>
      <vt:lpstr>ЭКОЛОГИЧЕСКАЕ АКЦИИ</vt:lpstr>
      <vt:lpstr>УЧАСТИЕ В ПРОЕКТЕ ЭКОСТАРТ</vt:lpstr>
      <vt:lpstr>ЦЕЛЬ ПРОЕКТА </vt:lpstr>
      <vt:lpstr>Группа ЭКОСТАРТ в ВК</vt:lpstr>
      <vt:lpstr>Группа ЭКОСТАРТ в ВК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ИССЛЕДОВАТЕЛЬСКАЯ ДЕЯТЕЛЬНОСТЬ</vt:lpstr>
      <vt:lpstr>ОТБОР ПРОБ СНЕГА</vt:lpstr>
      <vt:lpstr>Измерения </vt:lpstr>
      <vt:lpstr>РЕЗУЛЬТАТЫ</vt:lpstr>
      <vt:lpstr>РЕЗУЛЬТАТЫ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Базанова Ольга Владимировна</dc:creator>
  <cp:lastModifiedBy>user</cp:lastModifiedBy>
  <cp:revision>428</cp:revision>
  <cp:lastPrinted>2016-02-16T09:39:29Z</cp:lastPrinted>
  <dcterms:created xsi:type="dcterms:W3CDTF">2013-11-18T13:09:14Z</dcterms:created>
  <dcterms:modified xsi:type="dcterms:W3CDTF">2022-02-28T16:51:21Z</dcterms:modified>
</cp:coreProperties>
</file>