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3" r:id="rId12"/>
    <p:sldId id="287" r:id="rId13"/>
    <p:sldId id="267" r:id="rId14"/>
    <p:sldId id="275" r:id="rId15"/>
    <p:sldId id="280" r:id="rId16"/>
    <p:sldId id="276" r:id="rId17"/>
    <p:sldId id="281" r:id="rId18"/>
    <p:sldId id="277" r:id="rId19"/>
    <p:sldId id="285" r:id="rId20"/>
    <p:sldId id="291" r:id="rId21"/>
    <p:sldId id="289" r:id="rId22"/>
    <p:sldId id="268" r:id="rId23"/>
    <p:sldId id="284" r:id="rId24"/>
    <p:sldId id="278" r:id="rId25"/>
    <p:sldId id="282" r:id="rId26"/>
    <p:sldId id="274" r:id="rId27"/>
    <p:sldId id="270" r:id="rId28"/>
    <p:sldId id="279" r:id="rId29"/>
    <p:sldId id="273" r:id="rId30"/>
    <p:sldId id="288" r:id="rId31"/>
    <p:sldId id="290" r:id="rId32"/>
    <p:sldId id="269" r:id="rId33"/>
    <p:sldId id="292" r:id="rId34"/>
    <p:sldId id="293" r:id="rId35"/>
    <p:sldId id="295" r:id="rId36"/>
    <p:sldId id="294" r:id="rId37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007C"/>
    <a:srgbClr val="990099"/>
    <a:srgbClr val="000066"/>
    <a:srgbClr val="800080"/>
    <a:srgbClr val="9966FF"/>
    <a:srgbClr val="00CC99"/>
    <a:srgbClr val="FF7C80"/>
    <a:srgbClr val="FF5050"/>
    <a:srgbClr val="FF0066"/>
    <a:srgbClr val="4A39C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1" autoAdjust="0"/>
    <p:restoredTop sz="94660"/>
  </p:normalViewPr>
  <p:slideViewPr>
    <p:cSldViewPr>
      <p:cViewPr varScale="1">
        <p:scale>
          <a:sx n="68" d="100"/>
          <a:sy n="68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floor>
      <c:spPr>
        <a:solidFill>
          <a:srgbClr val="76B749"/>
        </a:solidFill>
        <a:ln w="3175">
          <a:solidFill>
            <a:prstClr val="black"/>
          </a:solidFill>
        </a:ln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sideWall>
      <c:spPr>
        <a:solidFill>
          <a:srgbClr val="FFCC99">
            <a:alpha val="50000"/>
          </a:srgbClr>
        </a:solidFill>
        <a:ln w="3175">
          <a:solidFill>
            <a:schemeClr val="tx1"/>
          </a:solidFill>
        </a:ln>
      </c:spPr>
    </c:sideWall>
    <c:backWall>
      <c:spPr>
        <a:solidFill>
          <a:srgbClr val="FFCC99">
            <a:alpha val="50000"/>
          </a:srgbClr>
        </a:solidFill>
      </c:spPr>
    </c:backWall>
    <c:plotArea>
      <c:layout>
        <c:manualLayout>
          <c:layoutTarget val="inner"/>
          <c:xMode val="edge"/>
          <c:yMode val="edge"/>
          <c:x val="8.2375381078185303E-2"/>
          <c:y val="0.14787831848887742"/>
          <c:w val="0.92439875571109154"/>
          <c:h val="0.7204096209285338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 уровень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1.5212057417349123E-2"/>
                  <c:y val="1.0928961748633914E-2"/>
                </c:manualLayout>
              </c:layout>
              <c:showVal val="1"/>
            </c:dLbl>
            <c:dLbl>
              <c:idx val="1"/>
              <c:layout>
                <c:manualLayout>
                  <c:x val="1.6706712436847921E-2"/>
                  <c:y val="5.4644808743169355E-3"/>
                </c:manualLayout>
              </c:layout>
              <c:showVal val="1"/>
            </c:dLbl>
            <c:dLbl>
              <c:idx val="2"/>
              <c:layout>
                <c:manualLayout>
                  <c:x val="1.0973936899862861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1.0973936899862861E-2"/>
                  <c:y val="0"/>
                </c:manualLayout>
              </c:layout>
              <c:showVal val="1"/>
            </c:dLbl>
            <c:numFmt formatCode="0%" sourceLinked="0"/>
            <c:txPr>
              <a:bodyPr/>
              <a:lstStyle/>
              <a:p>
                <a:pPr>
                  <a:defRPr sz="2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Подготовительная группа октябрь (начало)</c:v>
                </c:pt>
                <c:pt idx="1">
                  <c:v>Подготовительная группа декабрь (конец)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0.13</c:v>
                </c:pt>
                <c:pt idx="1">
                  <c:v>0.43000000000000038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2.1559398296611177E-2"/>
                  <c:y val="2.7318101630738776E-3"/>
                </c:manualLayout>
              </c:layout>
              <c:showVal val="1"/>
            </c:dLbl>
            <c:dLbl>
              <c:idx val="1"/>
              <c:layout>
                <c:manualLayout>
                  <c:x val="2.2808317908179873E-2"/>
                  <c:y val="5.4644808743169355E-3"/>
                </c:manualLayout>
              </c:layout>
              <c:showVal val="1"/>
            </c:dLbl>
            <c:dLbl>
              <c:idx val="2"/>
              <c:layout>
                <c:manualLayout>
                  <c:x val="1.234567901234577E-2"/>
                  <c:y val="-4.3027408459189238E-7"/>
                </c:manualLayout>
              </c:layout>
              <c:showVal val="1"/>
            </c:dLbl>
            <c:dLbl>
              <c:idx val="3"/>
              <c:layout>
                <c:manualLayout>
                  <c:x val="1.234567901234577E-2"/>
                  <c:y val="0"/>
                </c:manualLayout>
              </c:layout>
              <c:showVal val="1"/>
            </c:dLbl>
            <c:numFmt formatCode="0%" sourceLinked="0"/>
            <c:txPr>
              <a:bodyPr/>
              <a:lstStyle/>
              <a:p>
                <a:pPr>
                  <a:defRPr sz="2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Подготовительная группа октябрь (начало)</c:v>
                </c:pt>
                <c:pt idx="1">
                  <c:v>Подготовительная группа декабрь (конец)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0.630000000000001</c:v>
                </c:pt>
                <c:pt idx="1">
                  <c:v>0.48000000000000032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 уровень</c:v>
                </c:pt>
              </c:strCache>
            </c:strRef>
          </c:tx>
          <c:spPr>
            <a:solidFill>
              <a:srgbClr val="9966FF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2.1050744832495076E-2"/>
                  <c:y val="6.5165010111441321E-4"/>
                </c:manualLayout>
              </c:layout>
              <c:showVal val="1"/>
            </c:dLbl>
            <c:dLbl>
              <c:idx val="1"/>
              <c:layout>
                <c:manualLayout>
                  <c:x val="1.234567901234577E-2"/>
                  <c:y val="2.7322404371584678E-3"/>
                </c:manualLayout>
              </c:layout>
              <c:showVal val="1"/>
            </c:dLbl>
            <c:dLbl>
              <c:idx val="2"/>
              <c:layout>
                <c:manualLayout>
                  <c:x val="1.234567901234577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6.8587105624142814E-3"/>
                  <c:y val="0"/>
                </c:manualLayout>
              </c:layout>
              <c:showVal val="1"/>
            </c:dLbl>
            <c:numFmt formatCode="0%" sourceLinked="0"/>
            <c:txPr>
              <a:bodyPr/>
              <a:lstStyle/>
              <a:p>
                <a:pPr>
                  <a:defRPr sz="2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Подготовительная группа октябрь (начало)</c:v>
                </c:pt>
                <c:pt idx="1">
                  <c:v>Подготовительная группа декабрь (конец)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0.24000000000000021</c:v>
                </c:pt>
                <c:pt idx="1">
                  <c:v>9.0000000000000066E-2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низший уровень</c:v>
                </c:pt>
              </c:strCache>
            </c:strRef>
          </c:tx>
          <c:spPr>
            <a:solidFill>
              <a:srgbClr val="00CC99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0"/>
              <c:layout>
                <c:manualLayout>
                  <c:x val="1.0973936899862887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1.3717421124828561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8.2304526748971495E-3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9.6021947873800445E-3"/>
                  <c:y val="0"/>
                </c:manualLayout>
              </c:layout>
              <c:showVal val="1"/>
            </c:dLbl>
            <c:numFmt formatCode="0%" sourceLinked="0"/>
            <c:txPr>
              <a:bodyPr/>
              <a:lstStyle/>
              <a:p>
                <a:pPr>
                  <a:defRPr sz="2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Подготовительная группа октябрь (начало)</c:v>
                </c:pt>
                <c:pt idx="1">
                  <c:v>Подготовительная группа декабрь (конец)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</c:ser>
        <c:dLbls>
          <c:showVal val="1"/>
        </c:dLbls>
        <c:gapWidth val="149"/>
        <c:gapDepth val="215"/>
        <c:shape val="cylinder"/>
        <c:axId val="65126784"/>
        <c:axId val="65128320"/>
        <c:axId val="0"/>
      </c:bar3DChart>
      <c:catAx>
        <c:axId val="65126784"/>
        <c:scaling>
          <c:orientation val="minMax"/>
        </c:scaling>
        <c:axPos val="b"/>
        <c:majorGridlines>
          <c:spPr>
            <a:ln w="12700">
              <a:solidFill>
                <a:schemeClr val="tx1"/>
              </a:solidFill>
            </a:ln>
          </c:spPr>
        </c:majorGridlines>
        <c:tickLblPos val="nextTo"/>
        <c:spPr>
          <a:ln w="3175">
            <a:solidFill>
              <a:srgbClr val="000000"/>
            </a:solidFill>
          </a:ln>
        </c:spPr>
        <c:txPr>
          <a:bodyPr/>
          <a:lstStyle/>
          <a:p>
            <a:pPr>
              <a:defRPr sz="2000" b="1" i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5128320"/>
        <c:crosses val="autoZero"/>
        <c:auto val="1"/>
        <c:lblAlgn val="ctr"/>
        <c:lblOffset val="100"/>
      </c:catAx>
      <c:valAx>
        <c:axId val="65128320"/>
        <c:scaling>
          <c:orientation val="minMax"/>
          <c:max val="1"/>
          <c:min val="0"/>
        </c:scaling>
        <c:axPos val="l"/>
        <c:majorGridlines>
          <c:spPr>
            <a:ln w="3175">
              <a:solidFill>
                <a:srgbClr val="000000"/>
              </a:solidFill>
            </a:ln>
          </c:spPr>
        </c:majorGridlines>
        <c:numFmt formatCode="0%" sourceLinked="0"/>
        <c:tickLblPos val="nextTo"/>
        <c:spPr>
          <a:ln w="3175">
            <a:solidFill>
              <a:srgbClr val="000000"/>
            </a:solidFill>
          </a:ln>
        </c:spPr>
        <c:txPr>
          <a:bodyPr/>
          <a:lstStyle/>
          <a:p>
            <a:pPr>
              <a:defRPr sz="18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5126784"/>
        <c:crosses val="autoZero"/>
        <c:crossBetween val="between"/>
        <c:majorUnit val="0.2"/>
      </c:valAx>
    </c:plotArea>
    <c:legend>
      <c:legendPos val="t"/>
      <c:layout>
        <c:manualLayout>
          <c:xMode val="edge"/>
          <c:yMode val="edge"/>
          <c:x val="0"/>
          <c:y val="1.5397788391205243E-2"/>
          <c:w val="0.98950422646071345"/>
          <c:h val="0.12195925304418929"/>
        </c:manualLayout>
      </c:layout>
      <c:spPr>
        <a:ln>
          <a:noFill/>
        </a:ln>
      </c:spPr>
      <c:txPr>
        <a:bodyPr/>
        <a:lstStyle/>
        <a:p>
          <a:pPr>
            <a:defRPr sz="18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spPr>
    <a:ln>
      <a:noFill/>
    </a:ln>
  </c:sp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46BBFE-487B-4D26-A914-1A394B770A50}" type="doc">
      <dgm:prSet loTypeId="urn:microsoft.com/office/officeart/2005/8/layout/chevron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DB908B8-8531-4153-8A56-CD1A1B027136}">
      <dgm:prSet/>
      <dgm:spPr/>
      <dgm:t>
        <a:bodyPr/>
        <a:lstStyle/>
        <a:p>
          <a:endParaRPr lang="ru-RU" dirty="0"/>
        </a:p>
      </dgm:t>
    </dgm:pt>
    <dgm:pt modelId="{81C8DAF7-CCF2-4CC6-B181-0DD52A21EFDD}" type="parTrans" cxnId="{B6D76633-18F9-4F26-B734-FB6FC91C935D}">
      <dgm:prSet/>
      <dgm:spPr/>
      <dgm:t>
        <a:bodyPr/>
        <a:lstStyle/>
        <a:p>
          <a:endParaRPr lang="ru-RU"/>
        </a:p>
      </dgm:t>
    </dgm:pt>
    <dgm:pt modelId="{8CCE372E-C853-46D9-8A50-37118A9E3969}" type="sibTrans" cxnId="{B6D76633-18F9-4F26-B734-FB6FC91C935D}">
      <dgm:prSet/>
      <dgm:spPr/>
      <dgm:t>
        <a:bodyPr/>
        <a:lstStyle/>
        <a:p>
          <a:endParaRPr lang="ru-RU"/>
        </a:p>
      </dgm:t>
    </dgm:pt>
    <dgm:pt modelId="{92DED689-AA86-48E1-9BCD-0E4E648616B6}">
      <dgm:prSet/>
      <dgm:spPr/>
      <dgm:t>
        <a:bodyPr/>
        <a:lstStyle/>
        <a:p>
          <a:endParaRPr lang="ru-RU" dirty="0"/>
        </a:p>
      </dgm:t>
    </dgm:pt>
    <dgm:pt modelId="{1B435C56-63CB-496B-BF36-B84412259B6A}" type="parTrans" cxnId="{5FFF70DD-9D6F-48E7-9F61-0BF8F824E23C}">
      <dgm:prSet/>
      <dgm:spPr/>
      <dgm:t>
        <a:bodyPr/>
        <a:lstStyle/>
        <a:p>
          <a:endParaRPr lang="ru-RU"/>
        </a:p>
      </dgm:t>
    </dgm:pt>
    <dgm:pt modelId="{460BC8BD-7EC4-47B7-A11A-01F14C5AB306}" type="sibTrans" cxnId="{5FFF70DD-9D6F-48E7-9F61-0BF8F824E23C}">
      <dgm:prSet/>
      <dgm:spPr/>
      <dgm:t>
        <a:bodyPr/>
        <a:lstStyle/>
        <a:p>
          <a:endParaRPr lang="ru-RU"/>
        </a:p>
      </dgm:t>
    </dgm:pt>
    <dgm:pt modelId="{7A7A5974-6A1D-4989-AE85-A6B1554AEE16}">
      <dgm:prSet custT="1"/>
      <dgm:spPr/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r>
            <a:rPr lang="ru-RU" sz="23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rPr>
            <a:t>обогащать детско-родительские отношения опытом совместной творческой деятельности</a:t>
          </a:r>
          <a:endParaRPr lang="ru-RU" sz="2300" b="1" dirty="0">
            <a:solidFill>
              <a:srgbClr val="000066"/>
            </a:solidFill>
            <a:latin typeface="Times New Roman" pitchFamily="18" charset="0"/>
            <a:cs typeface="Times New Roman" pitchFamily="18" charset="0"/>
          </a:endParaRPr>
        </a:p>
      </dgm:t>
    </dgm:pt>
    <dgm:pt modelId="{3A25924F-112D-4BAA-AE9D-21F0BA71C2A8}" type="parTrans" cxnId="{1EFCD9F3-1B95-4C57-95DC-0ED8C412BE62}">
      <dgm:prSet/>
      <dgm:spPr/>
      <dgm:t>
        <a:bodyPr/>
        <a:lstStyle/>
        <a:p>
          <a:endParaRPr lang="ru-RU"/>
        </a:p>
      </dgm:t>
    </dgm:pt>
    <dgm:pt modelId="{41C32174-F08C-456E-B9EF-A8360032C175}" type="sibTrans" cxnId="{1EFCD9F3-1B95-4C57-95DC-0ED8C412BE62}">
      <dgm:prSet/>
      <dgm:spPr/>
      <dgm:t>
        <a:bodyPr/>
        <a:lstStyle/>
        <a:p>
          <a:endParaRPr lang="ru-RU"/>
        </a:p>
      </dgm:t>
    </dgm:pt>
    <dgm:pt modelId="{635701AE-8AEE-4FEE-8BF0-75A25EC16577}">
      <dgm:prSet/>
      <dgm:spPr/>
      <dgm:t>
        <a:bodyPr/>
        <a:lstStyle/>
        <a:p>
          <a:endParaRPr lang="ru-RU" dirty="0"/>
        </a:p>
      </dgm:t>
    </dgm:pt>
    <dgm:pt modelId="{CC7FA131-5863-4BCC-BF92-CF589D62A65C}" type="parTrans" cxnId="{2852608F-697A-499A-B933-E1754C167508}">
      <dgm:prSet/>
      <dgm:spPr/>
      <dgm:t>
        <a:bodyPr/>
        <a:lstStyle/>
        <a:p>
          <a:endParaRPr lang="ru-RU"/>
        </a:p>
      </dgm:t>
    </dgm:pt>
    <dgm:pt modelId="{B5722896-6EED-46EF-87AA-5CD6EA4176ED}" type="sibTrans" cxnId="{2852608F-697A-499A-B933-E1754C167508}">
      <dgm:prSet/>
      <dgm:spPr/>
      <dgm:t>
        <a:bodyPr/>
        <a:lstStyle/>
        <a:p>
          <a:endParaRPr lang="ru-RU"/>
        </a:p>
      </dgm:t>
    </dgm:pt>
    <dgm:pt modelId="{1CA37FEC-3050-4F8D-99D7-6DC83F47BEAD}">
      <dgm:prSet/>
      <dgm:spPr/>
      <dgm:t>
        <a:bodyPr/>
        <a:lstStyle/>
        <a:p>
          <a:endParaRPr lang="ru-RU" dirty="0"/>
        </a:p>
      </dgm:t>
    </dgm:pt>
    <dgm:pt modelId="{04AD9C3A-425E-40BA-A676-652FA5FD8907}" type="parTrans" cxnId="{7ED495FE-C748-4E88-9837-6FB3A8F6352D}">
      <dgm:prSet/>
      <dgm:spPr/>
      <dgm:t>
        <a:bodyPr/>
        <a:lstStyle/>
        <a:p>
          <a:endParaRPr lang="ru-RU"/>
        </a:p>
      </dgm:t>
    </dgm:pt>
    <dgm:pt modelId="{2093B145-187D-4D95-AE6E-38761CC7D455}" type="sibTrans" cxnId="{7ED495FE-C748-4E88-9837-6FB3A8F6352D}">
      <dgm:prSet/>
      <dgm:spPr/>
      <dgm:t>
        <a:bodyPr/>
        <a:lstStyle/>
        <a:p>
          <a:endParaRPr lang="ru-RU"/>
        </a:p>
      </dgm:t>
    </dgm:pt>
    <dgm:pt modelId="{10FAE477-B2E5-468E-B929-8195247FBD62}">
      <dgm:prSet custT="1"/>
      <dgm:spPr/>
      <dgm:t>
        <a:bodyPr/>
        <a:lstStyle/>
        <a:p>
          <a:pPr algn="just">
            <a:lnSpc>
              <a:spcPct val="100000"/>
            </a:lnSpc>
            <a:spcAft>
              <a:spcPts val="0"/>
            </a:spcAft>
          </a:pPr>
          <a:r>
            <a:rPr lang="ru-RU" sz="23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rPr>
            <a:t>закреплять знание имен, фамилий родителей, бабушек и дедушек</a:t>
          </a:r>
          <a:endParaRPr lang="ru-RU" sz="2300" b="1" dirty="0">
            <a:solidFill>
              <a:srgbClr val="000066"/>
            </a:solidFill>
            <a:latin typeface="Times New Roman" pitchFamily="18" charset="0"/>
            <a:cs typeface="Times New Roman" pitchFamily="18" charset="0"/>
          </a:endParaRPr>
        </a:p>
      </dgm:t>
    </dgm:pt>
    <dgm:pt modelId="{19E9C3DA-1CB2-4EC7-860D-A9DE08541477}" type="parTrans" cxnId="{997FD891-186A-4003-A8E1-13C593678F94}">
      <dgm:prSet/>
      <dgm:spPr/>
      <dgm:t>
        <a:bodyPr/>
        <a:lstStyle/>
        <a:p>
          <a:endParaRPr lang="ru-RU"/>
        </a:p>
      </dgm:t>
    </dgm:pt>
    <dgm:pt modelId="{E6AD5E02-100A-48D4-8183-6AD0746B4668}" type="sibTrans" cxnId="{997FD891-186A-4003-A8E1-13C593678F94}">
      <dgm:prSet/>
      <dgm:spPr/>
      <dgm:t>
        <a:bodyPr/>
        <a:lstStyle/>
        <a:p>
          <a:endParaRPr lang="ru-RU"/>
        </a:p>
      </dgm:t>
    </dgm:pt>
    <dgm:pt modelId="{B3DEB80F-F60A-4D43-9FA5-DA22EBC3F874}">
      <dgm:prSet custT="1"/>
      <dgm:spPr/>
      <dgm:t>
        <a:bodyPr/>
        <a:lstStyle/>
        <a:p>
          <a:pPr algn="just">
            <a:lnSpc>
              <a:spcPct val="90000"/>
            </a:lnSpc>
            <a:spcAft>
              <a:spcPts val="0"/>
            </a:spcAft>
          </a:pPr>
          <a:r>
            <a:rPr lang="ru-RU" sz="23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rPr>
            <a:t>воспитывать уважительное отношение и любовь к родным и близким, уважение к труду и занятиям членам семьи</a:t>
          </a:r>
          <a:endParaRPr lang="ru-RU" sz="2300" b="1" dirty="0">
            <a:solidFill>
              <a:srgbClr val="000066"/>
            </a:solidFill>
            <a:latin typeface="Times New Roman" pitchFamily="18" charset="0"/>
            <a:cs typeface="Times New Roman" pitchFamily="18" charset="0"/>
          </a:endParaRPr>
        </a:p>
      </dgm:t>
    </dgm:pt>
    <dgm:pt modelId="{9A698B33-21DC-431A-9673-2F266F089999}" type="parTrans" cxnId="{95129BE3-1BB4-4BFD-B58A-A29B93505662}">
      <dgm:prSet/>
      <dgm:spPr/>
      <dgm:t>
        <a:bodyPr/>
        <a:lstStyle/>
        <a:p>
          <a:endParaRPr lang="ru-RU"/>
        </a:p>
      </dgm:t>
    </dgm:pt>
    <dgm:pt modelId="{A21DC41A-9366-4BEE-9D64-E54C22EF2A07}" type="sibTrans" cxnId="{95129BE3-1BB4-4BFD-B58A-A29B93505662}">
      <dgm:prSet/>
      <dgm:spPr/>
      <dgm:t>
        <a:bodyPr/>
        <a:lstStyle/>
        <a:p>
          <a:endParaRPr lang="ru-RU"/>
        </a:p>
      </dgm:t>
    </dgm:pt>
    <dgm:pt modelId="{8CF18A50-B015-44EB-B264-B51A960675CE}">
      <dgm:prSet custT="1"/>
      <dgm:spPr/>
      <dgm:t>
        <a:bodyPr anchor="b"/>
        <a:lstStyle/>
        <a:p>
          <a:pPr algn="just">
            <a:lnSpc>
              <a:spcPct val="80000"/>
            </a:lnSpc>
            <a:spcAft>
              <a:spcPts val="0"/>
            </a:spcAft>
          </a:pPr>
          <a:endParaRPr lang="ru-RU" sz="2000" b="1" dirty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C1C470C9-614C-4519-A895-6404358AC84A}" type="parTrans" cxnId="{DF5B18AD-0692-4DDF-9067-AF7C75EFBB2B}">
      <dgm:prSet/>
      <dgm:spPr/>
      <dgm:t>
        <a:bodyPr/>
        <a:lstStyle/>
        <a:p>
          <a:endParaRPr lang="ru-RU"/>
        </a:p>
      </dgm:t>
    </dgm:pt>
    <dgm:pt modelId="{31C850BE-2FE4-4245-A35C-973C8CF5DDFA}" type="sibTrans" cxnId="{DF5B18AD-0692-4DDF-9067-AF7C75EFBB2B}">
      <dgm:prSet/>
      <dgm:spPr/>
      <dgm:t>
        <a:bodyPr/>
        <a:lstStyle/>
        <a:p>
          <a:endParaRPr lang="ru-RU"/>
        </a:p>
      </dgm:t>
    </dgm:pt>
    <dgm:pt modelId="{0F44CE2F-9CCC-4F57-A79F-EC37F090B11C}">
      <dgm:prSet/>
      <dgm:spPr/>
      <dgm:t>
        <a:bodyPr/>
        <a:lstStyle/>
        <a:p>
          <a:endParaRPr lang="ru-RU" dirty="0"/>
        </a:p>
      </dgm:t>
    </dgm:pt>
    <dgm:pt modelId="{CF85BDA6-C5CC-47B2-BD00-39ED31EF2F14}" type="sibTrans" cxnId="{B3DC04AE-D026-4800-8D5E-FA61C97D304A}">
      <dgm:prSet/>
      <dgm:spPr/>
      <dgm:t>
        <a:bodyPr/>
        <a:lstStyle/>
        <a:p>
          <a:endParaRPr lang="ru-RU"/>
        </a:p>
      </dgm:t>
    </dgm:pt>
    <dgm:pt modelId="{795BF9CE-4468-47CF-B42E-A256F7661A23}" type="parTrans" cxnId="{B3DC04AE-D026-4800-8D5E-FA61C97D304A}">
      <dgm:prSet/>
      <dgm:spPr/>
      <dgm:t>
        <a:bodyPr/>
        <a:lstStyle/>
        <a:p>
          <a:endParaRPr lang="ru-RU"/>
        </a:p>
      </dgm:t>
    </dgm:pt>
    <dgm:pt modelId="{0BBEFE5E-9412-4726-98DF-3CD3A262AAAB}">
      <dgm:prSet custT="1"/>
      <dgm:spPr>
        <a:ln>
          <a:solidFill>
            <a:schemeClr val="accent5"/>
          </a:solidFill>
        </a:ln>
      </dgm:spPr>
      <dgm:t>
        <a:bodyPr/>
        <a:lstStyle/>
        <a:p>
          <a:pPr marL="216000" indent="-216000" algn="just">
            <a:lnSpc>
              <a:spcPct val="100000"/>
            </a:lnSpc>
            <a:spcAft>
              <a:spcPts val="0"/>
            </a:spcAft>
          </a:pPr>
          <a:r>
            <a:rPr lang="ru-RU" sz="23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rPr>
            <a:t>формировать у детей представления о семье, представления о родственных отношениях</a:t>
          </a:r>
          <a:endParaRPr lang="ru-RU" sz="2300" b="1" dirty="0">
            <a:solidFill>
              <a:srgbClr val="000066"/>
            </a:solidFill>
            <a:latin typeface="Times New Roman" pitchFamily="18" charset="0"/>
            <a:cs typeface="Times New Roman" pitchFamily="18" charset="0"/>
          </a:endParaRPr>
        </a:p>
      </dgm:t>
    </dgm:pt>
    <dgm:pt modelId="{8C4F1872-ADFB-40F2-A895-6240F73E2853}" type="sibTrans" cxnId="{E12E6767-1A0D-4472-8286-FDC277AEE471}">
      <dgm:prSet/>
      <dgm:spPr/>
      <dgm:t>
        <a:bodyPr/>
        <a:lstStyle/>
        <a:p>
          <a:endParaRPr lang="ru-RU"/>
        </a:p>
      </dgm:t>
    </dgm:pt>
    <dgm:pt modelId="{2E190639-52E4-44FD-AFB6-F962F537CD67}" type="parTrans" cxnId="{E12E6767-1A0D-4472-8286-FDC277AEE471}">
      <dgm:prSet/>
      <dgm:spPr/>
      <dgm:t>
        <a:bodyPr/>
        <a:lstStyle/>
        <a:p>
          <a:endParaRPr lang="ru-RU"/>
        </a:p>
      </dgm:t>
    </dgm:pt>
    <dgm:pt modelId="{12AD4E62-FDAD-44F3-878C-C0D6910873BD}">
      <dgm:prSet custT="1"/>
      <dgm:spPr/>
      <dgm:t>
        <a:bodyPr anchor="b"/>
        <a:lstStyle/>
        <a:p>
          <a:pPr algn="just">
            <a:spcAft>
              <a:spcPts val="0"/>
            </a:spcAft>
          </a:pPr>
          <a:r>
            <a:rPr lang="ru-RU" sz="23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rPr>
            <a:t>привлечь родителей к установлению в семье правил, норм поведения, обычаев, традиций, т.е. потребность к формированию семейных ценностей</a:t>
          </a:r>
          <a:endParaRPr lang="ru-RU" sz="2300" b="1" dirty="0">
            <a:solidFill>
              <a:srgbClr val="000066"/>
            </a:solidFill>
            <a:latin typeface="Times New Roman" pitchFamily="18" charset="0"/>
            <a:cs typeface="Times New Roman" pitchFamily="18" charset="0"/>
          </a:endParaRPr>
        </a:p>
      </dgm:t>
    </dgm:pt>
    <dgm:pt modelId="{04938F4D-77F2-4676-B858-A09905092F25}" type="parTrans" cxnId="{1808D84B-1AA3-4172-B561-E2A19000A8EB}">
      <dgm:prSet/>
      <dgm:spPr/>
      <dgm:t>
        <a:bodyPr/>
        <a:lstStyle/>
        <a:p>
          <a:endParaRPr lang="ru-RU"/>
        </a:p>
      </dgm:t>
    </dgm:pt>
    <dgm:pt modelId="{991116A7-020B-466F-ABB8-6C648FA8642C}" type="sibTrans" cxnId="{1808D84B-1AA3-4172-B561-E2A19000A8EB}">
      <dgm:prSet/>
      <dgm:spPr/>
      <dgm:t>
        <a:bodyPr/>
        <a:lstStyle/>
        <a:p>
          <a:endParaRPr lang="ru-RU"/>
        </a:p>
      </dgm:t>
    </dgm:pt>
    <dgm:pt modelId="{3BF0484B-4994-406A-A5AD-94B42D574C15}" type="pres">
      <dgm:prSet presAssocID="{D546BBFE-487B-4D26-A914-1A394B770A5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30C8089-6697-4934-AD2D-EF96CF55B58B}" type="pres">
      <dgm:prSet presAssocID="{0F44CE2F-9CCC-4F57-A79F-EC37F090B11C}" presName="composite" presStyleCnt="0"/>
      <dgm:spPr/>
      <dgm:t>
        <a:bodyPr/>
        <a:lstStyle/>
        <a:p>
          <a:endParaRPr lang="ru-RU"/>
        </a:p>
      </dgm:t>
    </dgm:pt>
    <dgm:pt modelId="{C914B2CE-5D6F-4B77-87E6-F85E222C28CB}" type="pres">
      <dgm:prSet presAssocID="{0F44CE2F-9CCC-4F57-A79F-EC37F090B11C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B76974-ED82-4266-BC73-ABB49FCF5E50}" type="pres">
      <dgm:prSet presAssocID="{0F44CE2F-9CCC-4F57-A79F-EC37F090B11C}" presName="descendantText" presStyleLbl="alignAcc1" presStyleIdx="0" presStyleCnt="5" custScaleX="98960" custScaleY="131318" custLinFactNeighborX="730" custLinFactNeighborY="-21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79E723-574F-4C65-BB7D-85F40144E112}" type="pres">
      <dgm:prSet presAssocID="{CF85BDA6-C5CC-47B2-BD00-39ED31EF2F14}" presName="sp" presStyleCnt="0"/>
      <dgm:spPr/>
      <dgm:t>
        <a:bodyPr/>
        <a:lstStyle/>
        <a:p>
          <a:endParaRPr lang="ru-RU"/>
        </a:p>
      </dgm:t>
    </dgm:pt>
    <dgm:pt modelId="{CEADB494-6C02-4523-AAED-9B0DFCF7077C}" type="pres">
      <dgm:prSet presAssocID="{5DB908B8-8531-4153-8A56-CD1A1B027136}" presName="composite" presStyleCnt="0"/>
      <dgm:spPr/>
      <dgm:t>
        <a:bodyPr/>
        <a:lstStyle/>
        <a:p>
          <a:endParaRPr lang="ru-RU"/>
        </a:p>
      </dgm:t>
    </dgm:pt>
    <dgm:pt modelId="{192B66A4-2F41-4A28-82A4-78C7E59AF221}" type="pres">
      <dgm:prSet presAssocID="{5DB908B8-8531-4153-8A56-CD1A1B027136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54859B-5D7E-472B-AB06-3E2E00550B85}" type="pres">
      <dgm:prSet presAssocID="{5DB908B8-8531-4153-8A56-CD1A1B027136}" presName="descendantText" presStyleLbl="alignAcc1" presStyleIdx="1" presStyleCnt="5" custScaleX="98490" custScaleY="128725" custLinFactNeighborX="495" custLinFactNeighborY="-33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7F0CC4-3A37-40C0-9C60-31D589057A46}" type="pres">
      <dgm:prSet presAssocID="{8CCE372E-C853-46D9-8A50-37118A9E3969}" presName="sp" presStyleCnt="0"/>
      <dgm:spPr/>
      <dgm:t>
        <a:bodyPr/>
        <a:lstStyle/>
        <a:p>
          <a:endParaRPr lang="ru-RU"/>
        </a:p>
      </dgm:t>
    </dgm:pt>
    <dgm:pt modelId="{61EBCCAC-82E5-4C5A-952F-A9CE4D330153}" type="pres">
      <dgm:prSet presAssocID="{92DED689-AA86-48E1-9BCD-0E4E648616B6}" presName="composite" presStyleCnt="0"/>
      <dgm:spPr/>
    </dgm:pt>
    <dgm:pt modelId="{D59ADCD5-446A-436C-A82B-BD26F48A009E}" type="pres">
      <dgm:prSet presAssocID="{92DED689-AA86-48E1-9BCD-0E4E648616B6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EB64B5-5E01-43D5-85C1-94B3404A58CB}" type="pres">
      <dgm:prSet presAssocID="{92DED689-AA86-48E1-9BCD-0E4E648616B6}" presName="descendantText" presStyleLbl="alignAcc1" presStyleIdx="2" presStyleCnt="5" custScaleX="98661" custScaleY="127854" custLinFactNeighborX="581" custLinFactNeighborY="-32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C8E24B-65F3-4CB8-B594-7AD388323506}" type="pres">
      <dgm:prSet presAssocID="{460BC8BD-7EC4-47B7-A11A-01F14C5AB306}" presName="sp" presStyleCnt="0"/>
      <dgm:spPr/>
    </dgm:pt>
    <dgm:pt modelId="{570E0290-611E-439B-8B7F-08D79B70223F}" type="pres">
      <dgm:prSet presAssocID="{635701AE-8AEE-4FEE-8BF0-75A25EC16577}" presName="composite" presStyleCnt="0"/>
      <dgm:spPr/>
    </dgm:pt>
    <dgm:pt modelId="{A6273C2B-FA0A-4356-815A-398946414268}" type="pres">
      <dgm:prSet presAssocID="{635701AE-8AEE-4FEE-8BF0-75A25EC16577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A00472-0A1A-457C-9EA3-AEB0A25385A5}" type="pres">
      <dgm:prSet presAssocID="{635701AE-8AEE-4FEE-8BF0-75A25EC16577}" presName="descendantText" presStyleLbl="alignAcc1" presStyleIdx="3" presStyleCnt="5" custScaleX="98742" custScaleY="133624" custLinFactNeighborX="621" custLinFactNeighborY="-26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FF4CDF-344D-4B2B-8D8E-45971E997B8D}" type="pres">
      <dgm:prSet presAssocID="{B5722896-6EED-46EF-87AA-5CD6EA4176ED}" presName="sp" presStyleCnt="0"/>
      <dgm:spPr/>
    </dgm:pt>
    <dgm:pt modelId="{93C725D2-5053-42B5-A3F5-8F6059CFD199}" type="pres">
      <dgm:prSet presAssocID="{1CA37FEC-3050-4F8D-99D7-6DC83F47BEAD}" presName="composite" presStyleCnt="0"/>
      <dgm:spPr/>
    </dgm:pt>
    <dgm:pt modelId="{C824FA1A-3E8B-4C83-A381-5FD4FCE3F6AE}" type="pres">
      <dgm:prSet presAssocID="{1CA37FEC-3050-4F8D-99D7-6DC83F47BEAD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DE71C9-5B73-434D-8C7A-3EA648E9A334}" type="pres">
      <dgm:prSet presAssocID="{1CA37FEC-3050-4F8D-99D7-6DC83F47BEAD}" presName="descendantText" presStyleLbl="alignAcc1" presStyleIdx="4" presStyleCnt="5" custScaleX="98633" custScaleY="140168" custLinFactNeighborX="567" custLinFactNeighborY="59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F5B18AD-0692-4DDF-9067-AF7C75EFBB2B}" srcId="{1CA37FEC-3050-4F8D-99D7-6DC83F47BEAD}" destId="{8CF18A50-B015-44EB-B264-B51A960675CE}" srcOrd="0" destOrd="0" parTransId="{C1C470C9-614C-4519-A895-6404358AC84A}" sibTransId="{31C850BE-2FE4-4245-A35C-973C8CF5DDFA}"/>
    <dgm:cxn modelId="{D3900E57-5F4A-4708-8E8B-D60C1C56ECBF}" type="presOf" srcId="{B3DEB80F-F60A-4D43-9FA5-DA22EBC3F874}" destId="{46A00472-0A1A-457C-9EA3-AEB0A25385A5}" srcOrd="0" destOrd="0" presId="urn:microsoft.com/office/officeart/2005/8/layout/chevron2"/>
    <dgm:cxn modelId="{2AAC21FF-A009-4801-AB3F-23F3CE3DA286}" type="presOf" srcId="{0BBEFE5E-9412-4726-98DF-3CD3A262AAAB}" destId="{4BB76974-ED82-4266-BC73-ABB49FCF5E50}" srcOrd="0" destOrd="0" presId="urn:microsoft.com/office/officeart/2005/8/layout/chevron2"/>
    <dgm:cxn modelId="{1EFCD9F3-1B95-4C57-95DC-0ED8C412BE62}" srcId="{92DED689-AA86-48E1-9BCD-0E4E648616B6}" destId="{7A7A5974-6A1D-4989-AE85-A6B1554AEE16}" srcOrd="0" destOrd="0" parTransId="{3A25924F-112D-4BAA-AE9D-21F0BA71C2A8}" sibTransId="{41C32174-F08C-456E-B9EF-A8360032C175}"/>
    <dgm:cxn modelId="{9DC071FA-8928-4FE0-BA93-21F2CE439D0B}" type="presOf" srcId="{12AD4E62-FDAD-44F3-878C-C0D6910873BD}" destId="{E3DE71C9-5B73-434D-8C7A-3EA648E9A334}" srcOrd="0" destOrd="1" presId="urn:microsoft.com/office/officeart/2005/8/layout/chevron2"/>
    <dgm:cxn modelId="{3AFEABE0-27DA-43FD-86BE-61A5D16D983C}" type="presOf" srcId="{8CF18A50-B015-44EB-B264-B51A960675CE}" destId="{E3DE71C9-5B73-434D-8C7A-3EA648E9A334}" srcOrd="0" destOrd="0" presId="urn:microsoft.com/office/officeart/2005/8/layout/chevron2"/>
    <dgm:cxn modelId="{CC8D6814-25C3-4326-BE91-4AA837A9A770}" type="presOf" srcId="{92DED689-AA86-48E1-9BCD-0E4E648616B6}" destId="{D59ADCD5-446A-436C-A82B-BD26F48A009E}" srcOrd="0" destOrd="0" presId="urn:microsoft.com/office/officeart/2005/8/layout/chevron2"/>
    <dgm:cxn modelId="{95129BE3-1BB4-4BFD-B58A-A29B93505662}" srcId="{635701AE-8AEE-4FEE-8BF0-75A25EC16577}" destId="{B3DEB80F-F60A-4D43-9FA5-DA22EBC3F874}" srcOrd="0" destOrd="0" parTransId="{9A698B33-21DC-431A-9673-2F266F089999}" sibTransId="{A21DC41A-9366-4BEE-9D64-E54C22EF2A07}"/>
    <dgm:cxn modelId="{1808D84B-1AA3-4172-B561-E2A19000A8EB}" srcId="{1CA37FEC-3050-4F8D-99D7-6DC83F47BEAD}" destId="{12AD4E62-FDAD-44F3-878C-C0D6910873BD}" srcOrd="1" destOrd="0" parTransId="{04938F4D-77F2-4676-B858-A09905092F25}" sibTransId="{991116A7-020B-466F-ABB8-6C648FA8642C}"/>
    <dgm:cxn modelId="{2852608F-697A-499A-B933-E1754C167508}" srcId="{D546BBFE-487B-4D26-A914-1A394B770A50}" destId="{635701AE-8AEE-4FEE-8BF0-75A25EC16577}" srcOrd="3" destOrd="0" parTransId="{CC7FA131-5863-4BCC-BF92-CF589D62A65C}" sibTransId="{B5722896-6EED-46EF-87AA-5CD6EA4176ED}"/>
    <dgm:cxn modelId="{B6D76633-18F9-4F26-B734-FB6FC91C935D}" srcId="{D546BBFE-487B-4D26-A914-1A394B770A50}" destId="{5DB908B8-8531-4153-8A56-CD1A1B027136}" srcOrd="1" destOrd="0" parTransId="{81C8DAF7-CCF2-4CC6-B181-0DD52A21EFDD}" sibTransId="{8CCE372E-C853-46D9-8A50-37118A9E3969}"/>
    <dgm:cxn modelId="{29CA2711-F00A-47B5-86F4-979CB24A5C1F}" type="presOf" srcId="{1CA37FEC-3050-4F8D-99D7-6DC83F47BEAD}" destId="{C824FA1A-3E8B-4C83-A381-5FD4FCE3F6AE}" srcOrd="0" destOrd="0" presId="urn:microsoft.com/office/officeart/2005/8/layout/chevron2"/>
    <dgm:cxn modelId="{E12E6767-1A0D-4472-8286-FDC277AEE471}" srcId="{0F44CE2F-9CCC-4F57-A79F-EC37F090B11C}" destId="{0BBEFE5E-9412-4726-98DF-3CD3A262AAAB}" srcOrd="0" destOrd="0" parTransId="{2E190639-52E4-44FD-AFB6-F962F537CD67}" sibTransId="{8C4F1872-ADFB-40F2-A895-6240F73E2853}"/>
    <dgm:cxn modelId="{A2DA19BD-42C9-41EC-8D78-261D51BA3AF7}" type="presOf" srcId="{635701AE-8AEE-4FEE-8BF0-75A25EC16577}" destId="{A6273C2B-FA0A-4356-815A-398946414268}" srcOrd="0" destOrd="0" presId="urn:microsoft.com/office/officeart/2005/8/layout/chevron2"/>
    <dgm:cxn modelId="{D31D97EB-EC91-47DD-9723-C2573D2CC69F}" type="presOf" srcId="{5DB908B8-8531-4153-8A56-CD1A1B027136}" destId="{192B66A4-2F41-4A28-82A4-78C7E59AF221}" srcOrd="0" destOrd="0" presId="urn:microsoft.com/office/officeart/2005/8/layout/chevron2"/>
    <dgm:cxn modelId="{B3DC04AE-D026-4800-8D5E-FA61C97D304A}" srcId="{D546BBFE-487B-4D26-A914-1A394B770A50}" destId="{0F44CE2F-9CCC-4F57-A79F-EC37F090B11C}" srcOrd="0" destOrd="0" parTransId="{795BF9CE-4468-47CF-B42E-A256F7661A23}" sibTransId="{CF85BDA6-C5CC-47B2-BD00-39ED31EF2F14}"/>
    <dgm:cxn modelId="{C6828807-8E7D-4646-B61B-53BD50CC12F4}" type="presOf" srcId="{7A7A5974-6A1D-4989-AE85-A6B1554AEE16}" destId="{88EB64B5-5E01-43D5-85C1-94B3404A58CB}" srcOrd="0" destOrd="0" presId="urn:microsoft.com/office/officeart/2005/8/layout/chevron2"/>
    <dgm:cxn modelId="{997FD891-186A-4003-A8E1-13C593678F94}" srcId="{5DB908B8-8531-4153-8A56-CD1A1B027136}" destId="{10FAE477-B2E5-468E-B929-8195247FBD62}" srcOrd="0" destOrd="0" parTransId="{19E9C3DA-1CB2-4EC7-860D-A9DE08541477}" sibTransId="{E6AD5E02-100A-48D4-8183-6AD0746B4668}"/>
    <dgm:cxn modelId="{B3151F56-847D-4BFB-83C7-6946FC4A6ED1}" type="presOf" srcId="{10FAE477-B2E5-468E-B929-8195247FBD62}" destId="{2C54859B-5D7E-472B-AB06-3E2E00550B85}" srcOrd="0" destOrd="0" presId="urn:microsoft.com/office/officeart/2005/8/layout/chevron2"/>
    <dgm:cxn modelId="{5FFF70DD-9D6F-48E7-9F61-0BF8F824E23C}" srcId="{D546BBFE-487B-4D26-A914-1A394B770A50}" destId="{92DED689-AA86-48E1-9BCD-0E4E648616B6}" srcOrd="2" destOrd="0" parTransId="{1B435C56-63CB-496B-BF36-B84412259B6A}" sibTransId="{460BC8BD-7EC4-47B7-A11A-01F14C5AB306}"/>
    <dgm:cxn modelId="{595CD597-A748-46DD-94CB-0C1CAAD24436}" type="presOf" srcId="{0F44CE2F-9CCC-4F57-A79F-EC37F090B11C}" destId="{C914B2CE-5D6F-4B77-87E6-F85E222C28CB}" srcOrd="0" destOrd="0" presId="urn:microsoft.com/office/officeart/2005/8/layout/chevron2"/>
    <dgm:cxn modelId="{7ED495FE-C748-4E88-9837-6FB3A8F6352D}" srcId="{D546BBFE-487B-4D26-A914-1A394B770A50}" destId="{1CA37FEC-3050-4F8D-99D7-6DC83F47BEAD}" srcOrd="4" destOrd="0" parTransId="{04AD9C3A-425E-40BA-A676-652FA5FD8907}" sibTransId="{2093B145-187D-4D95-AE6E-38761CC7D455}"/>
    <dgm:cxn modelId="{A6C13700-41B4-4163-8EE5-755D867EC618}" type="presOf" srcId="{D546BBFE-487B-4D26-A914-1A394B770A50}" destId="{3BF0484B-4994-406A-A5AD-94B42D574C15}" srcOrd="0" destOrd="0" presId="urn:microsoft.com/office/officeart/2005/8/layout/chevron2"/>
    <dgm:cxn modelId="{DF4C8AA8-9899-4086-B401-23D231B9A486}" type="presParOf" srcId="{3BF0484B-4994-406A-A5AD-94B42D574C15}" destId="{730C8089-6697-4934-AD2D-EF96CF55B58B}" srcOrd="0" destOrd="0" presId="urn:microsoft.com/office/officeart/2005/8/layout/chevron2"/>
    <dgm:cxn modelId="{C6708FF0-E8A4-4F60-9446-579A6F88CB78}" type="presParOf" srcId="{730C8089-6697-4934-AD2D-EF96CF55B58B}" destId="{C914B2CE-5D6F-4B77-87E6-F85E222C28CB}" srcOrd="0" destOrd="0" presId="urn:microsoft.com/office/officeart/2005/8/layout/chevron2"/>
    <dgm:cxn modelId="{4B00BCED-E3FB-4056-8EDB-880E44609406}" type="presParOf" srcId="{730C8089-6697-4934-AD2D-EF96CF55B58B}" destId="{4BB76974-ED82-4266-BC73-ABB49FCF5E50}" srcOrd="1" destOrd="0" presId="urn:microsoft.com/office/officeart/2005/8/layout/chevron2"/>
    <dgm:cxn modelId="{70E86E9D-E13D-4187-A770-FC88A6461C66}" type="presParOf" srcId="{3BF0484B-4994-406A-A5AD-94B42D574C15}" destId="{AE79E723-574F-4C65-BB7D-85F40144E112}" srcOrd="1" destOrd="0" presId="urn:microsoft.com/office/officeart/2005/8/layout/chevron2"/>
    <dgm:cxn modelId="{05ECAC35-3908-4FCA-A347-DD6F3EDE9C5A}" type="presParOf" srcId="{3BF0484B-4994-406A-A5AD-94B42D574C15}" destId="{CEADB494-6C02-4523-AAED-9B0DFCF7077C}" srcOrd="2" destOrd="0" presId="urn:microsoft.com/office/officeart/2005/8/layout/chevron2"/>
    <dgm:cxn modelId="{5E1ADD0A-1FF1-4942-BF17-456D39F26237}" type="presParOf" srcId="{CEADB494-6C02-4523-AAED-9B0DFCF7077C}" destId="{192B66A4-2F41-4A28-82A4-78C7E59AF221}" srcOrd="0" destOrd="0" presId="urn:microsoft.com/office/officeart/2005/8/layout/chevron2"/>
    <dgm:cxn modelId="{09D01325-B0B6-48A7-AD5D-A6264F953E12}" type="presParOf" srcId="{CEADB494-6C02-4523-AAED-9B0DFCF7077C}" destId="{2C54859B-5D7E-472B-AB06-3E2E00550B85}" srcOrd="1" destOrd="0" presId="urn:microsoft.com/office/officeart/2005/8/layout/chevron2"/>
    <dgm:cxn modelId="{67D21E80-D866-4EA1-A0A5-ED279CF11603}" type="presParOf" srcId="{3BF0484B-4994-406A-A5AD-94B42D574C15}" destId="{DD7F0CC4-3A37-40C0-9C60-31D589057A46}" srcOrd="3" destOrd="0" presId="urn:microsoft.com/office/officeart/2005/8/layout/chevron2"/>
    <dgm:cxn modelId="{674784FC-AB86-4BC0-8D70-E4D4CDFA41A2}" type="presParOf" srcId="{3BF0484B-4994-406A-A5AD-94B42D574C15}" destId="{61EBCCAC-82E5-4C5A-952F-A9CE4D330153}" srcOrd="4" destOrd="0" presId="urn:microsoft.com/office/officeart/2005/8/layout/chevron2"/>
    <dgm:cxn modelId="{26C7D1A4-D587-4DF7-9E98-23899CADE30B}" type="presParOf" srcId="{61EBCCAC-82E5-4C5A-952F-A9CE4D330153}" destId="{D59ADCD5-446A-436C-A82B-BD26F48A009E}" srcOrd="0" destOrd="0" presId="urn:microsoft.com/office/officeart/2005/8/layout/chevron2"/>
    <dgm:cxn modelId="{04123DDD-C3BD-4152-AD0D-1FFA350DE081}" type="presParOf" srcId="{61EBCCAC-82E5-4C5A-952F-A9CE4D330153}" destId="{88EB64B5-5E01-43D5-85C1-94B3404A58CB}" srcOrd="1" destOrd="0" presId="urn:microsoft.com/office/officeart/2005/8/layout/chevron2"/>
    <dgm:cxn modelId="{D6436A7A-0907-4CBC-9F84-4EF380161968}" type="presParOf" srcId="{3BF0484B-4994-406A-A5AD-94B42D574C15}" destId="{03C8E24B-65F3-4CB8-B594-7AD388323506}" srcOrd="5" destOrd="0" presId="urn:microsoft.com/office/officeart/2005/8/layout/chevron2"/>
    <dgm:cxn modelId="{E1A55EEB-01E6-4BD8-8331-D32FFAC22EA5}" type="presParOf" srcId="{3BF0484B-4994-406A-A5AD-94B42D574C15}" destId="{570E0290-611E-439B-8B7F-08D79B70223F}" srcOrd="6" destOrd="0" presId="urn:microsoft.com/office/officeart/2005/8/layout/chevron2"/>
    <dgm:cxn modelId="{9FFC203D-D401-47C6-9441-202CAD966413}" type="presParOf" srcId="{570E0290-611E-439B-8B7F-08D79B70223F}" destId="{A6273C2B-FA0A-4356-815A-398946414268}" srcOrd="0" destOrd="0" presId="urn:microsoft.com/office/officeart/2005/8/layout/chevron2"/>
    <dgm:cxn modelId="{7A7F3AB6-A0BD-47A8-B9F8-A4FC019B6D34}" type="presParOf" srcId="{570E0290-611E-439B-8B7F-08D79B70223F}" destId="{46A00472-0A1A-457C-9EA3-AEB0A25385A5}" srcOrd="1" destOrd="0" presId="urn:microsoft.com/office/officeart/2005/8/layout/chevron2"/>
    <dgm:cxn modelId="{21857AC1-B1AD-47D4-9716-70E37F83E90C}" type="presParOf" srcId="{3BF0484B-4994-406A-A5AD-94B42D574C15}" destId="{0CFF4CDF-344D-4B2B-8D8E-45971E997B8D}" srcOrd="7" destOrd="0" presId="urn:microsoft.com/office/officeart/2005/8/layout/chevron2"/>
    <dgm:cxn modelId="{DA9C2D1F-5E84-429A-94FD-8DBB2D23F2D4}" type="presParOf" srcId="{3BF0484B-4994-406A-A5AD-94B42D574C15}" destId="{93C725D2-5053-42B5-A3F5-8F6059CFD199}" srcOrd="8" destOrd="0" presId="urn:microsoft.com/office/officeart/2005/8/layout/chevron2"/>
    <dgm:cxn modelId="{F8663531-6508-4A1D-8191-4D4E1D4D052C}" type="presParOf" srcId="{93C725D2-5053-42B5-A3F5-8F6059CFD199}" destId="{C824FA1A-3E8B-4C83-A381-5FD4FCE3F6AE}" srcOrd="0" destOrd="0" presId="urn:microsoft.com/office/officeart/2005/8/layout/chevron2"/>
    <dgm:cxn modelId="{1829CD72-353B-44F1-9C1C-50E55620ACA0}" type="presParOf" srcId="{93C725D2-5053-42B5-A3F5-8F6059CFD199}" destId="{E3DE71C9-5B73-434D-8C7A-3EA648E9A33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914B2CE-5D6F-4B77-87E6-F85E222C28CB}">
      <dsp:nvSpPr>
        <dsp:cNvPr id="0" name=""/>
        <dsp:cNvSpPr/>
      </dsp:nvSpPr>
      <dsp:spPr>
        <a:xfrm rot="5400000">
          <a:off x="-132325" y="270458"/>
          <a:ext cx="1016504" cy="711553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5400000">
        <a:off x="-132325" y="270458"/>
        <a:ext cx="1016504" cy="711553"/>
      </dsp:txXfrm>
    </dsp:sp>
    <dsp:sp modelId="{4BB76974-ED82-4266-BC73-ABB49FCF5E50}">
      <dsp:nvSpPr>
        <dsp:cNvPr id="0" name=""/>
        <dsp:cNvSpPr/>
      </dsp:nvSpPr>
      <dsp:spPr>
        <a:xfrm rot="5400000">
          <a:off x="4192972" y="-3400817"/>
          <a:ext cx="867654" cy="76692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16000" lvl="1" indent="-216000" algn="just" defTabSz="10223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2300" b="1" kern="1200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rPr>
            <a:t>формировать у детей представления о семье, представления о родственных отношениях</a:t>
          </a:r>
          <a:endParaRPr lang="ru-RU" sz="2300" b="1" kern="1200" dirty="0">
            <a:solidFill>
              <a:srgbClr val="000066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4192972" y="-3400817"/>
        <a:ext cx="867654" cy="7669295"/>
      </dsp:txXfrm>
    </dsp:sp>
    <dsp:sp modelId="{192B66A4-2F41-4A28-82A4-78C7E59AF221}">
      <dsp:nvSpPr>
        <dsp:cNvPr id="0" name=""/>
        <dsp:cNvSpPr/>
      </dsp:nvSpPr>
      <dsp:spPr>
        <a:xfrm rot="5400000">
          <a:off x="-132325" y="1277729"/>
          <a:ext cx="1016504" cy="711553"/>
        </a:xfrm>
        <a:prstGeom prst="chevron">
          <a:avLst/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shade val="51000"/>
                <a:satMod val="130000"/>
              </a:schemeClr>
            </a:gs>
            <a:gs pos="80000">
              <a:schemeClr val="accent5">
                <a:hueOff val="-2483469"/>
                <a:satOff val="9953"/>
                <a:lumOff val="2157"/>
                <a:alphaOff val="0"/>
                <a:shade val="93000"/>
                <a:satMod val="130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5400000">
        <a:off x="-132325" y="1277729"/>
        <a:ext cx="1016504" cy="711553"/>
      </dsp:txXfrm>
    </dsp:sp>
    <dsp:sp modelId="{2C54859B-5D7E-472B-AB06-3E2E00550B85}">
      <dsp:nvSpPr>
        <dsp:cNvPr id="0" name=""/>
        <dsp:cNvSpPr/>
      </dsp:nvSpPr>
      <dsp:spPr>
        <a:xfrm rot="5400000">
          <a:off x="4219751" y="-2383065"/>
          <a:ext cx="850522" cy="763287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2483469"/>
              <a:satOff val="9953"/>
              <a:lumOff val="215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just" defTabSz="10223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2300" b="1" kern="1200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rPr>
            <a:t>закреплять знание имен, фамилий родителей, бабушек и дедушек</a:t>
          </a:r>
          <a:endParaRPr lang="ru-RU" sz="2300" b="1" kern="1200" dirty="0">
            <a:solidFill>
              <a:srgbClr val="000066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4219751" y="-2383065"/>
        <a:ext cx="850522" cy="7632871"/>
      </dsp:txXfrm>
    </dsp:sp>
    <dsp:sp modelId="{D59ADCD5-446A-436C-A82B-BD26F48A009E}">
      <dsp:nvSpPr>
        <dsp:cNvPr id="0" name=""/>
        <dsp:cNvSpPr/>
      </dsp:nvSpPr>
      <dsp:spPr>
        <a:xfrm rot="5400000">
          <a:off x="-132325" y="2282122"/>
          <a:ext cx="1016504" cy="711553"/>
        </a:xfrm>
        <a:prstGeom prst="chevron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5400000">
        <a:off x="-132325" y="2282122"/>
        <a:ext cx="1016504" cy="711553"/>
      </dsp:txXfrm>
    </dsp:sp>
    <dsp:sp modelId="{88EB64B5-5E01-43D5-85C1-94B3404A58CB}">
      <dsp:nvSpPr>
        <dsp:cNvPr id="0" name=""/>
        <dsp:cNvSpPr/>
      </dsp:nvSpPr>
      <dsp:spPr>
        <a:xfrm rot="5400000">
          <a:off x="4216002" y="-1384452"/>
          <a:ext cx="844767" cy="76461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just" defTabSz="10223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2300" b="1" kern="1200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rPr>
            <a:t>обогащать детско-родительские отношения опытом совместной творческой деятельности</a:t>
          </a:r>
          <a:endParaRPr lang="ru-RU" sz="2300" b="1" kern="1200" dirty="0">
            <a:solidFill>
              <a:srgbClr val="000066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4216002" y="-1384452"/>
        <a:ext cx="844767" cy="7646123"/>
      </dsp:txXfrm>
    </dsp:sp>
    <dsp:sp modelId="{A6273C2B-FA0A-4356-815A-398946414268}">
      <dsp:nvSpPr>
        <dsp:cNvPr id="0" name=""/>
        <dsp:cNvSpPr/>
      </dsp:nvSpPr>
      <dsp:spPr>
        <a:xfrm rot="5400000">
          <a:off x="-132325" y="3305577"/>
          <a:ext cx="1016504" cy="711553"/>
        </a:xfrm>
        <a:prstGeom prst="chevron">
          <a:avLst/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shade val="51000"/>
                <a:satMod val="130000"/>
              </a:schemeClr>
            </a:gs>
            <a:gs pos="80000">
              <a:schemeClr val="accent5">
                <a:hueOff val="-7450407"/>
                <a:satOff val="29858"/>
                <a:lumOff val="6471"/>
                <a:alphaOff val="0"/>
                <a:shade val="93000"/>
                <a:satMod val="130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5400000">
        <a:off x="-132325" y="3305577"/>
        <a:ext cx="1016504" cy="711553"/>
      </dsp:txXfrm>
    </dsp:sp>
    <dsp:sp modelId="{46A00472-0A1A-457C-9EA3-AEB0A25385A5}">
      <dsp:nvSpPr>
        <dsp:cNvPr id="0" name=""/>
        <dsp:cNvSpPr/>
      </dsp:nvSpPr>
      <dsp:spPr>
        <a:xfrm rot="5400000">
          <a:off x="4193801" y="-360422"/>
          <a:ext cx="882891" cy="765240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7450407"/>
              <a:satOff val="29858"/>
              <a:lumOff val="647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just" defTabSz="10223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2300" b="1" kern="1200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rPr>
            <a:t>воспитывать уважительное отношение и любовь к родным и близким, уважение к труду и занятиям членам семьи</a:t>
          </a:r>
          <a:endParaRPr lang="ru-RU" sz="2300" b="1" kern="1200" dirty="0">
            <a:solidFill>
              <a:srgbClr val="000066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4193801" y="-360422"/>
        <a:ext cx="882891" cy="7652401"/>
      </dsp:txXfrm>
    </dsp:sp>
    <dsp:sp modelId="{C824FA1A-3E8B-4C83-A381-5FD4FCE3F6AE}">
      <dsp:nvSpPr>
        <dsp:cNvPr id="0" name=""/>
        <dsp:cNvSpPr/>
      </dsp:nvSpPr>
      <dsp:spPr>
        <a:xfrm rot="5400000">
          <a:off x="-132325" y="4350651"/>
          <a:ext cx="1016504" cy="711553"/>
        </a:xfrm>
        <a:prstGeom prst="chevron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5400000">
        <a:off x="-132325" y="4350651"/>
        <a:ext cx="1016504" cy="711553"/>
      </dsp:txXfrm>
    </dsp:sp>
    <dsp:sp modelId="{E3DE71C9-5B73-434D-8C7A-3EA648E9A334}">
      <dsp:nvSpPr>
        <dsp:cNvPr id="0" name=""/>
        <dsp:cNvSpPr/>
      </dsp:nvSpPr>
      <dsp:spPr>
        <a:xfrm rot="5400000">
          <a:off x="4176406" y="745546"/>
          <a:ext cx="926129" cy="764395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b" anchorCtr="0">
          <a:noAutofit/>
        </a:bodyPr>
        <a:lstStyle/>
        <a:p>
          <a:pPr marL="228600" lvl="1" indent="-228600" algn="just" defTabSz="889000">
            <a:lnSpc>
              <a:spcPct val="80000"/>
            </a:lnSpc>
            <a:spcBef>
              <a:spcPct val="0"/>
            </a:spcBef>
            <a:spcAft>
              <a:spcPts val="0"/>
            </a:spcAft>
            <a:buChar char="••"/>
          </a:pPr>
          <a:endParaRPr lang="ru-RU" sz="2000" b="1" kern="1200" dirty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  <a:p>
          <a:pPr marL="228600" lvl="1" indent="-228600" algn="just" defTabSz="1022350">
            <a:lnSpc>
              <a:spcPct val="9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2300" b="1" kern="1200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rPr>
            <a:t>привлечь родителей к установлению в семье правил, норм поведения, обычаев, традиций, т.е. потребность к формированию семейных ценностей</a:t>
          </a:r>
          <a:endParaRPr lang="ru-RU" sz="2300" b="1" kern="1200" dirty="0">
            <a:solidFill>
              <a:srgbClr val="000066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4176406" y="745546"/>
        <a:ext cx="926129" cy="76439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157-109D-46B5-99FD-233E04206891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E5A82-309C-43B8-A87F-19056DA69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157-109D-46B5-99FD-233E04206891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E5A82-309C-43B8-A87F-19056DA69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157-109D-46B5-99FD-233E04206891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E5A82-309C-43B8-A87F-19056DA69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157-109D-46B5-99FD-233E04206891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E5A82-309C-43B8-A87F-19056DA69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157-109D-46B5-99FD-233E04206891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E5A82-309C-43B8-A87F-19056DA69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157-109D-46B5-99FD-233E04206891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E5A82-309C-43B8-A87F-19056DA69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157-109D-46B5-99FD-233E04206891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E5A82-309C-43B8-A87F-19056DA69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157-109D-46B5-99FD-233E04206891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E5A82-309C-43B8-A87F-19056DA69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157-109D-46B5-99FD-233E04206891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E5A82-309C-43B8-A87F-19056DA69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157-109D-46B5-99FD-233E04206891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E5A82-309C-43B8-A87F-19056DA69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1B157-109D-46B5-99FD-233E04206891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E5A82-309C-43B8-A87F-19056DA69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1B157-109D-46B5-99FD-233E04206891}" type="datetimeFigureOut">
              <a:rPr lang="ru-RU" smtClean="0"/>
              <a:pPr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E5A82-309C-43B8-A87F-19056DA699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l="25000" t="61804" b="3102"/>
          <a:stretch>
            <a:fillRect/>
          </a:stretch>
        </p:blipFill>
        <p:spPr bwMode="auto">
          <a:xfrm rot="16200000" flipH="1" flipV="1">
            <a:off x="-2187116" y="2187116"/>
            <a:ext cx="6858000" cy="248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61675" b="3102"/>
          <a:stretch>
            <a:fillRect/>
          </a:stretch>
        </p:blipFill>
        <p:spPr bwMode="auto">
          <a:xfrm rot="10800000">
            <a:off x="0" y="0"/>
            <a:ext cx="9144000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" y="1"/>
            <a:ext cx="9144000" cy="112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t"/>
          <a:lstStyle/>
          <a:p>
            <a:pPr algn="ctr"/>
            <a:r>
              <a:rPr lang="ru-RU" sz="2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2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автономное дошкольное </a:t>
            </a:r>
          </a:p>
          <a:p>
            <a:pPr algn="ctr"/>
            <a:r>
              <a:rPr lang="ru-RU" sz="2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образовательное учреждение «Детский сад «Теремок»</a:t>
            </a:r>
            <a:endParaRPr lang="ru-RU" sz="22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b="1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Асбестовского</a:t>
            </a:r>
            <a:r>
              <a:rPr lang="ru-RU" sz="2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городского </a:t>
            </a:r>
            <a:r>
              <a:rPr lang="ru-RU" sz="22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округа</a:t>
            </a:r>
            <a:r>
              <a:rPr lang="ru-RU" b="1" dirty="0">
                <a:solidFill>
                  <a:schemeClr val="tx2"/>
                </a:solidFill>
                <a:latin typeface="Times New Roman" pitchFamily="18" charset="0"/>
              </a:rPr>
              <a:t/>
            </a:r>
            <a:br>
              <a:rPr lang="ru-RU" b="1" dirty="0">
                <a:solidFill>
                  <a:schemeClr val="tx2"/>
                </a:solidFill>
                <a:latin typeface="Times New Roman" pitchFamily="18" charset="0"/>
              </a:rPr>
            </a:br>
            <a:r>
              <a:rPr lang="ru-RU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1772817"/>
            <a:ext cx="9144000" cy="172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kern="0" dirty="0" smtClean="0">
                <a:solidFill>
                  <a:srgbClr val="4A39C7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Познавательно-исследовательский проект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kern="0" dirty="0" smtClean="0">
                <a:solidFill>
                  <a:srgbClr val="4A39C7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«Семья – опора счастья!»</a:t>
            </a:r>
            <a:endParaRPr kumimoji="0" lang="ru-RU" sz="3600" b="1" i="0" u="none" strike="noStrike" kern="0" cap="none" spc="0" normalizeH="0" baseline="0" noProof="0" dirty="0" smtClean="0">
              <a:ln>
                <a:noFill/>
              </a:ln>
              <a:solidFill>
                <a:srgbClr val="4A39C7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0" y="4869160"/>
            <a:ext cx="9144000" cy="1988840"/>
          </a:xfrm>
        </p:spPr>
        <p:txBody>
          <a:bodyPr>
            <a:normAutofit fontScale="85000" lnSpcReduction="20000"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Clr>
                <a:schemeClr val="tx2"/>
              </a:buClr>
              <a:buSzPct val="90000"/>
            </a:pPr>
            <a:r>
              <a:rPr lang="ru-RU" sz="2800" b="1" dirty="0" smtClean="0">
                <a:solidFill>
                  <a:srgbClr val="A8007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Исполнители</a:t>
            </a:r>
            <a:r>
              <a:rPr lang="en-US" sz="2800" b="1" dirty="0" smtClean="0">
                <a:solidFill>
                  <a:srgbClr val="A8007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:</a:t>
            </a:r>
            <a:r>
              <a:rPr lang="ru-RU" sz="2800" b="1" dirty="0" smtClean="0">
                <a:solidFill>
                  <a:srgbClr val="A8007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 </a:t>
            </a:r>
          </a:p>
          <a:p>
            <a:pPr algn="r">
              <a:lnSpc>
                <a:spcPct val="120000"/>
              </a:lnSpc>
              <a:spcBef>
                <a:spcPct val="0"/>
              </a:spcBef>
              <a:buClr>
                <a:schemeClr val="tx2"/>
              </a:buClr>
              <a:buSzPct val="90000"/>
            </a:pPr>
            <a:r>
              <a:rPr lang="ru-RU" sz="3300" b="1" dirty="0" smtClean="0">
                <a:solidFill>
                  <a:srgbClr val="A8007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Костромина Татьяна Николаевна,</a:t>
            </a:r>
          </a:p>
          <a:p>
            <a:pPr algn="r">
              <a:lnSpc>
                <a:spcPct val="120000"/>
              </a:lnSpc>
              <a:spcBef>
                <a:spcPct val="0"/>
              </a:spcBef>
              <a:buClr>
                <a:schemeClr val="tx2"/>
              </a:buClr>
              <a:buSzPct val="90000"/>
            </a:pPr>
            <a:r>
              <a:rPr lang="ru-RU" sz="3300" b="1" dirty="0" smtClean="0">
                <a:solidFill>
                  <a:srgbClr val="A8007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Патрикеева Ирина Николаевна</a:t>
            </a:r>
            <a:endParaRPr lang="ru-RU" sz="33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>
                <a:schemeClr val="tx2"/>
              </a:buClr>
              <a:buSzPct val="90000"/>
            </a:pPr>
            <a:endParaRPr lang="ru-RU" sz="2400" b="1" dirty="0" smtClean="0">
              <a:solidFill>
                <a:srgbClr val="000066"/>
              </a:solidFill>
              <a:latin typeface="Times New Roman" pitchFamily="18" charset="0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>
                <a:schemeClr val="tx2"/>
              </a:buClr>
              <a:buSzPct val="90000"/>
            </a:pPr>
            <a:r>
              <a:rPr lang="ru-RU" sz="2600" b="1" dirty="0" smtClean="0">
                <a:solidFill>
                  <a:srgbClr val="000066"/>
                </a:solidFill>
                <a:latin typeface="Times New Roman" pitchFamily="18" charset="0"/>
              </a:rPr>
              <a:t>Асбест </a:t>
            </a:r>
            <a:endParaRPr lang="ru-RU" sz="26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332656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Задачи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проекта 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«Семья – опора счастья!»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+mn-cs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359024" y="1628800"/>
          <a:ext cx="8461448" cy="52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11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332656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Этапы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проекта 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«Семья – опора счастья!»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23528" y="1556792"/>
            <a:ext cx="8496944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</a:rPr>
              <a:t>Подготовительный этап:</a:t>
            </a:r>
          </a:p>
          <a:p>
            <a:pPr marL="324000" lvl="1" algn="just" fontAlgn="base">
              <a:spcBef>
                <a:spcPts val="600"/>
              </a:spcBef>
              <a:spcAft>
                <a:spcPct val="0"/>
              </a:spcAft>
              <a:buClr>
                <a:srgbClr val="C00000"/>
              </a:buClr>
              <a:buSzPct val="70000"/>
              <a:defRPr/>
            </a:pPr>
            <a:r>
              <a:rPr lang="ru-RU" sz="2800" b="1" kern="0" dirty="0" smtClean="0">
                <a:solidFill>
                  <a:srgbClr val="000066"/>
                </a:solidFill>
                <a:latin typeface="Times New Roman" pitchFamily="18" charset="0"/>
              </a:rPr>
              <a:t>сбор и анализ педагогического инструментария для взрослых и детей; подбор наглядной информации: иллюстрационного материала, литературных произведений, репродукций картин, дидактических, сюжетно-ролевых, строительных, театрализованных игр; подбор фотографий; предварительные беседы с детьми; работа с интернет ресурсами для поиска нужной информации; опрос и анкетирование родителей </a:t>
            </a:r>
          </a:p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defRPr/>
            </a:pPr>
            <a:endParaRPr lang="ru-RU" sz="32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188640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П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роект 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«Семья – опора счастья!»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23528" y="1412776"/>
            <a:ext cx="8496944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</a:rPr>
              <a:t>Лесная прогулка с родителями</a:t>
            </a:r>
            <a:endParaRPr lang="ru-RU" sz="32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2395" y="3416930"/>
            <a:ext cx="5161605" cy="3441070"/>
          </a:xfrm>
          <a:prstGeom prst="round2DiagRect">
            <a:avLst/>
          </a:prstGeom>
          <a:noFill/>
          <a:ln w="57150">
            <a:solidFill>
              <a:srgbClr val="00CC99"/>
            </a:solidFill>
            <a:miter lim="800000"/>
            <a:headEnd/>
            <a:tailEnd/>
          </a:ln>
          <a:effectLst/>
        </p:spPr>
      </p:pic>
      <p:pic>
        <p:nvPicPr>
          <p:cNvPr id="45059" name="Picture 3" descr="F:\ТЕРЕМОК\Теремок фото 2014-2015\02,11\DSC_00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04864"/>
            <a:ext cx="5266944" cy="3511296"/>
          </a:xfrm>
          <a:prstGeom prst="round2DiagRect">
            <a:avLst/>
          </a:prstGeom>
          <a:noFill/>
          <a:ln w="57150">
            <a:solidFill>
              <a:srgbClr val="00B0F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332656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Этапы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проекта 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«Семья – опора счастья!»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23528" y="1556792"/>
            <a:ext cx="8496944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</a:rPr>
              <a:t>Практический этап: </a:t>
            </a:r>
          </a:p>
          <a:p>
            <a:pPr marL="324000" algn="just" fontAlgn="base">
              <a:spcBef>
                <a:spcPts val="600"/>
              </a:spcBef>
              <a:spcAft>
                <a:spcPct val="0"/>
              </a:spcAft>
              <a:buClr>
                <a:srgbClr val="C00000"/>
              </a:buClr>
              <a:buSzPct val="70000"/>
              <a:defRPr/>
            </a:pPr>
            <a:r>
              <a:rPr lang="ru-RU" sz="2800" b="1" kern="0" dirty="0" smtClean="0">
                <a:solidFill>
                  <a:srgbClr val="000066"/>
                </a:solidFill>
                <a:latin typeface="Times New Roman" pitchFamily="18" charset="0"/>
              </a:rPr>
              <a:t>проведение цикла познавательной НОД; чтение художественной литературы; разъяснение и заучивание пословиц, поговорок, стихов о семье; беседы по картинам; составление рассказов о семье; рассматривание семейных фотографий; проведение выставок, презентаций; дидактические игры, сюжетно-ролевые игры; творческая мастерская; выпуск газет; составление кроссвордов, ребусов; День открытых дверей</a:t>
            </a:r>
          </a:p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defRPr/>
            </a:pPr>
            <a:endParaRPr lang="ru-RU" sz="32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188640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Реализация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проекта 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«Семья – опора счастья!»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23528" y="1412776"/>
            <a:ext cx="8496944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</a:rPr>
              <a:t>Рисование «Моя семья»</a:t>
            </a:r>
            <a:endParaRPr lang="ru-RU" sz="32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1937" r="16408"/>
          <a:stretch>
            <a:fillRect/>
          </a:stretch>
        </p:blipFill>
        <p:spPr bwMode="auto">
          <a:xfrm>
            <a:off x="539552" y="2348880"/>
            <a:ext cx="3920797" cy="4103827"/>
          </a:xfrm>
          <a:prstGeom prst="round2DiagRect">
            <a:avLst/>
          </a:prstGeom>
          <a:noFill/>
          <a:ln w="57150">
            <a:solidFill>
              <a:srgbClr val="00CC99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9042" r="20751"/>
          <a:stretch>
            <a:fillRect/>
          </a:stretch>
        </p:blipFill>
        <p:spPr bwMode="auto">
          <a:xfrm>
            <a:off x="4860032" y="2348880"/>
            <a:ext cx="3841565" cy="4103827"/>
          </a:xfrm>
          <a:prstGeom prst="round2Diag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188640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Реализация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проекта 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«Семья – опора счастья!»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23528" y="1340768"/>
            <a:ext cx="8496944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</a:rPr>
              <a:t>Конструирование «Дом моей мечты»</a:t>
            </a:r>
            <a:endParaRPr lang="ru-RU" sz="32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 t="10528" r="16444"/>
          <a:stretch>
            <a:fillRect/>
          </a:stretch>
        </p:blipFill>
        <p:spPr bwMode="auto">
          <a:xfrm>
            <a:off x="0" y="2204864"/>
            <a:ext cx="4572000" cy="3671779"/>
          </a:xfrm>
          <a:prstGeom prst="round2DiagRect">
            <a:avLst/>
          </a:prstGeom>
          <a:noFill/>
          <a:ln w="57150">
            <a:solidFill>
              <a:srgbClr val="00CC99"/>
            </a:solidFill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 l="7232" t="8773"/>
          <a:stretch>
            <a:fillRect/>
          </a:stretch>
        </p:blipFill>
        <p:spPr bwMode="auto">
          <a:xfrm>
            <a:off x="4067944" y="2708920"/>
            <a:ext cx="5076056" cy="3743787"/>
          </a:xfrm>
          <a:prstGeom prst="round2Diag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snip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2230" y="0"/>
            <a:ext cx="5471770" cy="4103827"/>
          </a:xfrm>
          <a:prstGeom prst="round2DiagRect">
            <a:avLst/>
          </a:prstGeom>
          <a:noFill/>
          <a:ln w="57150">
            <a:solidFill>
              <a:srgbClr val="00CC99"/>
            </a:solidFill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 t="10647" r="4106"/>
          <a:stretch>
            <a:fillRect/>
          </a:stretch>
        </p:blipFill>
        <p:spPr bwMode="auto">
          <a:xfrm>
            <a:off x="0" y="2564904"/>
            <a:ext cx="5724114" cy="4000249"/>
          </a:xfrm>
          <a:prstGeom prst="round1Rect">
            <a:avLst/>
          </a:prstGeom>
          <a:noFill/>
          <a:ln w="57150">
            <a:solidFill>
              <a:srgbClr val="9966FF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188640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Реализация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проекта 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«Семья – опора счастья!»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23528" y="1412776"/>
            <a:ext cx="8496944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</a:rPr>
              <a:t>Мастер-классы от родителей</a:t>
            </a:r>
            <a:endParaRPr lang="ru-RU" sz="32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 t="9972" r="11237"/>
          <a:stretch>
            <a:fillRect/>
          </a:stretch>
        </p:blipFill>
        <p:spPr bwMode="auto">
          <a:xfrm>
            <a:off x="4552015" y="2996952"/>
            <a:ext cx="4591985" cy="3493070"/>
          </a:xfrm>
          <a:prstGeom prst="round2DiagRect">
            <a:avLst/>
          </a:prstGeom>
          <a:noFill/>
          <a:ln w="57150">
            <a:solidFill>
              <a:srgbClr val="00CC99"/>
            </a:solidFill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2348882"/>
            <a:ext cx="4675876" cy="3506907"/>
          </a:xfrm>
          <a:prstGeom prst="round2Diag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 t="8105" r="8548"/>
          <a:stretch>
            <a:fillRect/>
          </a:stretch>
        </p:blipFill>
        <p:spPr bwMode="auto">
          <a:xfrm>
            <a:off x="0" y="3361058"/>
            <a:ext cx="4640113" cy="3496942"/>
          </a:xfrm>
          <a:prstGeom prst="round2DiagRect">
            <a:avLst/>
          </a:prstGeom>
          <a:noFill/>
          <a:ln w="57150">
            <a:solidFill>
              <a:srgbClr val="00CC99"/>
            </a:solidFill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 l="5916" r="4597"/>
          <a:stretch>
            <a:fillRect/>
          </a:stretch>
        </p:blipFill>
        <p:spPr bwMode="auto">
          <a:xfrm>
            <a:off x="4603588" y="3052633"/>
            <a:ext cx="4540412" cy="3805367"/>
          </a:xfrm>
          <a:prstGeom prst="round2DiagRect">
            <a:avLst/>
          </a:prstGeom>
          <a:noFill/>
          <a:ln w="57150">
            <a:solidFill>
              <a:srgbClr val="9966FF"/>
            </a:solidFill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 cstate="print"/>
          <a:srcRect b="13891"/>
          <a:stretch>
            <a:fillRect/>
          </a:stretch>
        </p:blipFill>
        <p:spPr bwMode="auto">
          <a:xfrm>
            <a:off x="4269151" y="0"/>
            <a:ext cx="4874849" cy="3148263"/>
          </a:xfrm>
          <a:prstGeom prst="round2Diag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 cstate="print"/>
          <a:srcRect r="2307" b="10031"/>
          <a:stretch>
            <a:fillRect/>
          </a:stretch>
        </p:blipFill>
        <p:spPr bwMode="auto">
          <a:xfrm>
            <a:off x="0" y="0"/>
            <a:ext cx="4859578" cy="3356521"/>
          </a:xfrm>
          <a:prstGeom prst="round2DiagRect">
            <a:avLst/>
          </a:prstGeom>
          <a:noFill/>
          <a:ln w="57150">
            <a:solidFill>
              <a:srgbClr val="FF7C8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4915814" cy="3686861"/>
          </a:xfrm>
          <a:prstGeom prst="round2Diag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68637" y="0"/>
            <a:ext cx="4775363" cy="3581522"/>
          </a:xfrm>
          <a:prstGeom prst="round2DiagRect">
            <a:avLst/>
          </a:prstGeom>
          <a:noFill/>
          <a:ln w="57150">
            <a:solidFill>
              <a:srgbClr val="00CC99"/>
            </a:solidFill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697834"/>
            <a:ext cx="4213555" cy="3160166"/>
          </a:xfrm>
          <a:prstGeom prst="round2DiagRect">
            <a:avLst/>
          </a:prstGeom>
          <a:noFill/>
          <a:ln w="57150">
            <a:solidFill>
              <a:srgbClr val="FF7C80"/>
            </a:solidFill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47282" y="2960461"/>
            <a:ext cx="5196718" cy="3897539"/>
          </a:xfrm>
          <a:prstGeom prst="round2DiagRect">
            <a:avLst/>
          </a:prstGeom>
          <a:noFill/>
          <a:ln w="57150">
            <a:solidFill>
              <a:srgbClr val="9966FF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23528" y="2492896"/>
            <a:ext cx="849694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2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понимание и применение детьми знаний, умений и навыков, приобретенных при изучении различных </a:t>
            </a: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предметов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0" y="692696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Цель проектно-исследовательской деятельности</a:t>
            </a: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188640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Реализация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проекта 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«Семья – опора счастья!»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23528" y="1412776"/>
            <a:ext cx="8496944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</a:rPr>
              <a:t>Конкурс «Самая спортивная семья»</a:t>
            </a:r>
            <a:endParaRPr lang="ru-RU" sz="32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1029" name="Picture 5" descr="F:\ТЕРЕМОК\Теремок фото 2014-2015\спортивная элита\610_6696.jpg"/>
          <p:cNvPicPr>
            <a:picLocks noChangeAspect="1" noChangeArrowheads="1"/>
          </p:cNvPicPr>
          <p:nvPr/>
        </p:nvPicPr>
        <p:blipFill>
          <a:blip r:embed="rId3" cstate="print"/>
          <a:srcRect l="12692" t="11535" r="7475"/>
          <a:stretch>
            <a:fillRect/>
          </a:stretch>
        </p:blipFill>
        <p:spPr bwMode="auto">
          <a:xfrm>
            <a:off x="4391472" y="2924944"/>
            <a:ext cx="4752528" cy="3513774"/>
          </a:xfrm>
          <a:prstGeom prst="round2DiagRect">
            <a:avLst/>
          </a:prstGeom>
          <a:noFill/>
          <a:ln w="57150">
            <a:solidFill>
              <a:srgbClr val="00B0F0"/>
            </a:solidFill>
          </a:ln>
        </p:spPr>
      </p:pic>
      <p:pic>
        <p:nvPicPr>
          <p:cNvPr id="1030" name="Picture 6" descr="F:\ТЕРЕМОК\Теремок фото 2014-2015\спортивная элита\610_6735.jpg"/>
          <p:cNvPicPr>
            <a:picLocks noChangeAspect="1" noChangeArrowheads="1"/>
          </p:cNvPicPr>
          <p:nvPr/>
        </p:nvPicPr>
        <p:blipFill>
          <a:blip r:embed="rId4" cstate="print"/>
          <a:srcRect l="13902" t="9722" r="6266"/>
          <a:stretch>
            <a:fillRect/>
          </a:stretch>
        </p:blipFill>
        <p:spPr bwMode="auto">
          <a:xfrm>
            <a:off x="0" y="2276872"/>
            <a:ext cx="4752528" cy="3585789"/>
          </a:xfrm>
          <a:prstGeom prst="round2DiagRect">
            <a:avLst/>
          </a:prstGeom>
          <a:noFill/>
          <a:ln w="57150">
            <a:solidFill>
              <a:srgbClr val="9966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F:\ТЕРЕМОК\Теремок фото 2014-2015\спортивная элита\610_6654.jpg"/>
          <p:cNvPicPr>
            <a:picLocks noChangeAspect="1" noChangeArrowheads="1"/>
          </p:cNvPicPr>
          <p:nvPr/>
        </p:nvPicPr>
        <p:blipFill>
          <a:blip r:embed="rId3" cstate="print"/>
          <a:srcRect l="10273" t="13348" r="10276"/>
          <a:stretch>
            <a:fillRect/>
          </a:stretch>
        </p:blipFill>
        <p:spPr bwMode="auto">
          <a:xfrm>
            <a:off x="4414182" y="3416247"/>
            <a:ext cx="4729818" cy="3441753"/>
          </a:xfrm>
          <a:prstGeom prst="rect">
            <a:avLst/>
          </a:prstGeom>
          <a:noFill/>
          <a:ln w="57150">
            <a:solidFill>
              <a:srgbClr val="FF7C80"/>
            </a:solidFill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l="6143" r="11827"/>
          <a:stretch>
            <a:fillRect/>
          </a:stretch>
        </p:blipFill>
        <p:spPr bwMode="auto">
          <a:xfrm>
            <a:off x="0" y="0"/>
            <a:ext cx="4320480" cy="3511296"/>
          </a:xfrm>
          <a:prstGeom prst="round2Diag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</p:spPr>
      </p:pic>
      <p:pic>
        <p:nvPicPr>
          <p:cNvPr id="2053" name="Picture 5" descr="F:\ТЕРЕМОК\Теремок фото 2014-2015\спортивная элита\610_68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24312" y="0"/>
            <a:ext cx="5119688" cy="3415856"/>
          </a:xfrm>
          <a:prstGeom prst="round2DiagRect">
            <a:avLst/>
          </a:prstGeom>
          <a:noFill/>
          <a:ln w="57150">
            <a:solidFill>
              <a:srgbClr val="00CC99"/>
            </a:solidFill>
          </a:ln>
        </p:spPr>
      </p:pic>
      <p:pic>
        <p:nvPicPr>
          <p:cNvPr id="2051" name="Picture 3" descr="F:\ТЕРЕМОК\Теремок фото 2014-2015\спортивная элита\610_678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442144"/>
            <a:ext cx="5119688" cy="3415856"/>
          </a:xfrm>
          <a:prstGeom prst="round2DiagRect">
            <a:avLst/>
          </a:prstGeom>
          <a:noFill/>
          <a:ln w="57150">
            <a:solidFill>
              <a:srgbClr val="9966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332656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Этапы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проекта 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«Семья – опора счастья!»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23528" y="2276872"/>
            <a:ext cx="8496944" cy="45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200" b="1" kern="0" dirty="0">
                <a:solidFill>
                  <a:srgbClr val="000066"/>
                </a:solidFill>
                <a:latin typeface="Times New Roman" pitchFamily="18" charset="0"/>
              </a:rPr>
              <a:t>З</a:t>
            </a: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</a:rPr>
              <a:t>аключительный этап:</a:t>
            </a:r>
          </a:p>
          <a:p>
            <a:pPr marL="324000" algn="just" fontAlgn="base">
              <a:spcBef>
                <a:spcPts val="600"/>
              </a:spcBef>
              <a:spcAft>
                <a:spcPct val="0"/>
              </a:spcAft>
              <a:buClr>
                <a:srgbClr val="C00000"/>
              </a:buClr>
              <a:buSzPct val="70000"/>
              <a:defRPr/>
            </a:pP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</a:rPr>
              <a:t>выставка детского творчества; развлечение для детей и родителей «Наша дружная семья!»; выставка семейных альбомов; выставка «Хобби родителей»</a:t>
            </a:r>
          </a:p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defRPr/>
            </a:pPr>
            <a:endParaRPr lang="ru-RU" sz="32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188640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Реализация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проекта 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«Семья – опора счастья!»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23528" y="1412776"/>
            <a:ext cx="8496944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</a:rPr>
              <a:t>Выставка «Хобби родителей»</a:t>
            </a:r>
            <a:endParaRPr lang="ru-RU" sz="32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 t="10528"/>
          <a:stretch>
            <a:fillRect/>
          </a:stretch>
        </p:blipFill>
        <p:spPr bwMode="auto">
          <a:xfrm>
            <a:off x="0" y="2492896"/>
            <a:ext cx="4649309" cy="3119872"/>
          </a:xfrm>
          <a:prstGeom prst="round2DiagRect">
            <a:avLst/>
          </a:prstGeom>
          <a:noFill/>
          <a:ln w="57150">
            <a:solidFill>
              <a:srgbClr val="00CC99"/>
            </a:solidFill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4691" y="2924944"/>
            <a:ext cx="4649309" cy="3486981"/>
          </a:xfrm>
          <a:prstGeom prst="round2Diag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" y="13"/>
            <a:ext cx="4476902" cy="3357677"/>
          </a:xfrm>
          <a:prstGeom prst="round2DiagRect">
            <a:avLst/>
          </a:prstGeom>
          <a:noFill/>
          <a:ln w="57150">
            <a:solidFill>
              <a:srgbClr val="FF7C80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7611" y="0"/>
            <a:ext cx="4576389" cy="3432292"/>
          </a:xfrm>
          <a:prstGeom prst="round2DiagRect">
            <a:avLst/>
          </a:prstGeom>
          <a:noFill/>
          <a:ln w="57150">
            <a:solidFill>
              <a:srgbClr val="9966FF"/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5708"/>
            <a:ext cx="4576389" cy="3432292"/>
          </a:xfrm>
          <a:prstGeom prst="round2Diag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67611" y="3425708"/>
            <a:ext cx="4576389" cy="3432292"/>
          </a:xfrm>
          <a:prstGeom prst="round2DiagRect">
            <a:avLst/>
          </a:prstGeom>
          <a:noFill/>
          <a:ln w="57150">
            <a:solidFill>
              <a:srgbClr val="00CC99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0560" y="332656"/>
            <a:ext cx="4663440" cy="6217920"/>
          </a:xfrm>
          <a:prstGeom prst="round2DiagRect">
            <a:avLst/>
          </a:prstGeom>
          <a:noFill/>
          <a:ln w="57150">
            <a:solidFill>
              <a:srgbClr val="00CC99"/>
            </a:solidFill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974336" cy="3730752"/>
          </a:xfrm>
          <a:prstGeom prst="round2DiagRect">
            <a:avLst/>
          </a:prstGeom>
          <a:noFill/>
          <a:ln w="57150">
            <a:solidFill>
              <a:srgbClr val="9966FF"/>
            </a:solidFill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127248"/>
            <a:ext cx="4974336" cy="3730752"/>
          </a:xfrm>
          <a:prstGeom prst="round2Diag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188640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Реализация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проекта 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«Семья – опора счастья!»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23528" y="1412776"/>
            <a:ext cx="8496944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</a:rPr>
              <a:t>Выпуск стенгазет «Моя семья», «Древо семьи»</a:t>
            </a:r>
            <a:endParaRPr lang="ru-RU" sz="32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2528" t="3283" r="6276"/>
          <a:stretch>
            <a:fillRect/>
          </a:stretch>
        </p:blipFill>
        <p:spPr bwMode="auto">
          <a:xfrm>
            <a:off x="0" y="2852936"/>
            <a:ext cx="4536396" cy="3608272"/>
          </a:xfrm>
          <a:prstGeom prst="round2DiagRect">
            <a:avLst/>
          </a:prstGeom>
          <a:noFill/>
          <a:ln w="57150">
            <a:solidFill>
              <a:srgbClr val="00CC99"/>
            </a:solidFill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 r="5249" b="1739"/>
          <a:stretch>
            <a:fillRect/>
          </a:stretch>
        </p:blipFill>
        <p:spPr bwMode="auto">
          <a:xfrm>
            <a:off x="4430767" y="2276872"/>
            <a:ext cx="4713233" cy="3665874"/>
          </a:xfrm>
          <a:prstGeom prst="round2DiagRect">
            <a:avLst/>
          </a:prstGeom>
          <a:noFill/>
          <a:ln w="57150">
            <a:solidFill>
              <a:srgbClr val="9966FF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4511" t="6320" b="4411"/>
          <a:stretch>
            <a:fillRect/>
          </a:stretch>
        </p:blipFill>
        <p:spPr bwMode="auto">
          <a:xfrm>
            <a:off x="4204059" y="0"/>
            <a:ext cx="4939941" cy="3463621"/>
          </a:xfrm>
          <a:prstGeom prst="round2DiagRect">
            <a:avLst/>
          </a:prstGeom>
          <a:noFill/>
          <a:ln w="57150">
            <a:solidFill>
              <a:srgbClr val="00CC99"/>
            </a:solidFill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t="11208" r="4832" b="13515"/>
          <a:stretch>
            <a:fillRect/>
          </a:stretch>
        </p:blipFill>
        <p:spPr bwMode="auto">
          <a:xfrm>
            <a:off x="3747267" y="3573016"/>
            <a:ext cx="5396733" cy="3284984"/>
          </a:xfrm>
          <a:prstGeom prst="round2Diag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 l="2524" t="4452" r="2661" b="6759"/>
          <a:stretch>
            <a:fillRect/>
          </a:stretch>
        </p:blipFill>
        <p:spPr bwMode="auto">
          <a:xfrm>
            <a:off x="0" y="3545502"/>
            <a:ext cx="4716417" cy="3312498"/>
          </a:xfrm>
          <a:prstGeom prst="round2DiagRect">
            <a:avLst/>
          </a:prstGeom>
          <a:noFill/>
          <a:ln w="57150">
            <a:solidFill>
              <a:srgbClr val="FF7C80"/>
            </a:solidFill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 b="2298"/>
          <a:stretch>
            <a:fillRect/>
          </a:stretch>
        </p:blipFill>
        <p:spPr bwMode="auto">
          <a:xfrm>
            <a:off x="1" y="1"/>
            <a:ext cx="4775363" cy="3499219"/>
          </a:xfrm>
          <a:prstGeom prst="round2DiagRect">
            <a:avLst/>
          </a:prstGeom>
          <a:noFill/>
          <a:ln w="57150">
            <a:solidFill>
              <a:srgbClr val="9966FF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188640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Реализация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проекта 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«Семья – опора счастья!»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23528" y="1412776"/>
            <a:ext cx="8496944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</a:rPr>
              <a:t>Выпуск газет «Гордость нашей семьи»</a:t>
            </a:r>
            <a:endParaRPr lang="ru-RU" sz="32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1804" r="1933" b="4162"/>
          <a:stretch>
            <a:fillRect/>
          </a:stretch>
        </p:blipFill>
        <p:spPr bwMode="auto">
          <a:xfrm>
            <a:off x="0" y="3282522"/>
            <a:ext cx="4788445" cy="3575478"/>
          </a:xfrm>
          <a:prstGeom prst="round2DiagRect">
            <a:avLst/>
          </a:prstGeom>
          <a:noFill/>
          <a:ln w="57150">
            <a:solidFill>
              <a:srgbClr val="00CC99"/>
            </a:solidFill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 l="1800" t="4585" r="1213" b="5927"/>
          <a:stretch>
            <a:fillRect/>
          </a:stretch>
        </p:blipFill>
        <p:spPr bwMode="auto">
          <a:xfrm>
            <a:off x="4319540" y="2276872"/>
            <a:ext cx="4824460" cy="3338576"/>
          </a:xfrm>
          <a:prstGeom prst="round2DiagRect">
            <a:avLst/>
          </a:prstGeom>
          <a:noFill/>
          <a:ln w="57150">
            <a:solidFill>
              <a:srgbClr val="9966FF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t="5573" b="1540"/>
          <a:stretch>
            <a:fillRect/>
          </a:stretch>
        </p:blipFill>
        <p:spPr bwMode="auto">
          <a:xfrm>
            <a:off x="611560" y="908720"/>
            <a:ext cx="7958938" cy="5544616"/>
          </a:xfrm>
          <a:prstGeom prst="round2Diag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332656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Задачи проектно-исследовательской деятельности</a:t>
            </a: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23528" y="2276872"/>
            <a:ext cx="8496944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0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развивать </a:t>
            </a:r>
            <a:r>
              <a:rPr lang="ru-RU" sz="30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поисковую деятельность, интеллектуальную инициативу;</a:t>
            </a:r>
          </a:p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0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развивать способность к прогнозированию будущих изменений; </a:t>
            </a:r>
            <a:endParaRPr lang="ru-RU" sz="3000" b="1" kern="0" dirty="0">
              <a:solidFill>
                <a:srgbClr val="000066"/>
              </a:solidFill>
              <a:latin typeface="Times New Roman" pitchFamily="18" charset="0"/>
            </a:endParaRPr>
          </a:p>
          <a:p>
            <a:pPr marL="342900" lvl="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0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формировать обобщенные способы умственной работы и средства построения собственной познавательной деятельности;</a:t>
            </a:r>
            <a:endParaRPr lang="ru-RU" sz="3000" b="1" kern="0" dirty="0">
              <a:solidFill>
                <a:srgbClr val="000066"/>
              </a:solidFill>
              <a:latin typeface="Times New Roman" pitchFamily="18" charset="0"/>
              <a:ea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188640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Реализация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проекта 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«Семья – опора счастья!»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23528" y="1556792"/>
            <a:ext cx="8496944" cy="530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200" b="1" kern="0" smtClean="0">
                <a:solidFill>
                  <a:srgbClr val="000066"/>
                </a:solidFill>
                <a:latin typeface="Times New Roman" pitchFamily="18" charset="0"/>
              </a:rPr>
              <a:t>Развлечение </a:t>
            </a: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</a:rPr>
              <a:t>с родителями</a:t>
            </a:r>
            <a:endParaRPr lang="ru-RU" sz="32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t="24696" b="10287"/>
          <a:stretch>
            <a:fillRect/>
          </a:stretch>
        </p:blipFill>
        <p:spPr bwMode="auto">
          <a:xfrm>
            <a:off x="0" y="1484784"/>
            <a:ext cx="6320333" cy="3081955"/>
          </a:xfrm>
          <a:prstGeom prst="round2Diag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 t="30795" r="8242"/>
          <a:stretch>
            <a:fillRect/>
          </a:stretch>
        </p:blipFill>
        <p:spPr bwMode="auto">
          <a:xfrm>
            <a:off x="3344589" y="3577510"/>
            <a:ext cx="5799411" cy="3280490"/>
          </a:xfrm>
          <a:prstGeom prst="round2DiagRect">
            <a:avLst/>
          </a:prstGeom>
          <a:noFill/>
          <a:ln w="57150">
            <a:solidFill>
              <a:srgbClr val="00CC99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t="21385"/>
          <a:stretch>
            <a:fillRect/>
          </a:stretch>
        </p:blipFill>
        <p:spPr bwMode="auto">
          <a:xfrm>
            <a:off x="0" y="332656"/>
            <a:ext cx="6601236" cy="3892172"/>
          </a:xfrm>
          <a:prstGeom prst="round2Diag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 t="17029" r="24487"/>
          <a:stretch>
            <a:fillRect/>
          </a:stretch>
        </p:blipFill>
        <p:spPr bwMode="auto">
          <a:xfrm>
            <a:off x="4159208" y="2750166"/>
            <a:ext cx="4984792" cy="4107834"/>
          </a:xfrm>
          <a:prstGeom prst="round2DiagRect">
            <a:avLst/>
          </a:prstGeom>
          <a:noFill/>
          <a:ln w="57150">
            <a:solidFill>
              <a:srgbClr val="00CC99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Диаграмма 3"/>
          <p:cNvGraphicFramePr/>
          <p:nvPr/>
        </p:nvGraphicFramePr>
        <p:xfrm>
          <a:off x="323528" y="1340768"/>
          <a:ext cx="8496944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5877272"/>
            <a:ext cx="9144000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050" b="1" dirty="0" smtClean="0">
                <a:solidFill>
                  <a:srgbClr val="000066"/>
                </a:solidFill>
                <a:latin typeface="Times New Roman"/>
                <a:ea typeface="Times New Roman"/>
              </a:rPr>
              <a:t>ВЫВОД: отмечается положительная динамика в развитии личностных качеств воспитанников по освоению Образовательных областей</a:t>
            </a:r>
            <a:endParaRPr lang="ru-RU" sz="2050" dirty="0">
              <a:solidFill>
                <a:srgbClr val="000066"/>
              </a:solidFill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Мониторинг освоения  </a:t>
            </a:r>
            <a:r>
              <a:rPr lang="ru-RU" sz="4000" b="1" kern="0" dirty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О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бразовательных областей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6872"/>
            <a:ext cx="4974336" cy="3730752"/>
          </a:xfrm>
          <a:prstGeom prst="round2Diag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0" y="188640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П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роект 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«Семья – опора счастья!»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23528" y="1412776"/>
            <a:ext cx="8496944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</a:rPr>
              <a:t>Игровая деятельность</a:t>
            </a:r>
            <a:endParaRPr lang="ru-RU" sz="32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69664" y="3127248"/>
            <a:ext cx="4974336" cy="3730752"/>
          </a:xfrm>
          <a:prstGeom prst="round2DiagRect">
            <a:avLst/>
          </a:prstGeom>
          <a:noFill/>
          <a:ln w="57150">
            <a:solidFill>
              <a:srgbClr val="9966FF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4775363" cy="3581522"/>
          </a:xfrm>
          <a:prstGeom prst="round2DiagRect">
            <a:avLst/>
          </a:prstGeom>
          <a:noFill/>
          <a:ln w="57150">
            <a:solidFill>
              <a:srgbClr val="FF7C80"/>
            </a:solidFill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68637" y="0"/>
            <a:ext cx="4775363" cy="3581522"/>
          </a:xfrm>
          <a:prstGeom prst="round2Diag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 l="20259" t="6078"/>
          <a:stretch>
            <a:fillRect/>
          </a:stretch>
        </p:blipFill>
        <p:spPr bwMode="auto">
          <a:xfrm>
            <a:off x="4185712" y="3573016"/>
            <a:ext cx="4958288" cy="3284984"/>
          </a:xfrm>
          <a:prstGeom prst="round2DiagRect">
            <a:avLst/>
          </a:prstGeom>
          <a:noFill/>
          <a:ln w="57150">
            <a:solidFill>
              <a:srgbClr val="9966FF"/>
            </a:solidFill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/>
          <a:srcRect r="21219"/>
          <a:stretch>
            <a:fillRect/>
          </a:stretch>
        </p:blipFill>
        <p:spPr bwMode="auto">
          <a:xfrm>
            <a:off x="0" y="3593592"/>
            <a:ext cx="4572000" cy="3264408"/>
          </a:xfrm>
          <a:prstGeom prst="round2DiagRect">
            <a:avLst/>
          </a:prstGeom>
          <a:noFill/>
          <a:ln w="57150">
            <a:solidFill>
              <a:srgbClr val="00CC99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094" t="16406" b="4845"/>
          <a:stretch>
            <a:fillRect/>
          </a:stretch>
        </p:blipFill>
        <p:spPr bwMode="auto">
          <a:xfrm>
            <a:off x="27684" y="1628800"/>
            <a:ext cx="9116316" cy="4838943"/>
          </a:xfrm>
          <a:prstGeom prst="round2Diag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404664"/>
            <a:ext cx="914400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Желаем творческих успехов!!!</a:t>
            </a:r>
            <a:endParaRPr lang="ru-RU" sz="4000" b="1" kern="0" dirty="0" smtClean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95536" y="1287244"/>
            <a:ext cx="835292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3600" i="1" dirty="0" smtClean="0">
              <a:solidFill>
                <a:srgbClr val="C00000"/>
              </a:solidFill>
              <a:cs typeface="Arabic Typesetting" pitchFamily="66" charset="-78"/>
            </a:endParaRPr>
          </a:p>
          <a:p>
            <a:pPr algn="just"/>
            <a:r>
              <a:rPr lang="ru-RU" sz="3600" b="1" dirty="0" smtClean="0">
                <a:solidFill>
                  <a:srgbClr val="A8007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</a:rPr>
              <a:t> </a:t>
            </a:r>
            <a:r>
              <a:rPr lang="ru-RU" sz="3600" b="1" i="1" dirty="0" smtClean="0">
                <a:solidFill>
                  <a:srgbClr val="A8007C"/>
                </a:solidFill>
                <a:latin typeface="Times New Roman" pitchFamily="18" charset="0"/>
                <a:cs typeface="Times New Roman" pitchFamily="18" charset="0"/>
              </a:rPr>
              <a:t>«Воспитание не только должно развивать разум человека и дать ему известный объем сведений, но должно зажечь в нем жажду серьезного труда, без которого жизнь его не может быть ни достойной, ни счастливой»</a:t>
            </a:r>
          </a:p>
          <a:p>
            <a:pPr algn="just"/>
            <a:endParaRPr lang="ru-RU" sz="3200" dirty="0" smtClean="0">
              <a:cs typeface="Arabic Typesetting" pitchFamily="66" charset="-78"/>
            </a:endParaRPr>
          </a:p>
          <a:p>
            <a:pPr algn="r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К.Д. Ушинский</a:t>
            </a:r>
            <a:endParaRPr lang="ru-RU" sz="28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0" y="404664"/>
            <a:ext cx="914400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Желаем творческих успехов!!!</a:t>
            </a:r>
            <a:endParaRPr lang="ru-RU" sz="4000" b="1" kern="0" dirty="0" smtClean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332656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Задачи проектно-исследовательской деятельности</a:t>
            </a: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23528" y="1844824"/>
            <a:ext cx="8496944" cy="501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0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формировать предпосылки </a:t>
            </a:r>
            <a:r>
              <a:rPr lang="ru-RU" sz="30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учебной деятельности: </a:t>
            </a:r>
            <a:r>
              <a:rPr lang="ru-RU" sz="30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произвольность </a:t>
            </a:r>
            <a:r>
              <a:rPr lang="ru-RU" sz="30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в поведении и продуктивной деятельности, </a:t>
            </a:r>
            <a:r>
              <a:rPr lang="ru-RU" sz="30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навыки </a:t>
            </a:r>
            <a:r>
              <a:rPr lang="ru-RU" sz="30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коммуникативного общения;</a:t>
            </a:r>
          </a:p>
          <a:p>
            <a:pPr marL="342900" indent="-342900" algn="just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0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формировать проектно-исследовательские умения </a:t>
            </a:r>
            <a:r>
              <a:rPr lang="ru-RU" sz="30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и </a:t>
            </a:r>
            <a:r>
              <a:rPr lang="ru-RU" sz="30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навыки: </a:t>
            </a:r>
            <a:r>
              <a:rPr lang="ru-RU" sz="30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выявить проблему, самостоятельно </a:t>
            </a:r>
            <a:r>
              <a:rPr lang="ru-RU" sz="30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найти </a:t>
            </a:r>
            <a:r>
              <a:rPr lang="ru-RU" sz="30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нужное решение, </a:t>
            </a:r>
            <a:r>
              <a:rPr lang="ru-RU" sz="30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выбрать </a:t>
            </a:r>
            <a:r>
              <a:rPr lang="ru-RU" sz="30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из имеющихся способов наиболее </a:t>
            </a:r>
            <a:r>
              <a:rPr lang="ru-RU" sz="30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адекватный </a:t>
            </a:r>
            <a:r>
              <a:rPr lang="ru-RU" sz="30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и продуктивно его использовать, самостоятельно анализировать полученные </a:t>
            </a:r>
            <a:r>
              <a:rPr lang="ru-RU" sz="30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результаты</a:t>
            </a:r>
            <a:endParaRPr kumimoji="0" lang="ru-RU" sz="3000" b="1" i="0" u="none" strike="noStrike" kern="0" cap="none" spc="0" normalizeH="0" baseline="0" noProof="0" dirty="0" smtClean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332656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Актуальность использования проектной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деятельности</a:t>
            </a: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23528" y="2204864"/>
            <a:ext cx="8640960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0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позитивный социальный опыт реализации собственных </a:t>
            </a:r>
            <a:r>
              <a:rPr lang="ru-RU" sz="30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замыслов;</a:t>
            </a:r>
            <a:endParaRPr lang="ru-RU" sz="3000" b="1" kern="0" dirty="0">
              <a:solidFill>
                <a:srgbClr val="000066"/>
              </a:solidFill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0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поиск </a:t>
            </a:r>
            <a:r>
              <a:rPr lang="ru-RU" sz="30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новых, нестандартных действий в самых разных </a:t>
            </a:r>
            <a:r>
              <a:rPr lang="ru-RU" sz="30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обстоятельствах; </a:t>
            </a:r>
            <a:endParaRPr lang="ru-RU" sz="3000" b="1" kern="0" dirty="0">
              <a:solidFill>
                <a:srgbClr val="000066"/>
              </a:solidFill>
              <a:latin typeface="Times New Roman" pitchFamily="18" charset="0"/>
            </a:endParaRPr>
          </a:p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0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метод проектов упоминается в контексте с </a:t>
            </a:r>
            <a:r>
              <a:rPr lang="ru-RU" sz="3000" b="1" kern="0" dirty="0" err="1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гуманизацией</a:t>
            </a:r>
            <a:r>
              <a:rPr lang="ru-RU" sz="30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образования, проблемным и развивающим обучением, педагогикой сотрудничества, </a:t>
            </a:r>
            <a:r>
              <a:rPr lang="ru-RU" sz="30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личностно-ориентированным </a:t>
            </a:r>
            <a:r>
              <a:rPr lang="ru-RU" sz="30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и </a:t>
            </a:r>
            <a:r>
              <a:rPr lang="ru-RU" sz="3000" b="1" kern="0" dirty="0" err="1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деятельностным</a:t>
            </a:r>
            <a:r>
              <a:rPr lang="ru-RU" sz="30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подходами и др.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332656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Проблемы</a:t>
            </a: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23528" y="2276872"/>
            <a:ext cx="8496944" cy="45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0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несоответствие </a:t>
            </a:r>
            <a:r>
              <a:rPr lang="ru-RU" sz="30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между традиционной формой организации образовательного процесса и характером проектной </a:t>
            </a:r>
            <a:r>
              <a:rPr lang="ru-RU" sz="30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деятельности;</a:t>
            </a:r>
            <a:endParaRPr lang="ru-RU" sz="3000" b="1" kern="0" dirty="0">
              <a:solidFill>
                <a:srgbClr val="000066"/>
              </a:solidFill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000" b="1" kern="0" dirty="0" err="1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неразличение</a:t>
            </a:r>
            <a:r>
              <a:rPr lang="ru-RU" sz="30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30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субъективной и объективной позиции </a:t>
            </a:r>
            <a:r>
              <a:rPr lang="ru-RU" sz="30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ребенка </a:t>
            </a:r>
            <a:endParaRPr lang="ru-RU" sz="30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5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332656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Решение проблем</a:t>
            </a: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23528" y="2276872"/>
            <a:ext cx="8496944" cy="45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разработка </a:t>
            </a:r>
            <a:r>
              <a:rPr lang="ru-RU" sz="32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и </a:t>
            </a: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внедрение </a:t>
            </a:r>
            <a:r>
              <a:rPr lang="ru-RU" sz="32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в педагогическую деятельность проекта </a:t>
            </a: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«Семья – опора счастья!»</a:t>
            </a:r>
            <a:endParaRPr lang="ru-RU" sz="32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5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332656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Паспорт проекта </a:t>
            </a:r>
          </a:p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«Семья – опора счастья!»</a:t>
            </a: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23528" y="1916832"/>
            <a:ext cx="8496944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2800" b="1" u="sng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тип проекта:</a:t>
            </a:r>
            <a:r>
              <a:rPr lang="ru-RU" sz="28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познавательно-исследовательский</a:t>
            </a:r>
            <a:r>
              <a:rPr lang="ru-RU" sz="28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, групповой, творческий</a:t>
            </a:r>
          </a:p>
          <a:p>
            <a:pPr marL="342900" indent="-342900" algn="just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2800" b="1" u="sng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длительность</a:t>
            </a:r>
            <a:r>
              <a:rPr lang="ru-RU" sz="2800" b="1" u="sng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:</a:t>
            </a:r>
            <a:r>
              <a:rPr lang="ru-RU" sz="28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средней продолжительности</a:t>
            </a:r>
          </a:p>
          <a:p>
            <a:pPr marL="342900" indent="-342900" algn="just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2800" b="1" u="sng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сроки реализации:</a:t>
            </a:r>
            <a:r>
              <a:rPr lang="ru-RU" sz="28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октябрь </a:t>
            </a:r>
            <a:r>
              <a:rPr lang="ru-RU" sz="28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– </a:t>
            </a:r>
            <a:r>
              <a:rPr lang="ru-RU" sz="28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ноябрь</a:t>
            </a:r>
            <a:endParaRPr lang="ru-RU" sz="2800" b="1" kern="0" dirty="0">
              <a:solidFill>
                <a:srgbClr val="000066"/>
              </a:solidFill>
              <a:latin typeface="Times New Roman" pitchFamily="18" charset="0"/>
              <a:ea typeface="Calibri" pitchFamily="34" charset="0"/>
              <a:cs typeface="Calibri" pitchFamily="34" charset="0"/>
            </a:endParaRPr>
          </a:p>
          <a:p>
            <a:pPr marL="342900" indent="-342900" algn="just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2800" b="1" u="sng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участники проекта:</a:t>
            </a:r>
            <a:r>
              <a:rPr lang="ru-RU" sz="28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воспитатели группы и специалисты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детского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сада, воспитанники 6-7 лет,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родители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воспитанников</a:t>
            </a:r>
          </a:p>
          <a:p>
            <a:pPr marL="342900" indent="-342900" algn="just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28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Образовательные области: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Познавательное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развитие,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Речевое развитие, Социально-коммуникативное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развитие, Художественно-эстетическое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развитие, Физическое развитие</a:t>
            </a:r>
            <a:endParaRPr lang="ru-RU" sz="28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b="3102"/>
          <a:stretch>
            <a:fillRect/>
          </a:stretch>
        </p:blipFill>
        <p:spPr bwMode="auto">
          <a:xfrm rot="10800000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7oom.ru/powerpoint/abstraktnye-fony-dlya-prezentacii-volny-07.jpg?ver=3.0"/>
          <p:cNvPicPr>
            <a:picLocks noChangeAspect="1"/>
          </p:cNvPicPr>
          <p:nvPr/>
        </p:nvPicPr>
        <p:blipFill>
          <a:blip r:embed="rId2" cstate="print"/>
          <a:srcRect t="91811" b="3102"/>
          <a:stretch>
            <a:fillRect/>
          </a:stretch>
        </p:blipFill>
        <p:spPr bwMode="auto">
          <a:xfrm>
            <a:off x="0" y="6497960"/>
            <a:ext cx="91440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332656"/>
            <a:ext cx="9144000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B4EB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 </a:t>
            </a: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+mj-cs"/>
              </a:rPr>
              <a:t>Цель 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+mn-cs"/>
              </a:rPr>
              <a:t>проекта </a:t>
            </a:r>
            <a:endParaRPr lang="ru-RU" sz="4000" b="1" kern="0" dirty="0"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+mn-cs"/>
            </a:endParaRPr>
          </a:p>
          <a:p>
            <a:pPr algn="ctr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+mn-cs"/>
              </a:rPr>
              <a:t>«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Семья – опора счастья!</a:t>
            </a:r>
            <a:r>
              <a:rPr lang="ru-RU" sz="4000" b="1" kern="0" dirty="0" smtClean="0">
                <a:solidFill>
                  <a:srgbClr val="4A39C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+mn-cs"/>
              </a:rPr>
              <a:t>»</a:t>
            </a:r>
            <a:endParaRPr kumimoji="0" lang="ru-RU" sz="4000" b="1" i="0" u="none" strike="noStrike" kern="0" cap="none" spc="0" normalizeH="0" baseline="0" noProof="0" dirty="0" smtClean="0">
              <a:ln>
                <a:noFill/>
              </a:ln>
              <a:solidFill>
                <a:srgbClr val="4A39C7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23528" y="2276872"/>
            <a:ext cx="8496944" cy="45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just" fontAlgn="base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Pct val="70000"/>
              <a:buFont typeface="Wingdings" pitchFamily="2" charset="2"/>
              <a:buChar char="n"/>
              <a:defRPr/>
            </a:pP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формирование </a:t>
            </a:r>
            <a:r>
              <a:rPr lang="ru-RU" sz="32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у детей </a:t>
            </a: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понятия </a:t>
            </a:r>
            <a:r>
              <a:rPr lang="ru-RU" sz="3200" b="1" kern="0" dirty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«семья» и повышение роли семейных ценностей в становлении личности </a:t>
            </a:r>
            <a:r>
              <a:rPr lang="ru-RU" sz="3200" b="1" kern="0" dirty="0" smtClean="0">
                <a:solidFill>
                  <a:srgbClr val="000066"/>
                </a:solidFill>
                <a:latin typeface="Times New Roman" pitchFamily="18" charset="0"/>
                <a:ea typeface="Calibri" pitchFamily="34" charset="0"/>
                <a:cs typeface="Calibri" pitchFamily="34" charset="0"/>
              </a:rPr>
              <a:t>ребенка</a:t>
            </a:r>
            <a:endParaRPr lang="ru-RU" sz="3200" b="1" kern="0" dirty="0">
              <a:solidFill>
                <a:srgbClr val="00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5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</TotalTime>
  <Words>765</Words>
  <Application>Microsoft Office PowerPoint</Application>
  <PresentationFormat>Экран (4:3)</PresentationFormat>
  <Paragraphs>103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НЕПОСЕДЫ</cp:lastModifiedBy>
  <cp:revision>161</cp:revision>
  <dcterms:created xsi:type="dcterms:W3CDTF">2019-01-27T07:16:55Z</dcterms:created>
  <dcterms:modified xsi:type="dcterms:W3CDTF">2020-09-08T09:05:44Z</dcterms:modified>
</cp:coreProperties>
</file>