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9144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54" d="100"/>
          <a:sy n="54" d="100"/>
        </p:scale>
        <p:origin x="72" y="282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presProps" Target="presProps.xml" /><Relationship Id="rId34" Type="http://schemas.openxmlformats.org/officeDocument/2006/relationships/tableStyles" Target="tableStyles.xml" /><Relationship Id="rId3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 bwMode="auto"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>
            <a:blip r:embed="rId3"/>
            <a:srcRect l="-2" t="0" r="47959" b="0"/>
            <a:stretch/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>
            <a:blip r:embed="rId3"/>
            <a:srcRect l="-2" t="0" r="47959" b="0"/>
            <a:stretch/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1026260" y="1032933"/>
            <a:ext cx="7091481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849969" y="905362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72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7633503" y="2827870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72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 bwMode="auto"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 bwMode="auto">
          <a:xfrm>
            <a:off x="878060" y="896895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3" name="TextBox 12"/>
          <p:cNvSpPr txBox="1"/>
          <p:nvPr/>
        </p:nvSpPr>
        <p:spPr bwMode="auto">
          <a:xfrm>
            <a:off x="7649796" y="2607728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 bwMode="auto"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/>
            </a:lvl1pPr>
          </a:lstStyle>
          <a:p>
            <a:pPr marL="0"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356667" y="906873"/>
            <a:ext cx="1618930" cy="496899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6245511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251520" y="1196752"/>
            <a:ext cx="4032448" cy="576064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spcBef>
                <a:spcPts val="0"/>
              </a:spcBef>
              <a:buNone/>
              <a:defRPr lang="ru-RU" sz="2600" b="1">
                <a:solidFill>
                  <a:srgbClr val="1C544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Содержание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Рисунок с подписью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1792288" y="2204864"/>
            <a:ext cx="5486400" cy="3162474"/>
          </a:xfrm>
        </p:spPr>
        <p:txBody>
          <a:bodyPr anchor="t"/>
          <a:lstStyle>
            <a:lvl1pPr algn="l">
              <a:lnSpc>
                <a:spcPct val="150000"/>
              </a:lnSpc>
              <a:defRPr sz="20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Контакты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 bwMode="auto"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BFA754-D5C3-4E66-96A6-867B257F58DC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D84065D-F351-4B03-BD91-D8A6B8D4B362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 bwMode="auto"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>
            <a:cxnSpLocks/>
          </p:cNvCxnSpPr>
          <p:nvPr/>
        </p:nvCxnSpPr>
        <p:spPr bwMode="auto"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915337"/>
            <a:ext cx="6798734" cy="130386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BFA754-D5C3-4E66-96A6-867B257F58DC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D84065D-F351-4B03-BD91-D8A6B8D4B362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 bwMode="auto"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915337"/>
            <a:ext cx="6798735" cy="130386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1388533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1883831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theme" Target="../theme/theme1.xml"/><Relationship Id="rId21" Type="http://schemas.openxmlformats.org/officeDocument/2006/relationships/image" Target="../media/image3.png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1"/>
            <a:stretch/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>
            <a:blip r:embed="rId22"/>
            <a:srcRect l="1" t="0" r="14239" b="0"/>
            <a:stretch/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>
            <a:blip r:embed="rId22"/>
            <a:srcRect l="1" t="0" r="14239" b="0"/>
            <a:stretch/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 sldNum="1"/>
  <p:txStyles>
    <p:titleStyle>
      <a:lvl1pPr algn="ctr" defTabSz="457200">
        <a:spcBef>
          <a:spcPts val="0"/>
        </a:spcBef>
        <a:buNone/>
        <a:defRPr sz="40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857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430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002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eJcV-NOEXPK7Hw" TargetMode="Externa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42cH2YLMeIWXKg" TargetMode="Externa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GAocy_spRVYcIA" TargetMode="Externa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8TP_M2BcbonSZA" TargetMode="Externa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f7lxsvrkN53-_Q" TargetMode="Externa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h9buGrAlFgs0_Q" TargetMode="Externa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sToyDWe3GaSLqA" TargetMode="Externa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Uw4BA1xHcjGaKw" TargetMode="Externa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1MG3EI5ZiKWi4g" TargetMode="External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forms.yandex.ru/u/6708dde5e010db0270a4de53/" TargetMode="External"/><Relationship Id="rId3" Type="http://schemas.openxmlformats.org/officeDocument/2006/relationships/hyperlink" Target="https://forms.yandex.ru/u/6708f54273cee708d03d0ff1/" TargetMode="Externa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rive.google.com/drive/folders/1sLiF55rVrdkFrGwndcW8IqaCO2z73OCG?usp=sharing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KAKUo2oBnZLjHw" TargetMode="Externa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l0XxciFXid9N-A" TargetMode="Externa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isk.yandex.ru/i/XBRy6G48tfBAMw" TargetMode="Externa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476771" y="3543300"/>
            <a:ext cx="6190456" cy="108255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Транспортная система России и транспортная география 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71202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eJcV-NOEXPK7Hw"/>
              </a:rPr>
              <a:t>https://</a:t>
            </a:r>
            <a:r>
              <a:rPr lang="en-US" u="sng">
                <a:hlinkClick r:id="rId2" tooltip="https://disk.yandex.ru/i/eJcV-NOEXPK7Hw"/>
              </a:rPr>
              <a:t>disk.yandex.ru/i/eJcV-NOEXPK7Hw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672" y="836712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5 Современное развитие транспортной системы электрический транспорт, беспилотные виды транспорта. Цифровые технологии на транспорте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8028384" y="692696"/>
            <a:ext cx="4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11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71202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7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42cH2YLMeIWXKg"/>
              </a:rPr>
              <a:t>https://</a:t>
            </a:r>
            <a:r>
              <a:rPr lang="en-US" u="sng">
                <a:hlinkClick r:id="rId2" tooltip="https://disk.yandex.ru/i/42cH2YLMeIWXKg"/>
              </a:rPr>
              <a:t>disk.yandex.ru/i/42cH2YLMeIWXKg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672" y="1340768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6 Сущность, структура единой транспортной системы России. Транспортный комплекс</a:t>
            </a:r>
            <a:endParaRPr lang="ru-RU" sz="4000" b="1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8028384" y="692696"/>
            <a:ext cx="4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13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28016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GAocy_spRVYcIA"/>
              </a:rPr>
              <a:t>https://</a:t>
            </a:r>
            <a:r>
              <a:rPr lang="en-US" u="sng">
                <a:hlinkClick r:id="rId2" tooltip="https://disk.yandex.ru/i/GAocy_spRVYcIA"/>
              </a:rPr>
              <a:t>disk.yandex.ru/i/GAocy_spRVYcIA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664" y="620688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7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Место транспорта отдельных стран в мировой транспортной системе. Показатели транспортной подвижности населения и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транспортоемкости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экономики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15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817240" y="382861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8TP_M2BcbonSZA"/>
              </a:rPr>
              <a:t>https://</a:t>
            </a:r>
            <a:r>
              <a:rPr lang="en-US" u="sng">
                <a:hlinkClick r:id="rId2" tooltip="https://disk.yandex.ru/i/8TP_M2BcbonSZA"/>
              </a:rPr>
              <a:t>disk.yandex.ru/i/8TP_M2BcbonSZA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672" y="548680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8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Интеграция транспортной системы России в мировую транспортную систему. Проекты трансконтинентальных магистралей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17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71202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f7lxsvrkN53-_Q"/>
              </a:rPr>
              <a:t>https://disk.yandex.ru/i/f7lxsvrkN53-_</a:t>
            </a:r>
            <a:r>
              <a:rPr lang="en-US" u="sng">
                <a:hlinkClick r:id="rId2" tooltip="https://disk.yandex.ru/i/f7lxsvrkN53-_Q"/>
              </a:rPr>
              <a:t>Q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672" y="836712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9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Понятие о международных транспортных коридорах (МТК). Проекты МТК, проходящие по территории России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19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/>
          <p:nvPr/>
        </p:nvSpPr>
        <p:spPr bwMode="auto">
          <a:xfrm>
            <a:off x="590283" y="399801"/>
            <a:ext cx="8003232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0" u="none" strike="noStrike" cap="none" spc="0">
                <a:ln>
                  <a:noFill/>
                </a:ln>
                <a:solidFill>
                  <a:srgbClr val="336600"/>
                </a:solidFill>
                <a:latin typeface="+mj-lt"/>
                <a:ea typeface="+mj-ea"/>
                <a:cs typeface="+mj-cs"/>
              </a:rPr>
              <a:t>Содержание</a:t>
            </a:r>
            <a:endParaRPr lang="ru-RU" sz="3200" b="1" i="0" u="none" strike="noStrike" cap="none" spc="0">
              <a:ln>
                <a:noFill/>
              </a:ln>
              <a:solidFill>
                <a:srgbClr val="3366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 flipH="0" flipV="0">
            <a:off x="762974" y="908719"/>
            <a:ext cx="7759109" cy="6827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400" b="1"/>
              <a:t>Лекция </a:t>
            </a:r>
            <a:r>
              <a:rPr lang="ru-RU" sz="1400" b="1"/>
              <a:t>1</a:t>
            </a:r>
            <a:r>
              <a:rPr lang="ru-RU" sz="1400"/>
              <a:t> Понятие транспортной системы. Показатели работы </a:t>
            </a:r>
            <a:r>
              <a:rPr lang="ru-RU" sz="1400"/>
              <a:t>транспорта	             		3</a:t>
            </a:r>
            <a:endParaRPr/>
          </a:p>
          <a:p>
            <a:pPr algn="just">
              <a:defRPr/>
            </a:pPr>
            <a:r>
              <a:rPr lang="ru-RU" sz="1400" b="1"/>
              <a:t>Лекция 2</a:t>
            </a:r>
            <a:r>
              <a:rPr lang="ru-RU" sz="1400"/>
              <a:t> Критерии выбора видов транспорта. Показатели работы </a:t>
            </a:r>
            <a:r>
              <a:rPr lang="ru-RU" sz="1400"/>
              <a:t>транспорта            			5</a:t>
            </a:r>
            <a:endParaRPr/>
          </a:p>
          <a:p>
            <a:pPr algn="just">
              <a:defRPr/>
            </a:pPr>
            <a:r>
              <a:rPr lang="ru-RU" sz="1400" b="1"/>
              <a:t>Лекция 3</a:t>
            </a:r>
            <a:r>
              <a:rPr lang="ru-RU" sz="1400"/>
              <a:t> Виды транспортных средств и их развитие. Сфера применения, преимущества, недостатки, тенденции развития</a:t>
            </a:r>
            <a:r>
              <a:rPr lang="ru-RU" sz="1400"/>
              <a:t>							          				7</a:t>
            </a:r>
            <a:endParaRPr/>
          </a:p>
          <a:p>
            <a:pPr algn="just">
              <a:defRPr/>
            </a:pPr>
            <a:r>
              <a:rPr lang="ru-RU" sz="1400" b="1"/>
              <a:t>Лекция 4</a:t>
            </a:r>
            <a:r>
              <a:rPr lang="ru-RU" sz="1400"/>
              <a:t> Железнодорожный, автомобильный, водный, воздушный, трубопроводный виды транспорта</a:t>
            </a:r>
            <a:r>
              <a:rPr lang="ru-RU" sz="1400"/>
              <a:t>	           </a:t>
            </a:r>
            <a:r>
              <a:rPr lang="ru-RU" sz="1400"/>
              <a:t> </a:t>
            </a:r>
            <a:r>
              <a:rPr lang="ru-RU" sz="1400"/>
              <a:t>													 9</a:t>
            </a:r>
            <a:endParaRPr/>
          </a:p>
          <a:p>
            <a:pPr algn="just">
              <a:defRPr/>
            </a:pPr>
            <a:r>
              <a:rPr lang="ru-RU" sz="1400" b="1"/>
              <a:t>Лекция 5</a:t>
            </a:r>
            <a:r>
              <a:rPr lang="ru-RU" sz="1400"/>
              <a:t> Современное развитие транспортной системы электрический транспорт, беспилотные виды транспорта. Цифровые технологии на </a:t>
            </a:r>
            <a:r>
              <a:rPr lang="ru-RU" sz="1400"/>
              <a:t>транспорте		           				11</a:t>
            </a:r>
            <a:endParaRPr/>
          </a:p>
          <a:p>
            <a:pPr algn="just">
              <a:defRPr/>
            </a:pPr>
            <a:r>
              <a:rPr lang="ru-RU" sz="1400" b="1"/>
              <a:t>Лекция 6</a:t>
            </a:r>
            <a:r>
              <a:rPr lang="ru-RU" sz="1400"/>
              <a:t> Сущность, структура единой транспортной системы России. Транспортный </a:t>
            </a:r>
            <a:r>
              <a:rPr lang="ru-RU" sz="1400"/>
              <a:t>комплекс</a:t>
            </a:r>
            <a:r>
              <a:rPr lang="ru-RU" sz="1400"/>
              <a:t>	</a:t>
            </a:r>
            <a:r>
              <a:rPr lang="ru-RU" sz="1400"/>
              <a:t>13</a:t>
            </a:r>
            <a:endParaRPr/>
          </a:p>
          <a:p>
            <a:pPr algn="just">
              <a:defRPr/>
            </a:pPr>
            <a:r>
              <a:rPr lang="ru-RU" sz="1400" b="1"/>
              <a:t>Лекция 7 </a:t>
            </a:r>
            <a:r>
              <a:rPr lang="ru-RU" sz="1400"/>
              <a:t>Место транспорта отдельных стран в мировой транспортной системе. Показатели транспортной подвижности населения и </a:t>
            </a:r>
            <a:r>
              <a:rPr lang="ru-RU" sz="1400"/>
              <a:t>транспортоемкости</a:t>
            </a:r>
            <a:r>
              <a:rPr lang="ru-RU" sz="1400"/>
              <a:t> э</a:t>
            </a:r>
            <a:r>
              <a:rPr lang="ru-RU" sz="1400"/>
              <a:t>кономики  				15</a:t>
            </a:r>
            <a:endParaRPr/>
          </a:p>
          <a:p>
            <a:pPr algn="just">
              <a:defRPr/>
            </a:pPr>
            <a:r>
              <a:rPr lang="ru-RU" sz="1400" b="1"/>
              <a:t>Лекция 8</a:t>
            </a:r>
            <a:r>
              <a:rPr lang="ru-RU" sz="1400"/>
              <a:t> Интеграция транспортной системы России в мировую транспортную систему. </a:t>
            </a:r>
            <a:endParaRPr lang="ru-RU" sz="1400"/>
          </a:p>
          <a:p>
            <a:pPr algn="just">
              <a:defRPr/>
            </a:pPr>
            <a:r>
              <a:rPr lang="ru-RU" sz="1400"/>
              <a:t>Проекты трансконтинентальных магистралей</a:t>
            </a:r>
            <a:r>
              <a:rPr lang="ru-RU" sz="1400"/>
              <a:t>			          						17</a:t>
            </a:r>
            <a:endParaRPr/>
          </a:p>
          <a:p>
            <a:pPr algn="just">
              <a:defRPr/>
            </a:pPr>
            <a:r>
              <a:rPr lang="ru-RU" sz="1400" b="1"/>
              <a:t>Лекция 9 </a:t>
            </a:r>
            <a:r>
              <a:rPr lang="ru-RU" sz="1400"/>
              <a:t>Понятие о международных транспортных коридорах (МТК). Проекты МТК, проходящие по территории России</a:t>
            </a:r>
            <a:r>
              <a:rPr lang="ru-RU" sz="1400"/>
              <a:t>		         											 19</a:t>
            </a:r>
            <a:endParaRPr/>
          </a:p>
          <a:p>
            <a:pPr algn="just">
              <a:defRPr/>
            </a:pPr>
            <a:r>
              <a:rPr lang="ru-RU" sz="1400" b="1"/>
              <a:t>Лекция 10 </a:t>
            </a:r>
            <a:r>
              <a:rPr lang="ru-RU" sz="1400"/>
              <a:t>Понятие географии транспорта. Основные маршруты транспортных перевозок по видам транспорта</a:t>
            </a:r>
            <a:r>
              <a:rPr lang="ru-RU" sz="1400"/>
              <a:t>			         											 21</a:t>
            </a:r>
            <a:endParaRPr/>
          </a:p>
          <a:p>
            <a:pPr algn="just">
              <a:defRPr/>
            </a:pPr>
            <a:r>
              <a:rPr lang="ru-RU" sz="1400" b="1"/>
              <a:t>Лекция 11</a:t>
            </a:r>
            <a:r>
              <a:rPr lang="ru-RU" sz="1400"/>
              <a:t> Развитие транспортной системы. Возникновение новых видов </a:t>
            </a:r>
            <a:r>
              <a:rPr lang="ru-RU" sz="1400"/>
              <a:t>транспорта        		23</a:t>
            </a:r>
            <a:endParaRPr/>
          </a:p>
          <a:p>
            <a:pPr algn="just">
              <a:defRPr/>
            </a:pPr>
            <a:r>
              <a:rPr lang="ru-RU" sz="1400" b="1"/>
              <a:t>Лекция 12</a:t>
            </a:r>
            <a:r>
              <a:rPr lang="ru-RU" sz="1400"/>
              <a:t> Экономическое, сейсмическое, климатическое районирование России. Столицы субъектов Российской Федерации</a:t>
            </a:r>
            <a:r>
              <a:rPr lang="ru-RU" sz="1400"/>
              <a:t>			           							25</a:t>
            </a:r>
            <a:endParaRPr/>
          </a:p>
          <a:p>
            <a:pPr algn="just">
              <a:defRPr/>
            </a:pPr>
            <a:r>
              <a:rPr lang="ru-RU" sz="1400" b="1"/>
              <a:t>Проверка знаний</a:t>
            </a:r>
            <a:r>
              <a:rPr lang="ru-RU" sz="1400"/>
              <a:t>							          	 					27</a:t>
            </a:r>
            <a:endParaRPr/>
          </a:p>
          <a:p>
            <a:pPr algn="just">
              <a:defRPr/>
            </a:pPr>
            <a:r>
              <a:rPr lang="ru-RU" sz="1400" b="1"/>
              <a:t>Дополнительный материал для </a:t>
            </a:r>
            <a:r>
              <a:rPr lang="ru-RU" sz="1400" b="1"/>
              <a:t>изучения</a:t>
            </a:r>
            <a:r>
              <a:rPr lang="ru-RU" sz="1400"/>
              <a:t>				           				29</a:t>
            </a:r>
            <a:endParaRPr lang="ru-RU" sz="1400" b="1"/>
          </a:p>
          <a:p>
            <a:pPr algn="just">
              <a:defRPr/>
            </a:pPr>
            <a:endParaRPr lang="ru-RU" sz="1600"/>
          </a:p>
          <a:p>
            <a:pPr algn="just">
              <a:defRPr/>
            </a:pPr>
            <a:endParaRPr lang="ru-RU" sz="1600"/>
          </a:p>
          <a:p>
            <a:pPr algn="just">
              <a:defRPr/>
            </a:pPr>
            <a:endParaRPr lang="ru-RU" sz="1600"/>
          </a:p>
          <a:p>
            <a:pPr algn="just"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br>
              <a:rPr lang="ru-RU"/>
            </a:b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51633" y="371202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h9buGrAlFgs0_Q"/>
              </a:rPr>
              <a:t>https://</a:t>
            </a:r>
            <a:r>
              <a:rPr lang="en-US" u="sng">
                <a:hlinkClick r:id="rId2" tooltip="https://disk.yandex.ru/i/h9buGrAlFgs0_Q"/>
              </a:rPr>
              <a:t>disk.yandex.ru/i/h9buGrAlFgs0_Q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672" y="1196752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10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Понятие географии транспорта. Основные маршруты транспортных перевозок по видам транспорта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21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71202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sToyDWe3GaSLqA"/>
              </a:rPr>
              <a:t>https://</a:t>
            </a:r>
            <a:r>
              <a:rPr lang="en-US" u="sng">
                <a:hlinkClick r:id="rId2" tooltip="https://disk.yandex.ru/i/sToyDWe3GaSLqA"/>
              </a:rPr>
              <a:t>disk.yandex.ru/i/sToyDWe3GaSLqA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640" y="1484784"/>
            <a:ext cx="669674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11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Развитие транспортной системы. Возникновение новых видов транспорта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23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570383" y="328015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Uw4BA1xHcjGaKw"/>
              </a:rPr>
              <a:t>https://</a:t>
            </a:r>
            <a:r>
              <a:rPr lang="en-US" u="sng">
                <a:hlinkClick r:id="rId2" tooltip="https://disk.yandex.ru/i/Uw4BA1xHcjGaKw"/>
              </a:rPr>
              <a:t>disk.yandex.ru/i/Uw4BA1xHcjGaKw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75656" y="908720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12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 Экономическое,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сейсмическое,</a:t>
            </a:r>
            <a:r>
              <a:rPr lang="en-US" sz="4000" b="1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климатическое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районирование России. Столицы субъектов Российской Федерации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25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28016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1MG3EI5ZiKWi4g"/>
              </a:rPr>
              <a:t>https://</a:t>
            </a:r>
            <a:r>
              <a:rPr lang="en-US" u="sng">
                <a:hlinkClick r:id="rId2" tooltip="https://disk.yandex.ru/i/1MG3EI5ZiKWi4g"/>
              </a:rPr>
              <a:t>disk.yandex.ru/i/1MG3EI5ZiKWi4g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640" y="2492896"/>
            <a:ext cx="6308104" cy="122413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Проверка знаний</a:t>
            </a:r>
            <a:endParaRPr lang="ru-RU" sz="4000" b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27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78396" y="328016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Задание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 flipH="0" flipV="0">
            <a:off x="678395" y="1052957"/>
            <a:ext cx="7829123" cy="310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Необходимо выполнить </a:t>
            </a:r>
            <a:r>
              <a:rPr lang="ru-RU"/>
              <a:t>задание в виде тестирования, </a:t>
            </a:r>
            <a:r>
              <a:rPr lang="ru-RU"/>
              <a:t>порядок </a:t>
            </a:r>
            <a:r>
              <a:rPr lang="ru-RU"/>
              <a:t>которого </a:t>
            </a:r>
            <a:r>
              <a:rPr lang="ru-RU"/>
              <a:t>можно увидеть,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forms.yandex.ru/u/6708dde5e010db0270a4de53/"/>
              </a:rPr>
              <a:t>https://forms.yandex.ru/u/6708dde5e010db0270a4de53</a:t>
            </a:r>
            <a:r>
              <a:rPr lang="en-US" u="sng">
                <a:hlinkClick r:id="rId2" tooltip="https://forms.yandex.ru/u/6708dde5e010db0270a4de53/"/>
              </a:rPr>
              <a:t>/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3" tooltip="https://forms.yandex.ru/u/6708f54273cee708d03d0ff1/"/>
              </a:rPr>
              <a:t>https://forms.yandex.ru/u/6708f54273cee708d03d0ff1</a:t>
            </a:r>
            <a:r>
              <a:rPr lang="en-US" u="sng">
                <a:hlinkClick r:id="rId3" tooltip="https://forms.yandex.ru/u/6708f54273cee708d03d0ff1/"/>
              </a:rPr>
              <a:t>/</a:t>
            </a:r>
            <a:r>
              <a:rPr lang="ru-RU"/>
              <a:t> (ч2)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  <a:p>
            <a:pPr>
              <a:tabLst>
                <a:tab pos="360000" algn="l"/>
              </a:tabLst>
              <a:defRPr/>
            </a:pPr>
            <a:r>
              <a:rPr lang="ru-RU"/>
              <a:t>Студенты будут допущены к промежуточной аттестации после успешного выполнения выше представленных заданий.</a:t>
            </a:r>
            <a:endParaRPr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Дополнительный материал для изучения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83568" y="2348880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700"/>
              <a:t>Ознакомиться с дополнительным материалом можно, перейдя по ссылке:</a:t>
            </a:r>
            <a:endParaRPr/>
          </a:p>
          <a:p>
            <a:pPr>
              <a:defRPr/>
            </a:pPr>
            <a:r>
              <a:rPr lang="en-US" sz="1700" u="sng">
                <a:hlinkClick r:id="rId2" tooltip="https://drive.google.com/drive/folders/1sLiF55rVrdkFrGwndcW8IqaCO2z73OCG?usp=sharing"/>
              </a:rPr>
              <a:t>https://</a:t>
            </a:r>
            <a:r>
              <a:rPr lang="en-US" sz="1700" u="sng">
                <a:hlinkClick r:id="rId2" tooltip="https://drive.google.com/drive/folders/1sLiF55rVrdkFrGwndcW8IqaCO2z73OCG?usp=sharing"/>
              </a:rPr>
              <a:t>drive.google.com/drive/folders/1sLiF55rVrdkFrGwndcW8IqaCO2z73OCG?usp=sharing</a:t>
            </a:r>
            <a:endParaRPr lang="ru-RU" sz="1700"/>
          </a:p>
          <a:p>
            <a:pPr>
              <a:defRPr/>
            </a:pPr>
            <a:endParaRPr lang="ru-RU" sz="1700"/>
          </a:p>
          <a:p>
            <a:pPr>
              <a:defRPr/>
            </a:pPr>
            <a:endParaRPr lang="ru-RU" sz="1600"/>
          </a:p>
          <a:p>
            <a:pPr>
              <a:defRPr/>
            </a:pPr>
            <a:endParaRPr lang="ru-RU" sz="1600"/>
          </a:p>
        </p:txBody>
      </p:sp>
      <p:sp>
        <p:nvSpPr>
          <p:cNvPr id="5" name="TextBox 4"/>
          <p:cNvSpPr txBox="1"/>
          <p:nvPr/>
        </p:nvSpPr>
        <p:spPr bwMode="auto">
          <a:xfrm>
            <a:off x="7956375" y="692696"/>
            <a:ext cx="5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29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91680" y="1772816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1 Понятие транспортной системы. Показатели работы транспорта</a:t>
            </a:r>
            <a:endParaRPr lang="ru-RU" sz="4000" b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8100392" y="692696"/>
            <a:ext cx="3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3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2900" b="1">
                <a:solidFill>
                  <a:schemeClr val="bg2">
                    <a:lumMod val="50000"/>
                  </a:schemeClr>
                </a:solidFill>
              </a:rPr>
              <a:t>Контакты: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ru-RU">
                <a:solidFill>
                  <a:schemeClr val="bg2">
                    <a:lumMod val="50000"/>
                  </a:schemeClr>
                </a:solidFill>
              </a:rPr>
              <a:t>ФИО: 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Худабашян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 Ани 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Арутюновна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ru-RU">
                <a:solidFill>
                  <a:schemeClr val="bg2">
                    <a:lumMod val="50000"/>
                  </a:schemeClr>
                </a:solidFill>
              </a:rPr>
              <a:t>Телефон: 89604945491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en-US">
                <a:solidFill>
                  <a:schemeClr val="bg2">
                    <a:lumMod val="50000"/>
                  </a:schemeClr>
                </a:solidFill>
              </a:rPr>
              <a:t>E-mail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anutanuta9.0@mail.ru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endParaRPr lang="ru-RU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43820" y="323868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KAKUo2oBnZLjHw"/>
              </a:rPr>
              <a:t>https://</a:t>
            </a:r>
            <a:r>
              <a:rPr lang="en-US" u="sng">
                <a:hlinkClick r:id="rId2" tooltip="https://disk.yandex.ru/i/KAKUo2oBnZLjHw"/>
              </a:rPr>
              <a:t>disk.yandex.ru/i/KAKUo2oBnZLjHw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91680" y="1772816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2 Критерии выбора видов транспорта. Показатели работы транспорта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8100392" y="692696"/>
            <a:ext cx="3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43820" y="437802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39552" y="1052958"/>
            <a:ext cx="8280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l0XxciFXid9N-A"/>
              </a:rPr>
              <a:t>https://</a:t>
            </a:r>
            <a:r>
              <a:rPr lang="en-US" u="sng">
                <a:hlinkClick r:id="rId2" tooltip="https://disk.yandex.ru/i/l0XxciFXid9N-A"/>
              </a:rPr>
              <a:t>disk.yandex.ru/i/l0XxciFXid9N-A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664" y="980728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3 Виды транспортных средств и их развитие. Сфера применения, преимущества, недостатки, тенденции развития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8100392" y="692696"/>
            <a:ext cx="3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7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/>
          <p:nvPr/>
        </p:nvSpPr>
        <p:spPr bwMode="auto">
          <a:xfrm>
            <a:off x="642963" y="440891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Основной материал для изучения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1052958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000" algn="l"/>
              </a:tabLst>
              <a:defRPr/>
            </a:pPr>
            <a:r>
              <a:rPr lang="en-US"/>
              <a:t>	</a:t>
            </a:r>
            <a:r>
              <a:rPr lang="ru-RU"/>
              <a:t>Основной материал можно изучить, перейдя по ссылке:</a:t>
            </a:r>
            <a:endParaRPr/>
          </a:p>
          <a:p>
            <a:pPr>
              <a:tabLst>
                <a:tab pos="360000" algn="l"/>
              </a:tabLst>
              <a:defRPr/>
            </a:pPr>
            <a:r>
              <a:rPr lang="en-US" u="sng">
                <a:hlinkClick r:id="rId2" tooltip="https://disk.yandex.ru/i/XBRy6G48tfBAMw"/>
              </a:rPr>
              <a:t>https://</a:t>
            </a:r>
            <a:r>
              <a:rPr lang="en-US" u="sng">
                <a:hlinkClick r:id="rId2" tooltip="https://disk.yandex.ru/i/XBRy6G48tfBAMw"/>
              </a:rPr>
              <a:t>disk.yandex.ru/i/XBRy6G48tfBAMw</a:t>
            </a:r>
            <a:endParaRPr lang="ru-RU"/>
          </a:p>
          <a:p>
            <a:pPr>
              <a:tabLst>
                <a:tab pos="360000" algn="l"/>
              </a:tabLs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91680" y="1556792"/>
            <a:ext cx="6308104" cy="1224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Лекция 4 </a:t>
            </a:r>
            <a:r>
              <a:rPr lang="ru-RU" sz="4000" b="1">
                <a:solidFill>
                  <a:schemeClr val="bg2">
                    <a:lumMod val="50000"/>
                  </a:schemeClr>
                </a:solidFill>
              </a:rPr>
              <a:t>Железнодорожный, автомобильный, водный, воздушный, трубопроводный виды транспорта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8100392" y="692696"/>
            <a:ext cx="3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9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Arial"/>
        <a:cs typeface="Arial"/>
      </a:majorFont>
      <a:minorFont>
        <a:latin typeface="Garamond"/>
        <a:ea typeface="Arial"/>
        <a:cs typeface="Arial"/>
      </a:minorFont>
    </a:fontScheme>
    <a:fmtScheme name="Натуральные материалы">
      <a:fillStyleLst>
        <a:solidFill>
          <a:schemeClr val="phClr"/>
        </a:solidFill>
        <a:gradFill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algn="tl" flip="none" sx="100000" sy="100000" tx="0" ty="0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r:embed="rId2"/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R7-Office/2024.1.1.375</Application>
  <DocSecurity>0</DocSecurity>
  <PresentationFormat>Экран (4:3)</PresentationFormat>
  <Paragraphs>0</Paragraphs>
  <Slides>30</Slides>
  <Notes>30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Root</dc:creator>
  <cp:keywords/>
  <dc:description/>
  <dc:identifier/>
  <dc:language/>
  <cp:lastModifiedBy>Анюта Худабашян</cp:lastModifiedBy>
  <cp:revision>92</cp:revision>
  <dcterms:created xsi:type="dcterms:W3CDTF">2021-12-20T13:31:16Z</dcterms:created>
  <dcterms:modified xsi:type="dcterms:W3CDTF">2025-02-28T09:33:45Z</dcterms:modified>
  <cp:category/>
  <cp:contentStatus/>
  <cp:version/>
</cp:coreProperties>
</file>