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313" r:id="rId4"/>
    <p:sldId id="315" r:id="rId5"/>
    <p:sldId id="316" r:id="rId6"/>
    <p:sldId id="314" r:id="rId7"/>
    <p:sldId id="317" r:id="rId8"/>
    <p:sldId id="318" r:id="rId9"/>
    <p:sldId id="319" r:id="rId10"/>
    <p:sldId id="320" r:id="rId11"/>
    <p:sldId id="321" r:id="rId12"/>
    <p:sldId id="322" r:id="rId13"/>
    <p:sldId id="324" r:id="rId14"/>
    <p:sldId id="325" r:id="rId15"/>
    <p:sldId id="326" r:id="rId16"/>
    <p:sldId id="327" r:id="rId17"/>
    <p:sldId id="305" r:id="rId18"/>
    <p:sldId id="307" r:id="rId19"/>
    <p:sldId id="308" r:id="rId20"/>
    <p:sldId id="304" r:id="rId21"/>
    <p:sldId id="309" r:id="rId22"/>
    <p:sldId id="310" r:id="rId23"/>
    <p:sldId id="311" r:id="rId24"/>
    <p:sldId id="312" r:id="rId25"/>
    <p:sldId id="30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  <a:srgbClr val="F7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7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07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14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03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96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7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3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7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7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64DB4-CF88-49BB-B491-A70BC794BF43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869A6-4FB7-4595-AAC0-BFBEEB61F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slide" Target="slide6.xml"/><Relationship Id="rId12" Type="http://schemas.openxmlformats.org/officeDocument/2006/relationships/slide" Target="slide13.xml"/><Relationship Id="rId17" Type="http://schemas.openxmlformats.org/officeDocument/2006/relationships/slide" Target="slide12.xml"/><Relationship Id="rId2" Type="http://schemas.openxmlformats.org/officeDocument/2006/relationships/image" Target="../media/image2.jpg"/><Relationship Id="rId16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1.xml"/><Relationship Id="rId5" Type="http://schemas.openxmlformats.org/officeDocument/2006/relationships/slide" Target="slide4.xml"/><Relationship Id="rId15" Type="http://schemas.openxmlformats.org/officeDocument/2006/relationships/slide" Target="slide16.xml"/><Relationship Id="rId10" Type="http://schemas.openxmlformats.org/officeDocument/2006/relationships/slide" Target="slide10.xml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5" Type="http://schemas.openxmlformats.org/officeDocument/2006/relationships/image" Target="../media/image35.png"/><Relationship Id="rId4" Type="http://schemas.openxmlformats.org/officeDocument/2006/relationships/image" Target="../media/image31.emf"/><Relationship Id="rId9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png"/><Relationship Id="rId7" Type="http://schemas.openxmlformats.org/officeDocument/2006/relationships/image" Target="../media/image1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0F27C2-5F40-4879-9B55-EBAC957C931F}"/>
              </a:ext>
            </a:extLst>
          </p:cNvPr>
          <p:cNvSpPr txBox="1"/>
          <p:nvPr/>
        </p:nvSpPr>
        <p:spPr>
          <a:xfrm>
            <a:off x="709446" y="1581504"/>
            <a:ext cx="763284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</a:t>
            </a:r>
          </a:p>
          <a:p>
            <a:pPr algn="ctr"/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«Тригонометрические тождества».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5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9BADEB-6094-4084-8722-F3A4A5B5AB27}"/>
              </a:ext>
            </a:extLst>
          </p:cNvPr>
          <p:cNvGrpSpPr/>
          <p:nvPr/>
        </p:nvGrpSpPr>
        <p:grpSpPr>
          <a:xfrm>
            <a:off x="3320264" y="4042809"/>
            <a:ext cx="3123944" cy="1502671"/>
            <a:chOff x="3320264" y="4042809"/>
            <a:chExt cx="3123944" cy="1502671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029C9BC7-82AA-4413-A1B9-96FCD6DCE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A70A5D2-91D3-4A3A-ACE5-D6F8966DD0CC}"/>
                </a:ext>
              </a:extLst>
            </p:cNvPr>
            <p:cNvSpPr txBox="1"/>
            <p:nvPr/>
          </p:nvSpPr>
          <p:spPr>
            <a:xfrm>
              <a:off x="3491880" y="4837594"/>
              <a:ext cx="29523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4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в) </a:t>
              </a:r>
              <a:r>
                <a:rPr lang="en-US" sz="40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tg</a:t>
              </a:r>
              <a:r>
                <a:rPr lang="ru-RU" sz="4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90º</a:t>
              </a:r>
              <a:endParaRPr lang="ru-RU" sz="4000" dirty="0"/>
            </a:p>
          </p:txBody>
        </p:sp>
      </p:grpSp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666463"/>
            <a:ext cx="8197406" cy="2333036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88646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8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8452AD-FE7F-4264-A7C7-D3BD99CF01A6}"/>
              </a:ext>
            </a:extLst>
          </p:cNvPr>
          <p:cNvSpPr txBox="1"/>
          <p:nvPr/>
        </p:nvSpPr>
        <p:spPr>
          <a:xfrm>
            <a:off x="1547664" y="1556792"/>
            <a:ext cx="7259657" cy="2419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из выражений не имеют смысла?</a:t>
            </a:r>
            <a:endParaRPr lang="ru-RU" sz="28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90º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б)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0º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в)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tg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90º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22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28012"/>
            <a:ext cx="8197406" cy="2333036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50195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9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3AFD86-8B70-43C2-9370-1E8A1C6E640B}"/>
                  </a:ext>
                </a:extLst>
              </p:cNvPr>
              <p:cNvSpPr txBox="1"/>
              <p:nvPr/>
            </p:nvSpPr>
            <p:spPr>
              <a:xfrm>
                <a:off x="1487139" y="1988840"/>
                <a:ext cx="7117309" cy="1284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Могут ли одновременно выполняться  равенства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 α = 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3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3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cos α</a:t>
                </a: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</a:t>
                </a: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3AFD86-8B70-43C2-9370-1E8A1C6E6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139" y="1988840"/>
                <a:ext cx="7117309" cy="1284262"/>
              </a:xfrm>
              <a:prstGeom prst="rect">
                <a:avLst/>
              </a:prstGeom>
              <a:blipFill>
                <a:blip r:embed="rId7"/>
                <a:stretch>
                  <a:fillRect t="-6635" r="-2057" b="-56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582A70A-D7E4-4C09-8E3E-0E89FA5B95F6}"/>
              </a:ext>
            </a:extLst>
          </p:cNvPr>
          <p:cNvGrpSpPr/>
          <p:nvPr/>
        </p:nvGrpSpPr>
        <p:grpSpPr>
          <a:xfrm>
            <a:off x="2555776" y="4042809"/>
            <a:ext cx="5184576" cy="1523131"/>
            <a:chOff x="2555776" y="4042809"/>
            <a:chExt cx="5184576" cy="1523131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56F58325-F509-4A3A-8236-DB954E37A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67B38A38-ABD7-45AA-BC0E-AC5980D797D8}"/>
                    </a:ext>
                  </a:extLst>
                </p:cNvPr>
                <p:cNvSpPr txBox="1"/>
                <p:nvPr/>
              </p:nvSpPr>
              <p:spPr>
                <a:xfrm>
                  <a:off x="2555776" y="4774120"/>
                  <a:ext cx="5184576" cy="7918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ru-RU" sz="32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ru-RU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3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3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ru-RU" sz="3200" dirty="0"/>
                            <m:t>)</m:t>
                          </m:r>
                        </m:e>
                        <m:sup>
                          <m:r>
                            <a:rPr lang="ru-RU" sz="32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32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sz="3200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ru-RU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3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3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sz="3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ru-RU" sz="3200" dirty="0"/>
                            <m:t>)</m:t>
                          </m:r>
                        </m:e>
                        <m:sup>
                          <m:r>
                            <a:rPr lang="ru-RU" sz="32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ru-RU" sz="3200" dirty="0"/>
                    <a:t> ≠ 1 (не могут)</a:t>
                  </a:r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67B38A38-ABD7-45AA-BC0E-AC5980D797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55776" y="4774120"/>
                  <a:ext cx="5184576" cy="791820"/>
                </a:xfrm>
                <a:prstGeom prst="rect">
                  <a:avLst/>
                </a:prstGeom>
                <a:blipFill>
                  <a:blip r:embed="rId8"/>
                  <a:stretch>
                    <a:fillRect b="-1230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78027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628800"/>
            <a:ext cx="819740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50983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0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69CDF4-9929-4824-9AD3-ED4DAB71713D}"/>
              </a:ext>
            </a:extLst>
          </p:cNvPr>
          <p:cNvSpPr txBox="1"/>
          <p:nvPr/>
        </p:nvSpPr>
        <p:spPr>
          <a:xfrm>
            <a:off x="2129458" y="1809000"/>
            <a:ext cx="65412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равен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</a:p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=2?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096F5E5-0BC3-484D-BE00-5FB7C8EAA2A1}"/>
              </a:ext>
            </a:extLst>
          </p:cNvPr>
          <p:cNvGrpSpPr/>
          <p:nvPr/>
        </p:nvGrpSpPr>
        <p:grpSpPr>
          <a:xfrm>
            <a:off x="2878559" y="4042809"/>
            <a:ext cx="4572000" cy="1556172"/>
            <a:chOff x="2878559" y="4042809"/>
            <a:chExt cx="4572000" cy="1556172"/>
          </a:xfrm>
        </p:grpSpPr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E195EE3E-9910-45E5-B856-99A1BDE95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0734FE-357B-4FA2-8B39-093E6F119CCA}"/>
                </a:ext>
              </a:extLst>
            </p:cNvPr>
            <p:cNvSpPr txBox="1"/>
            <p:nvPr/>
          </p:nvSpPr>
          <p:spPr>
            <a:xfrm>
              <a:off x="2878559" y="4675651"/>
              <a:ext cx="45720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5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ctg</a:t>
              </a:r>
              <a:r>
                <a:rPr lang="en-US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α</a:t>
              </a:r>
              <a:r>
                <a:rPr lang="ru-RU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1/2</a:t>
              </a:r>
              <a:endParaRPr lang="ru-R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073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484784"/>
            <a:ext cx="819740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06967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69CDF4-9929-4824-9AD3-ED4DAB71713D}"/>
              </a:ext>
            </a:extLst>
          </p:cNvPr>
          <p:cNvSpPr txBox="1"/>
          <p:nvPr/>
        </p:nvSpPr>
        <p:spPr>
          <a:xfrm>
            <a:off x="1294181" y="2132856"/>
            <a:ext cx="7598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определение </a:t>
            </a: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тождества.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ADC7EAC-F0E8-481F-BCA2-46530EF13423}"/>
              </a:ext>
            </a:extLst>
          </p:cNvPr>
          <p:cNvGrpSpPr/>
          <p:nvPr/>
        </p:nvGrpSpPr>
        <p:grpSpPr>
          <a:xfrm>
            <a:off x="2129481" y="4041124"/>
            <a:ext cx="6690991" cy="2484220"/>
            <a:chOff x="2129481" y="4041124"/>
            <a:chExt cx="6690991" cy="2484220"/>
          </a:xfrm>
        </p:grpSpPr>
        <p:sp>
          <p:nvSpPr>
            <p:cNvPr id="6" name="Стрелка: влево 5">
              <a:hlinkClick r:id="rId6" action="ppaction://hlinksldjump"/>
              <a:extLst>
                <a:ext uri="{FF2B5EF4-FFF2-40B4-BE49-F238E27FC236}">
                  <a16:creationId xmlns:a16="http://schemas.microsoft.com/office/drawing/2014/main" id="{6D0896CD-E2FB-4298-A1B8-E40CCB4BE69D}"/>
                </a:ext>
              </a:extLst>
            </p:cNvPr>
            <p:cNvSpPr/>
            <p:nvPr/>
          </p:nvSpPr>
          <p:spPr>
            <a:xfrm>
              <a:off x="8100392" y="6165304"/>
              <a:ext cx="504056" cy="36004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E624F028-278D-4500-80FB-7C15FBABA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4041124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265997-C04E-4D93-BBCF-862EBBE4AEE1}"/>
                </a:ext>
              </a:extLst>
            </p:cNvPr>
            <p:cNvSpPr txBox="1"/>
            <p:nvPr/>
          </p:nvSpPr>
          <p:spPr>
            <a:xfrm>
              <a:off x="2129481" y="4581128"/>
              <a:ext cx="669099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Равенство, верное для всех допустимых значений входящих в него букв (таких, при которых его левая и правая части имеют смысл), называется тождеством.</a:t>
              </a:r>
              <a:endParaRPr lang="ru-RU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6801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4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69CDF4-9929-4824-9AD3-ED4DAB71713D}"/>
              </a:ext>
            </a:extLst>
          </p:cNvPr>
          <p:cNvSpPr txBox="1"/>
          <p:nvPr/>
        </p:nvSpPr>
        <p:spPr>
          <a:xfrm>
            <a:off x="1259632" y="2255953"/>
            <a:ext cx="7598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способы доказательства тождеств.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97" y="1600020"/>
            <a:ext cx="819740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222203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2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99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8197406" cy="2333036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2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3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5E5EB6-1C5E-4F57-BB2D-0DE4CCD00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8533" y="1819758"/>
            <a:ext cx="6881408" cy="1705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1A023A-F17B-4C36-BEA0-638FC06B58F1}"/>
              </a:ext>
            </a:extLst>
          </p:cNvPr>
          <p:cNvGrpSpPr/>
          <p:nvPr/>
        </p:nvGrpSpPr>
        <p:grpSpPr>
          <a:xfrm>
            <a:off x="2385842" y="4042809"/>
            <a:ext cx="5714550" cy="1906471"/>
            <a:chOff x="2385842" y="4042809"/>
            <a:chExt cx="5714550" cy="1906471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50FC6792-269A-419B-B685-19C579F50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A1F7FA2A-8668-4213-B4D2-97DBAE7FA62A}"/>
                </a:ext>
              </a:extLst>
            </p:cNvPr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2385842" y="4887404"/>
              <a:ext cx="5714550" cy="10618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86171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8197406" cy="2333036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9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4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9E3D4D-D753-40DC-8F5C-56D2331CA4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6094" y="1916832"/>
            <a:ext cx="6786346" cy="1556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58F6E92-921E-4D3F-85B3-1B6144323667}"/>
              </a:ext>
            </a:extLst>
          </p:cNvPr>
          <p:cNvGrpSpPr/>
          <p:nvPr/>
        </p:nvGrpSpPr>
        <p:grpSpPr>
          <a:xfrm>
            <a:off x="2804968" y="4042809"/>
            <a:ext cx="5295424" cy="1825498"/>
            <a:chOff x="2804968" y="4042809"/>
            <a:chExt cx="5295424" cy="1825498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6FA80552-ACAC-4281-B596-FAED9923DB95}"/>
                </a:ext>
              </a:extLst>
            </p:cNvPr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2804968" y="4689140"/>
              <a:ext cx="5295424" cy="117916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7047857B-3281-411D-BFA0-E7B5B1E9F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3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7F09FF-9E76-4A69-A720-687D199BBDC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-612576" y="269776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b="1" dirty="0">
                <a:solidFill>
                  <a:srgbClr val="0070C0"/>
                </a:solidFill>
              </a:rPr>
              <a:t>ЦИТАТА ДНЯ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5BC4F-A786-4CC4-A187-80D1F4A04727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0" y="1412776"/>
            <a:ext cx="6156176" cy="452596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ru-RU" altLang="ru-RU" sz="4000" b="1" i="1" dirty="0"/>
              <a:t>«</a:t>
            </a:r>
            <a:r>
              <a:rPr lang="ru-RU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Дороги не те знания, которые отлагаются в мозгу, как жир; дороги те, которые превращаются в умственные мышцы</a:t>
            </a:r>
            <a:r>
              <a:rPr lang="ru-RU" altLang="ru-RU" sz="4000" b="1" i="1" dirty="0"/>
              <a:t>»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dirty="0"/>
          </a:p>
          <a:p>
            <a:pPr>
              <a:buFont typeface="Wingdings" panose="05000000000000000000" pitchFamily="2" charset="2"/>
              <a:buNone/>
            </a:pPr>
            <a:r>
              <a:rPr lang="ru-RU" altLang="ru-RU" dirty="0"/>
              <a:t>              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CAE093-FE28-445A-A944-C0CFE1921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82" y="609444"/>
            <a:ext cx="2592388" cy="3455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1458399-3CBF-4F8D-BC75-8D814A06E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72275"/>
            <a:ext cx="91424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831E8D-D917-4DE8-8A64-1720CE393BD7}"/>
              </a:ext>
            </a:extLst>
          </p:cNvPr>
          <p:cNvSpPr txBox="1"/>
          <p:nvPr/>
        </p:nvSpPr>
        <p:spPr>
          <a:xfrm>
            <a:off x="3635896" y="4738863"/>
            <a:ext cx="48062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Font typeface="Wingdings" panose="05000000000000000000" pitchFamily="2" charset="2"/>
              <a:buNone/>
            </a:pPr>
            <a:r>
              <a:rPr lang="ru-RU" altLang="ru-RU" sz="2400" b="1" i="1" dirty="0">
                <a:solidFill>
                  <a:srgbClr val="0070C0"/>
                </a:solidFill>
              </a:rPr>
              <a:t>Герберт Спенсер, английский философ, социолог 19 века.</a:t>
            </a:r>
          </a:p>
        </p:txBody>
      </p:sp>
    </p:spTree>
    <p:extLst>
      <p:ext uri="{BB962C8B-B14F-4D97-AF65-F5344CB8AC3E}">
        <p14:creationId xmlns:p14="http://schemas.microsoft.com/office/powerpoint/2010/main" val="173329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628A5448-ADBD-4952-B07F-163FED227E62}"/>
                  </a:ext>
                </a:extLst>
              </p:cNvPr>
              <p:cNvSpPr txBox="1"/>
              <p:nvPr/>
            </p:nvSpPr>
            <p:spPr bwMode="auto">
              <a:xfrm>
                <a:off x="1702468" y="2150989"/>
                <a:ext cx="7190012" cy="811561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𝑐𝑡</m:t>
                      </m:r>
                      <m:sSup>
                        <m:sSupPr>
                          <m:ctrlP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3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sz="38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sz="3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𝑐𝑡</m:t>
                      </m:r>
                      <m:sSup>
                        <m:sSupPr>
                          <m:ctrlP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3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3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sz="38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sz="3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sz="3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3800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628A5448-ADBD-4952-B07F-163FED227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02468" y="2150989"/>
                <a:ext cx="7190012" cy="8115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4C0E5047-498F-4AE0-A416-2DAF08221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688" y="4704820"/>
            <a:ext cx="666023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rgbClr val="00518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Как можно определить прием  для доказательства данного тождества?</a:t>
            </a:r>
            <a:endParaRPr kumimoji="0" lang="ru-RU" altLang="ru-RU" sz="3600" b="1" i="1" u="none" strike="noStrike" cap="none" normalizeH="0" baseline="0" dirty="0">
              <a:ln>
                <a:noFill/>
              </a:ln>
              <a:solidFill>
                <a:srgbClr val="00518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06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AEFBCE-ACDF-44C9-A819-87ECEF4EBC4A}"/>
              </a:ext>
            </a:extLst>
          </p:cNvPr>
          <p:cNvSpPr txBox="1"/>
          <p:nvPr/>
        </p:nvSpPr>
        <p:spPr>
          <a:xfrm>
            <a:off x="1475656" y="332656"/>
            <a:ext cx="7416823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3200" b="1" dirty="0">
                <a:solidFill>
                  <a:srgbClr val="0070C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Способы доказательства тождеств.</a:t>
            </a:r>
            <a:endParaRPr lang="ru-RU" sz="2800" dirty="0">
              <a:solidFill>
                <a:srgbClr val="0070C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0ABE26-DC2C-474B-9107-DA298CB02787}"/>
              </a:ext>
            </a:extLst>
          </p:cNvPr>
          <p:cNvSpPr txBox="1"/>
          <p:nvPr/>
        </p:nvSpPr>
        <p:spPr>
          <a:xfrm>
            <a:off x="1475657" y="1268760"/>
            <a:ext cx="7416822" cy="49943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Выполнить равносильные преобразования 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правой части тождества.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Если в итоге получим левую часть, тогда тождество считается доказанным.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правой части тождества вычитаем левую часть.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Производим над разностью равносильные преобразования. И если в итоге получаем нуль, то тождество считается доказанным.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левой части тождества вычитают правую часть.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Производим над разностью равносильные преобразования. И если в итоге получаем нуль, то тождество считается доказанным.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Выполнить равносильные преобразования 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левой и правой части тождества.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Если в результате получим одинаковый результат, тогда тождество считается доказанным.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04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9A53B75-214B-4A45-9C22-9DDB3E7D1532}"/>
              </a:ext>
            </a:extLst>
          </p:cNvPr>
          <p:cNvGrpSpPr/>
          <p:nvPr/>
        </p:nvGrpSpPr>
        <p:grpSpPr>
          <a:xfrm>
            <a:off x="1605627" y="260648"/>
            <a:ext cx="1947019" cy="1032913"/>
            <a:chOff x="1691681" y="950491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9FE89B1-CC76-4D2A-A5B7-2EFFF49C5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19" name="Прямоугольник 362">
              <a:extLst>
                <a:ext uri="{FF2B5EF4-FFF2-40B4-BE49-F238E27FC236}">
                  <a16:creationId xmlns:a16="http://schemas.microsoft.com/office/drawing/2014/main" id="{84F70CE8-586E-46D4-A5EB-1C04694C6E70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4" action="ppaction://hlinksldjump"/>
                </a:rPr>
                <a:t>БИЛЕТ </a:t>
              </a:r>
              <a:r>
                <a:rPr lang="en-US" sz="36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4" action="ppaction://hlinksldjump"/>
                </a:rPr>
                <a:t>1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11B31F4-C6ED-4752-9592-B309D79E59D0}"/>
              </a:ext>
            </a:extLst>
          </p:cNvPr>
          <p:cNvGrpSpPr/>
          <p:nvPr/>
        </p:nvGrpSpPr>
        <p:grpSpPr>
          <a:xfrm>
            <a:off x="1605626" y="1628800"/>
            <a:ext cx="1947019" cy="1032913"/>
            <a:chOff x="1691681" y="950491"/>
            <a:chExt cx="2324684" cy="1326382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5829FEF2-26D9-46C0-8A31-EF1B93500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23" name="Прямоугольник 362">
              <a:extLst>
                <a:ext uri="{FF2B5EF4-FFF2-40B4-BE49-F238E27FC236}">
                  <a16:creationId xmlns:a16="http://schemas.microsoft.com/office/drawing/2014/main" id="{BE6FB111-205B-4714-9E8F-53A77211F36E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5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2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7CB52E82-1EA6-41AF-989F-5C08AC9C6717}"/>
              </a:ext>
            </a:extLst>
          </p:cNvPr>
          <p:cNvGrpSpPr/>
          <p:nvPr/>
        </p:nvGrpSpPr>
        <p:grpSpPr>
          <a:xfrm>
            <a:off x="1633207" y="2924944"/>
            <a:ext cx="1947019" cy="1032913"/>
            <a:chOff x="1691681" y="950491"/>
            <a:chExt cx="2324684" cy="1326382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1C6076EA-C910-4932-B2EF-570B84421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26" name="Прямоугольник 362">
              <a:extLst>
                <a:ext uri="{FF2B5EF4-FFF2-40B4-BE49-F238E27FC236}">
                  <a16:creationId xmlns:a16="http://schemas.microsoft.com/office/drawing/2014/main" id="{C9458D25-37A5-4555-ACBE-149A22AC6DB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6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3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18EE437E-5E29-410C-84B6-4BEB43B16DCA}"/>
              </a:ext>
            </a:extLst>
          </p:cNvPr>
          <p:cNvGrpSpPr/>
          <p:nvPr/>
        </p:nvGrpSpPr>
        <p:grpSpPr>
          <a:xfrm>
            <a:off x="1660788" y="4293096"/>
            <a:ext cx="1947019" cy="1032913"/>
            <a:chOff x="1691681" y="950491"/>
            <a:chExt cx="2324684" cy="1326382"/>
          </a:xfrm>
        </p:grpSpPr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43CD9503-88BF-43E2-933B-0CB6D8F91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2" name="Прямоугольник 362">
              <a:extLst>
                <a:ext uri="{FF2B5EF4-FFF2-40B4-BE49-F238E27FC236}">
                  <a16:creationId xmlns:a16="http://schemas.microsoft.com/office/drawing/2014/main" id="{8FBFFC51-6DEB-45DE-9A1C-FDE2EF7ADD97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7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4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346810D9-5B9B-4A3E-BCC2-0DEBEC38DD12}"/>
              </a:ext>
            </a:extLst>
          </p:cNvPr>
          <p:cNvGrpSpPr/>
          <p:nvPr/>
        </p:nvGrpSpPr>
        <p:grpSpPr>
          <a:xfrm>
            <a:off x="4067944" y="260648"/>
            <a:ext cx="1947019" cy="1032913"/>
            <a:chOff x="1691681" y="950491"/>
            <a:chExt cx="2324684" cy="1326382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DC2F6952-D1EC-4196-BFDC-232F6A77C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5" name="Прямоугольник 362">
              <a:extLst>
                <a:ext uri="{FF2B5EF4-FFF2-40B4-BE49-F238E27FC236}">
                  <a16:creationId xmlns:a16="http://schemas.microsoft.com/office/drawing/2014/main" id="{A0AE5938-C821-434C-9E3C-6CD74AB01506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8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6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ED4BEDA7-9B76-4A55-BD31-D9FC44002458}"/>
              </a:ext>
            </a:extLst>
          </p:cNvPr>
          <p:cNvGrpSpPr/>
          <p:nvPr/>
        </p:nvGrpSpPr>
        <p:grpSpPr>
          <a:xfrm>
            <a:off x="4067943" y="1628800"/>
            <a:ext cx="1947019" cy="1032913"/>
            <a:chOff x="1691681" y="950491"/>
            <a:chExt cx="2324684" cy="1326382"/>
          </a:xfrm>
        </p:grpSpPr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2C2DF075-76FF-468E-8274-0F32680DF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38" name="Прямоугольник 362">
              <a:extLst>
                <a:ext uri="{FF2B5EF4-FFF2-40B4-BE49-F238E27FC236}">
                  <a16:creationId xmlns:a16="http://schemas.microsoft.com/office/drawing/2014/main" id="{5EC1A0FC-A140-4633-B2BE-BDFFF7DA57FF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9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7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E49B5923-CC3D-480A-8ED2-17B75AC5B092}"/>
              </a:ext>
            </a:extLst>
          </p:cNvPr>
          <p:cNvGrpSpPr/>
          <p:nvPr/>
        </p:nvGrpSpPr>
        <p:grpSpPr>
          <a:xfrm>
            <a:off x="4095524" y="2924944"/>
            <a:ext cx="1947019" cy="1032913"/>
            <a:chOff x="1691681" y="950491"/>
            <a:chExt cx="2324684" cy="1326382"/>
          </a:xfrm>
        </p:grpSpPr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32E69F2A-9053-43EA-8298-96DA5F8A9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1" name="Прямоугольник 362">
              <a:extLst>
                <a:ext uri="{FF2B5EF4-FFF2-40B4-BE49-F238E27FC236}">
                  <a16:creationId xmlns:a16="http://schemas.microsoft.com/office/drawing/2014/main" id="{C98814F6-DEC2-432E-9B0B-BBAF648FE333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0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8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AFAE132C-E4AA-4400-86C7-581C391AC03A}"/>
              </a:ext>
            </a:extLst>
          </p:cNvPr>
          <p:cNvGrpSpPr/>
          <p:nvPr/>
        </p:nvGrpSpPr>
        <p:grpSpPr>
          <a:xfrm>
            <a:off x="4123105" y="4293096"/>
            <a:ext cx="1947019" cy="1032913"/>
            <a:chOff x="1691681" y="950491"/>
            <a:chExt cx="2324684" cy="1326382"/>
          </a:xfrm>
        </p:grpSpPr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C87B1371-6827-42C5-9C7C-CD28F627B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4" name="Прямоугольник 362">
              <a:extLst>
                <a:ext uri="{FF2B5EF4-FFF2-40B4-BE49-F238E27FC236}">
                  <a16:creationId xmlns:a16="http://schemas.microsoft.com/office/drawing/2014/main" id="{2AC14AA3-B4CA-4E13-9E9F-5983352A6C3E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1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9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161C38A5-ED00-47EA-853F-F9D4D336B1A9}"/>
              </a:ext>
            </a:extLst>
          </p:cNvPr>
          <p:cNvGrpSpPr/>
          <p:nvPr/>
        </p:nvGrpSpPr>
        <p:grpSpPr>
          <a:xfrm>
            <a:off x="6530260" y="260648"/>
            <a:ext cx="1947019" cy="1032913"/>
            <a:chOff x="1691681" y="950491"/>
            <a:chExt cx="2324684" cy="1326382"/>
          </a:xfrm>
        </p:grpSpPr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53A2CAA4-14AA-44D7-BF7B-7EAC563AA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47" name="Прямоугольник 362">
              <a:extLst>
                <a:ext uri="{FF2B5EF4-FFF2-40B4-BE49-F238E27FC236}">
                  <a16:creationId xmlns:a16="http://schemas.microsoft.com/office/drawing/2014/main" id="{E1EEEBE3-EA1E-4852-867F-D28A161B605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2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11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4D0C32CA-51B3-4B8F-9488-BBE7BA8650C1}"/>
              </a:ext>
            </a:extLst>
          </p:cNvPr>
          <p:cNvGrpSpPr/>
          <p:nvPr/>
        </p:nvGrpSpPr>
        <p:grpSpPr>
          <a:xfrm>
            <a:off x="6530259" y="1628800"/>
            <a:ext cx="1947019" cy="1032913"/>
            <a:chOff x="1691681" y="950491"/>
            <a:chExt cx="2324684" cy="1326382"/>
          </a:xfrm>
        </p:grpSpPr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D28B3866-0F81-41C4-9FC5-18FD4B221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0" name="Прямоугольник 362">
              <a:extLst>
                <a:ext uri="{FF2B5EF4-FFF2-40B4-BE49-F238E27FC236}">
                  <a16:creationId xmlns:a16="http://schemas.microsoft.com/office/drawing/2014/main" id="{27EB74C2-C06F-470E-88E8-2EE7DE04E9B4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3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12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DE4A1BD-76C3-4ABC-A5F7-38A90EA6A242}"/>
              </a:ext>
            </a:extLst>
          </p:cNvPr>
          <p:cNvGrpSpPr/>
          <p:nvPr/>
        </p:nvGrpSpPr>
        <p:grpSpPr>
          <a:xfrm>
            <a:off x="6591342" y="4293096"/>
            <a:ext cx="1947019" cy="1032913"/>
            <a:chOff x="1691681" y="950490"/>
            <a:chExt cx="2324684" cy="1326382"/>
          </a:xfrm>
        </p:grpSpPr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DE887E47-CB4A-42D4-9F1C-F0C2D1004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0"/>
              <a:ext cx="2324684" cy="1326382"/>
            </a:xfrm>
            <a:prstGeom prst="rect">
              <a:avLst/>
            </a:prstGeom>
          </p:spPr>
        </p:pic>
        <p:sp>
          <p:nvSpPr>
            <p:cNvPr id="53" name="Прямоугольник 362">
              <a:extLst>
                <a:ext uri="{FF2B5EF4-FFF2-40B4-BE49-F238E27FC236}">
                  <a16:creationId xmlns:a16="http://schemas.microsoft.com/office/drawing/2014/main" id="{EF0DFF96-9897-42FD-9E0C-407BC6FBB705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4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13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4B65C57B-2C90-4A4C-B233-D760E437D839}"/>
              </a:ext>
            </a:extLst>
          </p:cNvPr>
          <p:cNvGrpSpPr/>
          <p:nvPr/>
        </p:nvGrpSpPr>
        <p:grpSpPr>
          <a:xfrm>
            <a:off x="6657397" y="5500748"/>
            <a:ext cx="1947019" cy="1032913"/>
            <a:chOff x="1691681" y="950491"/>
            <a:chExt cx="2324684" cy="1326382"/>
          </a:xfrm>
        </p:grpSpPr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9FBBCF0A-1B31-48C8-B856-7C92FB823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6" name="Прямоугольник 362">
              <a:extLst>
                <a:ext uri="{FF2B5EF4-FFF2-40B4-BE49-F238E27FC236}">
                  <a16:creationId xmlns:a16="http://schemas.microsoft.com/office/drawing/2014/main" id="{4A55E35E-CCEA-4B94-8C9C-9B392FDDCD49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5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14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D19C9DE2-7009-4EDC-80BB-181F3C19C8DB}"/>
              </a:ext>
            </a:extLst>
          </p:cNvPr>
          <p:cNvGrpSpPr/>
          <p:nvPr/>
        </p:nvGrpSpPr>
        <p:grpSpPr>
          <a:xfrm>
            <a:off x="1619672" y="5492431"/>
            <a:ext cx="1947019" cy="1032913"/>
            <a:chOff x="1691681" y="950491"/>
            <a:chExt cx="2324684" cy="1326382"/>
          </a:xfrm>
        </p:grpSpPr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05CF50EB-F35A-4857-91EB-4CD1A8FF8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59" name="Прямоугольник 362">
              <a:extLst>
                <a:ext uri="{FF2B5EF4-FFF2-40B4-BE49-F238E27FC236}">
                  <a16:creationId xmlns:a16="http://schemas.microsoft.com/office/drawing/2014/main" id="{DAAAED43-F14D-46CF-99BA-57A5901C6869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6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5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60AE6F65-E629-4E15-A9EB-9578EEACE0E6}"/>
              </a:ext>
            </a:extLst>
          </p:cNvPr>
          <p:cNvGrpSpPr/>
          <p:nvPr/>
        </p:nvGrpSpPr>
        <p:grpSpPr>
          <a:xfrm>
            <a:off x="4081989" y="5492431"/>
            <a:ext cx="1947019" cy="1032913"/>
            <a:chOff x="1691681" y="950491"/>
            <a:chExt cx="2324684" cy="1326382"/>
          </a:xfrm>
        </p:grpSpPr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478FA454-F51B-4D99-B672-6AEDD3C7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1681" y="950491"/>
              <a:ext cx="2324684" cy="1326382"/>
            </a:xfrm>
            <a:prstGeom prst="rect">
              <a:avLst/>
            </a:prstGeom>
          </p:spPr>
        </p:pic>
        <p:sp>
          <p:nvSpPr>
            <p:cNvPr id="62" name="Прямоугольник 362">
              <a:extLst>
                <a:ext uri="{FF2B5EF4-FFF2-40B4-BE49-F238E27FC236}">
                  <a16:creationId xmlns:a16="http://schemas.microsoft.com/office/drawing/2014/main" id="{513E781E-FA61-437C-BC64-FC756034919C}"/>
                </a:ext>
              </a:extLst>
            </p:cNvPr>
            <p:cNvSpPr/>
            <p:nvPr/>
          </p:nvSpPr>
          <p:spPr>
            <a:xfrm>
              <a:off x="1843480" y="1124744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900" dirty="0">
                  <a:solidFill>
                    <a:srgbClr val="59120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90000"/>
                </a:lnSpc>
              </a:pP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  <a:hlinkClick r:id="rId17" action="ppaction://hlinksldjump"/>
                </a:rPr>
                <a:t>БИЛЕТ</a:t>
              </a:r>
              <a:r>
                <a:rPr lang="ru-RU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 </a:t>
              </a:r>
              <a:r>
                <a:rPr lang="en-US" sz="2400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HGMinchoB"/>
                  <a:cs typeface="Times New Roman" panose="02020603050405020304" pitchFamily="18" charset="0"/>
                </a:rPr>
                <a:t>10</a:t>
              </a:r>
              <a:endPara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HGMinchoB"/>
                <a:cs typeface="Times New Roman" panose="02020603050405020304" pitchFamily="18" charset="0"/>
              </a:endParaRPr>
            </a:p>
          </p:txBody>
        </p:sp>
      </p:grpSp>
      <p:pic>
        <p:nvPicPr>
          <p:cNvPr id="66" name="Picture 3">
            <a:extLst>
              <a:ext uri="{FF2B5EF4-FFF2-40B4-BE49-F238E27FC236}">
                <a16:creationId xmlns:a16="http://schemas.microsoft.com/office/drawing/2014/main" id="{03B88D77-6FB1-4CC6-A3FD-BA725DCAB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58" y="2996952"/>
            <a:ext cx="2232398" cy="89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1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109787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77331" y="601795"/>
            <a:ext cx="609912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Прототип 6. </a:t>
            </a:r>
            <a:r>
              <a:rPr lang="ru-RU" sz="2800" b="1" cap="none" spc="50" dirty="0">
                <a:ln w="11430"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Значение выражения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997839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3600" dirty="0"/>
              <a:t>Вычисление значений тригонометрических выражений</a:t>
            </a:r>
          </a:p>
          <a:p>
            <a:pPr marL="571500" indent="-571500"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</a:pPr>
            <a:endParaRPr lang="ru-RU" sz="3600" dirty="0"/>
          </a:p>
          <a:p>
            <a:pPr marL="571500" indent="-571500"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3600" dirty="0"/>
              <a:t>Преобразование числовых тригонометрических выражений</a:t>
            </a:r>
          </a:p>
          <a:p>
            <a:pPr marL="571500" indent="-571500">
              <a:buClr>
                <a:srgbClr val="C00000"/>
              </a:buClr>
              <a:buSzPct val="150000"/>
              <a:buFont typeface="Wingdings" panose="05000000000000000000" pitchFamily="2" charset="2"/>
              <a:buChar char="ü"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6469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DF0716-9F6E-45E7-8508-5F4428EEDBFA}"/>
              </a:ext>
            </a:extLst>
          </p:cNvPr>
          <p:cNvPicPr/>
          <p:nvPr/>
        </p:nvPicPr>
        <p:blipFill rotWithShape="1">
          <a:blip r:embed="rId3"/>
          <a:srcRect r="54849" b="75393"/>
          <a:stretch/>
        </p:blipFill>
        <p:spPr>
          <a:xfrm>
            <a:off x="1691680" y="1357049"/>
            <a:ext cx="6858645" cy="1423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1C9CA5-4A02-401D-878E-78DD010567C9}"/>
              </a:ext>
            </a:extLst>
          </p:cNvPr>
          <p:cNvPicPr/>
          <p:nvPr/>
        </p:nvPicPr>
        <p:blipFill rotWithShape="1">
          <a:blip r:embed="rId4"/>
          <a:srcRect r="50000" b="71274"/>
          <a:stretch/>
        </p:blipFill>
        <p:spPr bwMode="auto">
          <a:xfrm>
            <a:off x="1691680" y="3621767"/>
            <a:ext cx="6858645" cy="1895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1584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436903-75B9-4B65-A4EA-69DCE2C10986}"/>
              </a:ext>
            </a:extLst>
          </p:cNvPr>
          <p:cNvPicPr/>
          <p:nvPr/>
        </p:nvPicPr>
        <p:blipFill rotWithShape="1">
          <a:blip r:embed="rId3"/>
          <a:srcRect r="65758" b="82781"/>
          <a:stretch/>
        </p:blipFill>
        <p:spPr>
          <a:xfrm>
            <a:off x="1601787" y="1891347"/>
            <a:ext cx="6858645" cy="2005569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330A775-57AC-4804-AF88-3B63B0CC9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Дополнительно:</a:t>
            </a:r>
          </a:p>
        </p:txBody>
      </p:sp>
    </p:spTree>
    <p:extLst>
      <p:ext uri="{BB962C8B-B14F-4D97-AF65-F5344CB8AC3E}">
        <p14:creationId xmlns:p14="http://schemas.microsoft.com/office/powerpoint/2010/main" val="37938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AFAA9178-4061-4E22-9DE0-BE0593C83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911106"/>
              </p:ext>
            </p:extLst>
          </p:nvPr>
        </p:nvGraphicFramePr>
        <p:xfrm>
          <a:off x="135063" y="284137"/>
          <a:ext cx="8757417" cy="645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000">
                  <a:extLst>
                    <a:ext uri="{9D8B030D-6E8A-4147-A177-3AD203B41FA5}">
                      <a16:colId xmlns:a16="http://schemas.microsoft.com/office/drawing/2014/main" val="1734587862"/>
                    </a:ext>
                  </a:extLst>
                </a:gridCol>
                <a:gridCol w="6993417">
                  <a:extLst>
                    <a:ext uri="{9D8B030D-6E8A-4147-A177-3AD203B41FA5}">
                      <a16:colId xmlns:a16="http://schemas.microsoft.com/office/drawing/2014/main" val="2100877352"/>
                    </a:ext>
                  </a:extLst>
                </a:gridCol>
              </a:tblGrid>
              <a:tr h="25546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«А» (на «3»):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646738" algn="l"/>
                        </a:tabLst>
                      </a:pP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33274"/>
                  </a:ext>
                </a:extLst>
              </a:tr>
              <a:tr h="19512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«В» (на «4»):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533397"/>
                  </a:ext>
                </a:extLst>
              </a:tr>
              <a:tr h="19512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«С» (на «5»):</a:t>
                      </a:r>
                    </a:p>
                    <a:p>
                      <a:pPr algn="ctr"/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965045"/>
                  </a:ext>
                </a:extLst>
              </a:tr>
            </a:tbl>
          </a:graphicData>
        </a:graphic>
      </p:graphicFrame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993DBFB-F742-4930-8832-0BAEA077EA41}"/>
              </a:ext>
            </a:extLst>
          </p:cNvPr>
          <p:cNvGrpSpPr/>
          <p:nvPr/>
        </p:nvGrpSpPr>
        <p:grpSpPr>
          <a:xfrm>
            <a:off x="1988162" y="404664"/>
            <a:ext cx="6904319" cy="715174"/>
            <a:chOff x="-112417" y="1443051"/>
            <a:chExt cx="4763987" cy="421328"/>
          </a:xfrm>
        </p:grpSpPr>
        <p:sp>
          <p:nvSpPr>
            <p:cNvPr id="13" name="Rectangle 2">
              <a:extLst>
                <a:ext uri="{FF2B5EF4-FFF2-40B4-BE49-F238E27FC236}">
                  <a16:creationId xmlns:a16="http://schemas.microsoft.com/office/drawing/2014/main" id="{DB9324F3-488D-44C9-9843-F74481293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2417" y="1443051"/>
              <a:ext cx="2185597" cy="308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 Упростить: </a:t>
              </a:r>
              <a:endParaRPr kumimoji="0" lang="ru-RU" alt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Объект 13">
                  <a:extLst>
                    <a:ext uri="{FF2B5EF4-FFF2-40B4-BE49-F238E27FC236}">
                      <a16:creationId xmlns:a16="http://schemas.microsoft.com/office/drawing/2014/main" id="{339A9471-4958-418B-88F6-25AF5AF48815}"/>
                    </a:ext>
                  </a:extLst>
                </p:cNvPr>
                <p:cNvSpPr txBox="1"/>
                <p:nvPr/>
              </p:nvSpPr>
              <p:spPr bwMode="auto">
                <a:xfrm>
                  <a:off x="279239" y="1683064"/>
                  <a:ext cx="4372331" cy="181315"/>
                </a:xfrm>
                <a:prstGeom prst="rect">
                  <a:avLst/>
                </a:prstGeom>
                <a:noFill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sz="32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sz="32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sz="32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func>
                          <m:funcPr>
                            <m:ctrlP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sz="32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ru-RU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ru-RU" sz="3200" dirty="0"/>
                </a:p>
              </p:txBody>
            </p:sp>
          </mc:Choice>
          <mc:Fallback xmlns="">
            <p:sp>
              <p:nvSpPr>
                <p:cNvPr id="14" name="Объект 13">
                  <a:extLst>
                    <a:ext uri="{FF2B5EF4-FFF2-40B4-BE49-F238E27FC236}">
                      <a16:creationId xmlns:a16="http://schemas.microsoft.com/office/drawing/2014/main" id="{339A9471-4958-418B-88F6-25AF5AF488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79239" y="1683064"/>
                  <a:ext cx="4372331" cy="181315"/>
                </a:xfrm>
                <a:prstGeom prst="rect">
                  <a:avLst/>
                </a:prstGeom>
                <a:blipFill>
                  <a:blip r:embed="rId3"/>
                  <a:stretch>
                    <a:fillRect b="-4313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8F174129-F75D-4457-A096-14E603739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705" y="3049796"/>
            <a:ext cx="24903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Упростить: 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09E8BD7A-5673-41A8-8651-AEEE9C907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8654" y="4922004"/>
            <a:ext cx="24903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Упростить: 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BD7C3F8-B37C-4F34-A948-4918487F4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46" t="11141" r="77260" b="-7277"/>
          <a:stretch/>
        </p:blipFill>
        <p:spPr>
          <a:xfrm>
            <a:off x="4268704" y="2959121"/>
            <a:ext cx="1901946" cy="11340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Объект 19">
                <a:extLst>
                  <a:ext uri="{FF2B5EF4-FFF2-40B4-BE49-F238E27FC236}">
                    <a16:creationId xmlns:a16="http://schemas.microsoft.com/office/drawing/2014/main" id="{410D6F17-5BB7-475B-ABE6-C962D537622E}"/>
                  </a:ext>
                </a:extLst>
              </p:cNvPr>
              <p:cNvSpPr txBox="1"/>
              <p:nvPr/>
            </p:nvSpPr>
            <p:spPr bwMode="auto">
              <a:xfrm>
                <a:off x="4165545" y="4752908"/>
                <a:ext cx="4150871" cy="992472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ru-RU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sz="2400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ru-RU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sSup>
                        <m:sSup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sz="2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0" name="Объект 19">
                <a:extLst>
                  <a:ext uri="{FF2B5EF4-FFF2-40B4-BE49-F238E27FC236}">
                    <a16:creationId xmlns:a16="http://schemas.microsoft.com/office/drawing/2014/main" id="{410D6F17-5BB7-475B-ABE6-C962D5376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65545" y="4752908"/>
                <a:ext cx="4150871" cy="9924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926BD63D-A42D-4133-8428-394D0E4519AD}"/>
              </a:ext>
            </a:extLst>
          </p:cNvPr>
          <p:cNvGrpSpPr/>
          <p:nvPr/>
        </p:nvGrpSpPr>
        <p:grpSpPr>
          <a:xfrm>
            <a:off x="2483768" y="1349527"/>
            <a:ext cx="4290472" cy="1751196"/>
            <a:chOff x="982743" y="3429000"/>
            <a:chExt cx="1789056" cy="793772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4A59A7CD-C808-46BC-B8BE-1C7A1B6CBD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69" t="6157" r="70127" b="-12570"/>
            <a:stretch/>
          </p:blipFill>
          <p:spPr>
            <a:xfrm>
              <a:off x="982743" y="3429000"/>
              <a:ext cx="1789056" cy="418946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F864DEB5-3056-4EC9-8B75-E29BD9FD2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654" t="6157" r="50000" b="-12569"/>
            <a:stretch/>
          </p:blipFill>
          <p:spPr>
            <a:xfrm>
              <a:off x="1008856" y="3803826"/>
              <a:ext cx="1352923" cy="418946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4B4C3CFB-6B97-4A0E-A2FD-BF175B268589}"/>
              </a:ext>
            </a:extLst>
          </p:cNvPr>
          <p:cNvGrpSpPr/>
          <p:nvPr/>
        </p:nvGrpSpPr>
        <p:grpSpPr>
          <a:xfrm>
            <a:off x="2318932" y="3679985"/>
            <a:ext cx="6563435" cy="934483"/>
            <a:chOff x="5053663" y="5380573"/>
            <a:chExt cx="5932789" cy="696200"/>
          </a:xfrm>
        </p:grpSpPr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71BD0E61-277E-47C0-95B2-5AF669B963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645" t="-4454" r="66952" b="5214"/>
            <a:stretch/>
          </p:blipFill>
          <p:spPr>
            <a:xfrm>
              <a:off x="5053663" y="5380573"/>
              <a:ext cx="3338366" cy="574607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3E56CFAD-4987-446C-9EFC-081A9B6A72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31417" t="13836" r="46378" b="-5285"/>
            <a:stretch/>
          </p:blipFill>
          <p:spPr>
            <a:xfrm>
              <a:off x="8196761" y="5459593"/>
              <a:ext cx="2789691" cy="617180"/>
            </a:xfrm>
            <a:prstGeom prst="rect">
              <a:avLst/>
            </a:prstGeom>
          </p:spPr>
        </p:pic>
      </p:grpSp>
      <p:sp>
        <p:nvSpPr>
          <p:cNvPr id="30" name="Rectangle 6">
            <a:extLst>
              <a:ext uri="{FF2B5EF4-FFF2-40B4-BE49-F238E27FC236}">
                <a16:creationId xmlns:a16="http://schemas.microsoft.com/office/drawing/2014/main" id="{E99E8E87-3BB0-444C-9AAD-B4F1CDC50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456" y="5589240"/>
            <a:ext cx="15263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Дано: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Объект 30">
                <a:extLst>
                  <a:ext uri="{FF2B5EF4-FFF2-40B4-BE49-F238E27FC236}">
                    <a16:creationId xmlns:a16="http://schemas.microsoft.com/office/drawing/2014/main" id="{F97B82FB-4CA6-41D3-8EFD-E838E6043754}"/>
                  </a:ext>
                </a:extLst>
              </p:cNvPr>
              <p:cNvSpPr txBox="1"/>
              <p:nvPr/>
            </p:nvSpPr>
            <p:spPr bwMode="auto">
              <a:xfrm>
                <a:off x="3373457" y="5463578"/>
                <a:ext cx="4064861" cy="582354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𝑡𝑔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>
                        <m:fPr>
                          <m:ctrlP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≺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≺2</m:t>
                      </m:r>
                      <m:r>
                        <a:rPr lang="ru-RU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1" name="Объект 30">
                <a:extLst>
                  <a:ext uri="{FF2B5EF4-FFF2-40B4-BE49-F238E27FC236}">
                    <a16:creationId xmlns:a16="http://schemas.microsoft.com/office/drawing/2014/main" id="{F97B82FB-4CA6-41D3-8EFD-E838E60437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3457" y="5463578"/>
                <a:ext cx="4064861" cy="582354"/>
              </a:xfrm>
              <a:prstGeom prst="rect">
                <a:avLst/>
              </a:prstGeom>
              <a:blipFill>
                <a:blip r:embed="rId8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" name="Rectangle 7">
            <a:extLst>
              <a:ext uri="{FF2B5EF4-FFF2-40B4-BE49-F238E27FC236}">
                <a16:creationId xmlns:a16="http://schemas.microsoft.com/office/drawing/2014/main" id="{1A7B9A99-55F3-4BA7-AF60-332262AC4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0298" y="445126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74" name="Рисунок 2073">
            <a:extLst>
              <a:ext uri="{FF2B5EF4-FFF2-40B4-BE49-F238E27FC236}">
                <a16:creationId xmlns:a16="http://schemas.microsoft.com/office/drawing/2014/main" id="{0C7E5CF4-BDE8-47AA-9822-F6EB49A33A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74011" b="-411"/>
          <a:stretch/>
        </p:blipFill>
        <p:spPr>
          <a:xfrm>
            <a:off x="3134770" y="6349837"/>
            <a:ext cx="3597470" cy="679563"/>
          </a:xfrm>
          <a:prstGeom prst="rect">
            <a:avLst/>
          </a:prstGeom>
        </p:spPr>
      </p:pic>
      <p:sp>
        <p:nvSpPr>
          <p:cNvPr id="2075" name="TextBox 2074">
            <a:extLst>
              <a:ext uri="{FF2B5EF4-FFF2-40B4-BE49-F238E27FC236}">
                <a16:creationId xmlns:a16="http://schemas.microsoft.com/office/drawing/2014/main" id="{CC02DF32-D2BD-4FD2-A702-66343E6DEB58}"/>
              </a:ext>
            </a:extLst>
          </p:cNvPr>
          <p:cNvSpPr txBox="1"/>
          <p:nvPr/>
        </p:nvSpPr>
        <p:spPr>
          <a:xfrm>
            <a:off x="1979712" y="1412776"/>
            <a:ext cx="540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2.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5441CDB-8969-4774-9ABA-89118311486B}"/>
              </a:ext>
            </a:extLst>
          </p:cNvPr>
          <p:cNvSpPr txBox="1"/>
          <p:nvPr/>
        </p:nvSpPr>
        <p:spPr>
          <a:xfrm>
            <a:off x="1907705" y="3709177"/>
            <a:ext cx="540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2. </a:t>
            </a:r>
          </a:p>
        </p:txBody>
      </p:sp>
      <p:sp>
        <p:nvSpPr>
          <p:cNvPr id="2" name="Блок-схема: документ 1">
            <a:extLst>
              <a:ext uri="{FF2B5EF4-FFF2-40B4-BE49-F238E27FC236}">
                <a16:creationId xmlns:a16="http://schemas.microsoft.com/office/drawing/2014/main" id="{AE238C86-526A-4832-BA25-B95E3A3BCFF5}"/>
              </a:ext>
            </a:extLst>
          </p:cNvPr>
          <p:cNvSpPr/>
          <p:nvPr/>
        </p:nvSpPr>
        <p:spPr>
          <a:xfrm>
            <a:off x="6836864" y="1412776"/>
            <a:ext cx="2055617" cy="1351637"/>
          </a:xfrm>
          <a:prstGeom prst="flowChartDocumen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Указание: Сгруппируйте первый и третий члены.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5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A0FE6A4-4848-439C-A9CB-74DE496EB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67257" cy="200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80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2C1B7D-4178-4DCF-B1FF-E147B4A81BB4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"/>
          <a:stretch/>
        </p:blipFill>
        <p:spPr bwMode="auto">
          <a:xfrm>
            <a:off x="1403648" y="942172"/>
            <a:ext cx="7560840" cy="15182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E63491-6E8C-4786-B924-C58D8B5F5FF6}"/>
              </a:ext>
            </a:extLst>
          </p:cNvPr>
          <p:cNvSpPr txBox="1"/>
          <p:nvPr/>
        </p:nvSpPr>
        <p:spPr>
          <a:xfrm>
            <a:off x="167257" y="2932809"/>
            <a:ext cx="8591525" cy="2728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00200" lvl="3" indent="-22860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  <a:tabLst>
                <a:tab pos="192151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Мои знания соответствуют … баллам</a:t>
            </a:r>
          </a:p>
          <a:p>
            <a:pPr marL="1600200" lvl="3" indent="-22860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  <a:tabLst>
                <a:tab pos="192151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Мои умения соответствуют …. баллам</a:t>
            </a:r>
          </a:p>
          <a:p>
            <a:pPr marL="1600200" lvl="3" indent="-22860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  <a:tabLst>
                <a:tab pos="1921510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Рассмотренные вопросы ЕГЭ решу на … баллов</a:t>
            </a:r>
          </a:p>
        </p:txBody>
      </p:sp>
    </p:spTree>
    <p:extLst>
      <p:ext uri="{BB962C8B-B14F-4D97-AF65-F5344CB8AC3E}">
        <p14:creationId xmlns:p14="http://schemas.microsoft.com/office/powerpoint/2010/main" val="3846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24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6">
            <a:extLst>
              <a:ext uri="{FF2B5EF4-FFF2-40B4-BE49-F238E27FC236}">
                <a16:creationId xmlns:a16="http://schemas.microsoft.com/office/drawing/2014/main" id="{4F928C80-8B2A-495B-B340-F104834C8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249185"/>
              </p:ext>
            </p:extLst>
          </p:nvPr>
        </p:nvGraphicFramePr>
        <p:xfrm>
          <a:off x="407042" y="1556792"/>
          <a:ext cx="8197406" cy="2333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872">
                  <a:extLst>
                    <a:ext uri="{9D8B030D-6E8A-4147-A177-3AD203B41FA5}">
                      <a16:colId xmlns:a16="http://schemas.microsoft.com/office/drawing/2014/main" val="1558403263"/>
                    </a:ext>
                  </a:extLst>
                </a:gridCol>
                <a:gridCol w="7082534">
                  <a:extLst>
                    <a:ext uri="{9D8B030D-6E8A-4147-A177-3AD203B41FA5}">
                      <a16:colId xmlns:a16="http://schemas.microsoft.com/office/drawing/2014/main" val="3639556736"/>
                    </a:ext>
                  </a:extLst>
                </a:gridCol>
              </a:tblGrid>
              <a:tr h="2333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299439"/>
                  </a:ext>
                </a:extLst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4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07500AA-AACF-40CD-9FDB-A946C241367C}"/>
              </a:ext>
            </a:extLst>
          </p:cNvPr>
          <p:cNvGrpSpPr/>
          <p:nvPr/>
        </p:nvGrpSpPr>
        <p:grpSpPr>
          <a:xfrm>
            <a:off x="1619671" y="1594154"/>
            <a:ext cx="5052467" cy="2258312"/>
            <a:chOff x="1612651" y="1631516"/>
            <a:chExt cx="5052467" cy="2258312"/>
          </a:xfrm>
        </p:grpSpPr>
        <p:sp>
          <p:nvSpPr>
            <p:cNvPr id="2" name="Rectangle 2">
              <a:extLst>
                <a:ext uri="{FF2B5EF4-FFF2-40B4-BE49-F238E27FC236}">
                  <a16:creationId xmlns:a16="http://schemas.microsoft.com/office/drawing/2014/main" id="{541DCF4F-17E0-484D-8929-C9DEBB6E8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990" y="1631516"/>
              <a:ext cx="4459619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Дополни формулы</a:t>
              </a:r>
              <a:r>
                <a:rPr kumimoji="0" lang="ru-RU" altLang="ru-RU" sz="3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: 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Объект 3">
                  <a:extLst>
                    <a:ext uri="{FF2B5EF4-FFF2-40B4-BE49-F238E27FC236}">
                      <a16:creationId xmlns:a16="http://schemas.microsoft.com/office/drawing/2014/main" id="{268E4025-5846-4D6D-9EF8-CC9527AED1AF}"/>
                    </a:ext>
                  </a:extLst>
                </p:cNvPr>
                <p:cNvSpPr txBox="1"/>
                <p:nvPr/>
              </p:nvSpPr>
              <p:spPr bwMode="auto">
                <a:xfrm>
                  <a:off x="1695051" y="2260563"/>
                  <a:ext cx="4511675" cy="911225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ru-RU" sz="4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4000" b="0" i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1. </m:t>
                              </m:r>
                              <m:r>
                                <m:rPr>
                                  <m:sty m:val="p"/>
                                </m:rPr>
                                <a:rPr lang="ru-RU" sz="4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sz="4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ru-RU" sz="4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ru-RU" sz="4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ru-RU" sz="40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ru-RU" sz="4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a14:m>
                  <a:r>
                    <a:rPr lang="ru-RU" sz="4000" dirty="0"/>
                    <a:t> =</a:t>
                  </a:r>
                </a:p>
              </p:txBody>
            </p:sp>
          </mc:Choice>
          <mc:Fallback xmlns="">
            <p:sp>
              <p:nvSpPr>
                <p:cNvPr id="4" name="Объект 3">
                  <a:extLst>
                    <a:ext uri="{FF2B5EF4-FFF2-40B4-BE49-F238E27FC236}">
                      <a16:creationId xmlns:a16="http://schemas.microsoft.com/office/drawing/2014/main" id="{268E4025-5846-4D6D-9EF8-CC9527AED1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695051" y="2260563"/>
                  <a:ext cx="4511675" cy="911225"/>
                </a:xfrm>
                <a:prstGeom prst="rect">
                  <a:avLst/>
                </a:prstGeom>
                <a:blipFill>
                  <a:blip r:embed="rId5"/>
                  <a:stretch>
                    <a:fillRect t="-11409" b="-671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25B677-FF51-4834-88CA-60BDA591C2DE}"/>
                </a:ext>
              </a:extLst>
            </p:cNvPr>
            <p:cNvSpPr txBox="1"/>
            <p:nvPr/>
          </p:nvSpPr>
          <p:spPr>
            <a:xfrm>
              <a:off x="4114800" y="2975428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B5423F7-BB34-4529-8F6D-69B99164D313}"/>
                </a:ext>
              </a:extLst>
            </p:cNvPr>
            <p:cNvSpPr txBox="1"/>
            <p:nvPr/>
          </p:nvSpPr>
          <p:spPr>
            <a:xfrm>
              <a:off x="1612651" y="2908480"/>
              <a:ext cx="505246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4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2. </a:t>
              </a:r>
              <a:r>
                <a:rPr lang="en-US" sz="48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tg</a:t>
              </a:r>
              <a:r>
                <a:rPr lang="en-US" sz="4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α</a:t>
              </a:r>
              <a:r>
                <a:rPr lang="ru-RU" sz="48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∙ </a:t>
              </a:r>
              <a:r>
                <a:rPr lang="en-US" sz="4800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ctg</a:t>
              </a:r>
              <a:r>
                <a:rPr lang="en-US" sz="4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α</a:t>
              </a:r>
              <a:r>
                <a:rPr lang="ru-RU" sz="4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</a:t>
              </a:r>
              <a:endParaRPr lang="ru-RU" sz="4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84844" y="2178975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en-US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1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F84616E8-A7D0-41B7-BF5E-474DBB18D2E7}"/>
              </a:ext>
            </a:extLst>
          </p:cNvPr>
          <p:cNvGrpSpPr/>
          <p:nvPr/>
        </p:nvGrpSpPr>
        <p:grpSpPr>
          <a:xfrm>
            <a:off x="2901128" y="4042809"/>
            <a:ext cx="4970067" cy="2258312"/>
            <a:chOff x="2901128" y="4042809"/>
            <a:chExt cx="4970067" cy="2258312"/>
          </a:xfrm>
        </p:grpSpPr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DEB28AC4-ACA5-455B-9FD4-5EB51BEF8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0F72C55F-AA6B-4DEE-9BC4-2EC6B58CA131}"/>
                </a:ext>
              </a:extLst>
            </p:cNvPr>
            <p:cNvGrpSpPr/>
            <p:nvPr/>
          </p:nvGrpSpPr>
          <p:grpSpPr>
            <a:xfrm>
              <a:off x="2901128" y="4671856"/>
              <a:ext cx="4970067" cy="1629265"/>
              <a:chOff x="2901128" y="4671856"/>
              <a:chExt cx="4970067" cy="162926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Объект 3">
                    <a:extLst>
                      <a:ext uri="{FF2B5EF4-FFF2-40B4-BE49-F238E27FC236}">
                        <a16:creationId xmlns:a16="http://schemas.microsoft.com/office/drawing/2014/main" id="{07889975-4A9D-4F9A-AD63-579FE177A6B5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130325" y="4671856"/>
                    <a:ext cx="4511675" cy="911225"/>
                  </a:xfrm>
                  <a:prstGeom prst="rect">
                    <a:avLst/>
                  </a:prstGeom>
                  <a:noFill/>
                </p:spPr>
                <p:txBody>
                  <a:bodyPr>
                    <a:normAutofit fontScale="92500"/>
                  </a:bodyPr>
                  <a:lstStyle/>
                  <a:p>
                    <a14:m>
                      <m:oMath xmlns:m="http://schemas.openxmlformats.org/officeDocument/2006/math">
                        <m:func>
                          <m:funcPr>
                            <m:ctrlPr>
                              <a:rPr lang="ru-RU" sz="40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4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sz="4000" b="0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1. </m:t>
                                </m:r>
                                <m:r>
                                  <m:rPr>
                                    <m:sty m:val="p"/>
                                  </m:rPr>
                                  <a:rPr lang="ru-RU" sz="40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ru-RU" sz="4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  <m:r>
                          <a:rPr lang="ru-RU" sz="4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ru-RU" sz="4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ru-RU" sz="4000" i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ru-RU" sz="4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</m:oMath>
                    </a14:m>
                    <a:r>
                      <a:rPr lang="ru-RU" sz="4000" dirty="0"/>
                      <a:t> = 1</a:t>
                    </a:r>
                  </a:p>
                </p:txBody>
              </p:sp>
            </mc:Choice>
            <mc:Fallback xmlns="">
              <p:sp>
                <p:nvSpPr>
                  <p:cNvPr id="15" name="Объект 3">
                    <a:extLst>
                      <a:ext uri="{FF2B5EF4-FFF2-40B4-BE49-F238E27FC236}">
                        <a16:creationId xmlns:a16="http://schemas.microsoft.com/office/drawing/2014/main" id="{07889975-4A9D-4F9A-AD63-579FE177A6B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130325" y="4671856"/>
                    <a:ext cx="4511675" cy="91122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9333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AC88D2A-77C2-4A6F-A14F-ADF257723898}"/>
                  </a:ext>
                </a:extLst>
              </p:cNvPr>
              <p:cNvSpPr txBox="1"/>
              <p:nvPr/>
            </p:nvSpPr>
            <p:spPr>
              <a:xfrm>
                <a:off x="5550074" y="5386721"/>
                <a:ext cx="914400" cy="914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249F4DA-0632-498B-B493-C0AC7AD1C6C9}"/>
                  </a:ext>
                </a:extLst>
              </p:cNvPr>
              <p:cNvSpPr txBox="1"/>
              <p:nvPr/>
            </p:nvSpPr>
            <p:spPr>
              <a:xfrm>
                <a:off x="2901128" y="5334307"/>
                <a:ext cx="4970067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4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2. </a:t>
                </a:r>
                <a:r>
                  <a:rPr lang="en-US" sz="4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tg</a:t>
                </a:r>
                <a:r>
                  <a:rPr lang="en-US" sz="4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α</a:t>
                </a:r>
                <a:r>
                  <a:rPr lang="ru-RU" sz="4800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∙ </a:t>
                </a:r>
                <a:r>
                  <a:rPr lang="en-US" sz="4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ctg</a:t>
                </a:r>
                <a:r>
                  <a:rPr lang="en-US" sz="4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α</a:t>
                </a:r>
                <a:r>
                  <a:rPr lang="ru-RU" sz="4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1</a:t>
                </a:r>
                <a:endParaRPr lang="ru-RU" sz="4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790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42" y="1516306"/>
            <a:ext cx="8197406" cy="2333036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84844" y="2138489"/>
            <a:ext cx="2081084" cy="1039923"/>
            <a:chOff x="4952214" y="2664297"/>
            <a:chExt cx="2324684" cy="132638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3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2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41DCF4F-17E0-484D-8929-C9DEBB6E8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6900" y="1582118"/>
            <a:ext cx="44596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Дополни формулы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7462663" y="5658253"/>
            <a:ext cx="4978843" cy="275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12E7A0-7BF1-403A-AE4C-732F04381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863" y="2682824"/>
            <a:ext cx="497884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6">
                <a:extLst>
                  <a:ext uri="{FF2B5EF4-FFF2-40B4-BE49-F238E27FC236}">
                    <a16:creationId xmlns:a16="http://schemas.microsoft.com/office/drawing/2014/main" id="{0A7D664E-F849-45E7-8E83-D15A14AC53D2}"/>
                  </a:ext>
                </a:extLst>
              </p:cNvPr>
              <p:cNvSpPr txBox="1"/>
              <p:nvPr/>
            </p:nvSpPr>
            <p:spPr bwMode="auto">
              <a:xfrm>
                <a:off x="1996517" y="2294261"/>
                <a:ext cx="1764083" cy="176408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ru-RU" sz="4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48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ru-RU" sz="4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ru-RU" sz="4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4800" i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ru-RU" sz="4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func>
                      </m:den>
                    </m:f>
                  </m:oMath>
                </a14:m>
                <a:r>
                  <a:rPr lang="ru-RU" sz="4800" dirty="0"/>
                  <a:t> = </a:t>
                </a:r>
              </a:p>
            </p:txBody>
          </p:sp>
        </mc:Choice>
        <mc:Fallback xmlns="">
          <p:sp>
            <p:nvSpPr>
              <p:cNvPr id="7" name="Объект 6">
                <a:extLst>
                  <a:ext uri="{FF2B5EF4-FFF2-40B4-BE49-F238E27FC236}">
                    <a16:creationId xmlns:a16="http://schemas.microsoft.com/office/drawing/2014/main" id="{0A7D664E-F849-45E7-8E83-D15A14AC53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96517" y="2294261"/>
                <a:ext cx="1764083" cy="1764083"/>
              </a:xfrm>
              <a:prstGeom prst="rect">
                <a:avLst/>
              </a:prstGeom>
              <a:blipFill>
                <a:blip r:embed="rId6"/>
                <a:stretch>
                  <a:fillRect t="-1724" r="-124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83DA39A-C669-4A58-BEBF-6979E1914C67}"/>
                  </a:ext>
                </a:extLst>
              </p:cNvPr>
              <p:cNvSpPr txBox="1"/>
              <p:nvPr/>
            </p:nvSpPr>
            <p:spPr>
              <a:xfrm>
                <a:off x="5521556" y="2205524"/>
                <a:ext cx="2592223" cy="1223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800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</a:rPr>
                          <m:t>𝑐𝑡𝑔</m:t>
                        </m:r>
                        <m:r>
                          <a:rPr lang="ru-RU" sz="4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ru-RU" sz="4800" dirty="0"/>
                  <a:t> =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83DA39A-C669-4A58-BEBF-6979E1914C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1556" y="2205524"/>
                <a:ext cx="2592223" cy="1223476"/>
              </a:xfrm>
              <a:prstGeom prst="rect">
                <a:avLst/>
              </a:prstGeom>
              <a:blipFill>
                <a:blip r:embed="rId7"/>
                <a:stretch>
                  <a:fillRect b="-64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C5D493-AFBA-4047-98E7-8962A32B0EF7}"/>
              </a:ext>
            </a:extLst>
          </p:cNvPr>
          <p:cNvGrpSpPr/>
          <p:nvPr/>
        </p:nvGrpSpPr>
        <p:grpSpPr>
          <a:xfrm>
            <a:off x="2438222" y="4149582"/>
            <a:ext cx="6382250" cy="2555669"/>
            <a:chOff x="2438222" y="4149582"/>
            <a:chExt cx="6382250" cy="2555669"/>
          </a:xfrm>
        </p:grpSpPr>
        <p:sp>
          <p:nvSpPr>
            <p:cNvPr id="6" name="Стрелка: влево 5">
              <a:hlinkClick r:id="rId8" action="ppaction://hlinksldjump"/>
              <a:extLst>
                <a:ext uri="{FF2B5EF4-FFF2-40B4-BE49-F238E27FC236}">
                  <a16:creationId xmlns:a16="http://schemas.microsoft.com/office/drawing/2014/main" id="{6D0896CD-E2FB-4298-A1B8-E40CCB4BE69D}"/>
                </a:ext>
              </a:extLst>
            </p:cNvPr>
            <p:cNvSpPr/>
            <p:nvPr/>
          </p:nvSpPr>
          <p:spPr>
            <a:xfrm>
              <a:off x="8100392" y="6165304"/>
              <a:ext cx="504056" cy="360040"/>
            </a:xfrm>
            <a:prstGeom prst="lef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4C6D346F-7411-4BC2-9575-18275BFD3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7213" y="4149582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Объект 6">
                  <a:extLst>
                    <a:ext uri="{FF2B5EF4-FFF2-40B4-BE49-F238E27FC236}">
                      <a16:creationId xmlns:a16="http://schemas.microsoft.com/office/drawing/2014/main" id="{FFDCA90B-8603-439A-8987-53B1A8E8621D}"/>
                    </a:ext>
                  </a:extLst>
                </p:cNvPr>
                <p:cNvSpPr txBox="1"/>
                <p:nvPr/>
              </p:nvSpPr>
              <p:spPr bwMode="auto">
                <a:xfrm>
                  <a:off x="2438222" y="4941168"/>
                  <a:ext cx="3501930" cy="1764083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ru-RU" sz="4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ru-RU" sz="4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sz="4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ru-RU" sz="4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ru-RU" sz="4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ru-RU" sz="4400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ru-RU" sz="4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</m:oMath>
                  </a14:m>
                  <a:r>
                    <a:rPr lang="ru-RU" sz="4400" dirty="0"/>
                    <a:t> = </a:t>
                  </a:r>
                  <a:r>
                    <a:rPr lang="en-US" sz="4400" dirty="0" err="1"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ctg</a:t>
                  </a:r>
                  <a:r>
                    <a:rPr lang="en-US" sz="4400" dirty="0"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α</a:t>
                  </a:r>
                  <a:r>
                    <a:rPr lang="ru-RU" sz="4800" dirty="0"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;</a:t>
                  </a:r>
                  <a:r>
                    <a:rPr lang="ru-RU" sz="4800" dirty="0"/>
                    <a:t> </a:t>
                  </a:r>
                </a:p>
              </p:txBody>
            </p:sp>
          </mc:Choice>
          <mc:Fallback xmlns="">
            <p:sp>
              <p:nvSpPr>
                <p:cNvPr id="20" name="Объект 6">
                  <a:extLst>
                    <a:ext uri="{FF2B5EF4-FFF2-40B4-BE49-F238E27FC236}">
                      <a16:creationId xmlns:a16="http://schemas.microsoft.com/office/drawing/2014/main" id="{FFDCA90B-8603-439A-8987-53B1A8E862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438222" y="4941168"/>
                  <a:ext cx="3501930" cy="1764083"/>
                </a:xfrm>
                <a:prstGeom prst="rect">
                  <a:avLst/>
                </a:prstGeom>
                <a:blipFill>
                  <a:blip r:embed="rId9"/>
                  <a:stretch>
                    <a:fillRect t="-622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7B19DB52-B251-4089-ADE1-9AA8162C0D1B}"/>
                    </a:ext>
                  </a:extLst>
                </p:cNvPr>
                <p:cNvSpPr txBox="1"/>
                <p:nvPr/>
              </p:nvSpPr>
              <p:spPr>
                <a:xfrm>
                  <a:off x="5817722" y="4882607"/>
                  <a:ext cx="3002750" cy="122347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8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4800" i="1">
                              <a:latin typeface="Cambria Math" panose="02040503050406030204" pitchFamily="18" charset="0"/>
                            </a:rPr>
                            <m:t>𝑐𝑡𝑔</m:t>
                          </m:r>
                          <m:r>
                            <a:rPr lang="ru-RU" sz="4800" i="1">
                              <a:latin typeface="Cambria Math" panose="02040503050406030204" pitchFamily="18" charset="0"/>
                            </a:rPr>
                            <m:t>𝛼</m:t>
                          </m:r>
                        </m:den>
                      </m:f>
                    </m:oMath>
                  </a14:m>
                  <a:r>
                    <a:rPr lang="ru-RU" sz="4800" dirty="0"/>
                    <a:t> = </a:t>
                  </a:r>
                  <a:r>
                    <a:rPr lang="en-US" sz="4800" dirty="0" err="1"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tg</a:t>
                  </a:r>
                  <a:r>
                    <a:rPr lang="en-US" sz="4800" dirty="0">
                      <a:latin typeface="Times New Roman" panose="020206030504050203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α</a:t>
                  </a:r>
                  <a:endParaRPr lang="ru-RU" sz="48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7B19DB52-B251-4089-ADE1-9AA8162C0D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7722" y="4882607"/>
                  <a:ext cx="3002750" cy="1223476"/>
                </a:xfrm>
                <a:prstGeom prst="rect">
                  <a:avLst/>
                </a:prstGeom>
                <a:blipFill>
                  <a:blip r:embed="rId10"/>
                  <a:stretch>
                    <a:fillRect r="-203" b="-646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01968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28012"/>
            <a:ext cx="8197406" cy="233303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41DCF4F-17E0-484D-8929-C9DEBB6E8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736" y="1865594"/>
            <a:ext cx="43586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Дополни формулу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endParaRPr kumimoji="0" lang="ru-RU" altLang="ru-RU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7462663" y="5658253"/>
            <a:ext cx="4978843" cy="275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5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12E7A0-7BF1-403A-AE4C-732F04381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863" y="2682824"/>
            <a:ext cx="497884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382930-34F4-4783-B04C-23769B73D511}"/>
                  </a:ext>
                </a:extLst>
              </p:cNvPr>
              <p:cNvSpPr txBox="1"/>
              <p:nvPr/>
            </p:nvSpPr>
            <p:spPr>
              <a:xfrm>
                <a:off x="2741744" y="2511925"/>
                <a:ext cx="3266612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ru-RU" sz="4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4400" i="1">
                          <a:latin typeface="Cambria Math" panose="02040503050406030204" pitchFamily="18" charset="0"/>
                        </a:rPr>
                        <m:t>𝑡</m:t>
                      </m:r>
                      <m:sSup>
                        <m:sSupPr>
                          <m:ctrlPr>
                            <a:rPr lang="ru-RU" sz="4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44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ru-RU" sz="4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4400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ru-RU" sz="4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382930-34F4-4783-B04C-23769B73D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1744" y="2511925"/>
                <a:ext cx="3266612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50195"/>
            <a:ext cx="2081084" cy="1039923"/>
            <a:chOff x="4952214" y="2664297"/>
            <a:chExt cx="2324684" cy="132638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2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3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6AA8959-7E29-4FD9-A2D7-11424CA1A01D}"/>
              </a:ext>
            </a:extLst>
          </p:cNvPr>
          <p:cNvGrpSpPr/>
          <p:nvPr/>
        </p:nvGrpSpPr>
        <p:grpSpPr>
          <a:xfrm>
            <a:off x="2432958" y="4042809"/>
            <a:ext cx="5379402" cy="1983046"/>
            <a:chOff x="2432958" y="4042809"/>
            <a:chExt cx="5379402" cy="1983046"/>
          </a:xfrm>
        </p:grpSpPr>
        <p:sp>
          <p:nvSpPr>
            <p:cNvPr id="13" name="Rectangle 2">
              <a:extLst>
                <a:ext uri="{FF2B5EF4-FFF2-40B4-BE49-F238E27FC236}">
                  <a16:creationId xmlns:a16="http://schemas.microsoft.com/office/drawing/2014/main" id="{78426B77-528B-49CA-985C-93175192A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5C133788-3FB5-4BC8-B028-40A7D309457C}"/>
                    </a:ext>
                  </a:extLst>
                </p:cNvPr>
                <p:cNvSpPr txBox="1"/>
                <p:nvPr/>
              </p:nvSpPr>
              <p:spPr>
                <a:xfrm>
                  <a:off x="2432958" y="4888812"/>
                  <a:ext cx="5379402" cy="113704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60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sz="3600" i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𝑡</m:t>
                        </m:r>
                        <m:sSup>
                          <m:sSupPr>
                            <m:ctrlPr>
                              <a:rPr lang="ru-RU" sz="3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3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ru-RU" sz="36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ru-RU" sz="3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func>
                              <m:funcPr>
                                <m:ctrlPr>
                                  <a:rPr lang="ru-RU" sz="36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ru-RU" sz="3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600" i="1">
                                        <a:latin typeface="Cambria Math" panose="02040503050406030204" pitchFamily="18" charset="0"/>
                                      </a:rPr>
                                      <m:t>𝑐𝑜𝑠</m:t>
                                    </m:r>
                                  </m:e>
                                  <m:sup>
                                    <m:r>
                                      <a:rPr lang="en-US" sz="3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sz="3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</m:func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5C133788-3FB5-4BC8-B028-40A7D3094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2958" y="4888812"/>
                  <a:ext cx="5379402" cy="1137043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09350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7" y="1556792"/>
            <a:ext cx="8197406" cy="2333036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178975"/>
            <a:ext cx="2081084" cy="1039923"/>
            <a:chOff x="4952214" y="2664297"/>
            <a:chExt cx="2324684" cy="1326382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0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4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A0E875-0EDB-4A55-ADFB-A24FDE0F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704" y="1658394"/>
            <a:ext cx="26642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Вычислить:       </a:t>
            </a:r>
            <a:endParaRPr kumimoji="0" lang="ru-RU" altLang="ru-RU" sz="54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>
                <a:extLst>
                  <a:ext uri="{FF2B5EF4-FFF2-40B4-BE49-F238E27FC236}">
                    <a16:creationId xmlns:a16="http://schemas.microsoft.com/office/drawing/2014/main" id="{7BC5A03F-2DE3-4973-B490-5AF9C8C38C0E}"/>
                  </a:ext>
                </a:extLst>
              </p:cNvPr>
              <p:cNvSpPr txBox="1"/>
              <p:nvPr/>
            </p:nvSpPr>
            <p:spPr bwMode="auto">
              <a:xfrm>
                <a:off x="1937115" y="2709870"/>
                <a:ext cx="3971566" cy="117995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sz="4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40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func>
                    <m:r>
                      <a:rPr lang="ru-RU" sz="4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ru-RU" sz="4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4000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f>
                          <m:fPr>
                            <m:ctrlP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4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e>
                    </m:func>
                  </m:oMath>
                </a14:m>
                <a:r>
                  <a:rPr lang="ru-RU" sz="4000" dirty="0"/>
                  <a:t> =</a:t>
                </a:r>
              </a:p>
            </p:txBody>
          </p:sp>
        </mc:Choice>
        <mc:Fallback xmlns="">
          <p:sp>
            <p:nvSpPr>
              <p:cNvPr id="4" name="Объект 3">
                <a:extLst>
                  <a:ext uri="{FF2B5EF4-FFF2-40B4-BE49-F238E27FC236}">
                    <a16:creationId xmlns:a16="http://schemas.microsoft.com/office/drawing/2014/main" id="{7BC5A03F-2DE3-4973-B490-5AF9C8C38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37115" y="2709870"/>
                <a:ext cx="3971566" cy="1179958"/>
              </a:xfrm>
              <a:prstGeom prst="rect">
                <a:avLst/>
              </a:prstGeom>
              <a:blipFill>
                <a:blip r:embed="rId7"/>
                <a:stretch>
                  <a:fillRect t="-25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CBD7B408-3C15-411A-AEB8-1CA2669760D7}"/>
              </a:ext>
            </a:extLst>
          </p:cNvPr>
          <p:cNvGrpSpPr/>
          <p:nvPr/>
        </p:nvGrpSpPr>
        <p:grpSpPr>
          <a:xfrm>
            <a:off x="2834470" y="4042809"/>
            <a:ext cx="5730199" cy="1848378"/>
            <a:chOff x="2834470" y="4042809"/>
            <a:chExt cx="5730199" cy="1848378"/>
          </a:xfrm>
        </p:grpSpPr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107A370D-62C1-4F7E-BC82-54FBCE56D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Объект 3">
                  <a:extLst>
                    <a:ext uri="{FF2B5EF4-FFF2-40B4-BE49-F238E27FC236}">
                      <a16:creationId xmlns:a16="http://schemas.microsoft.com/office/drawing/2014/main" id="{0856D795-F24D-4835-A5E9-2115AB4CCA31}"/>
                    </a:ext>
                  </a:extLst>
                </p:cNvPr>
                <p:cNvSpPr txBox="1"/>
                <p:nvPr/>
              </p:nvSpPr>
              <p:spPr bwMode="auto">
                <a:xfrm>
                  <a:off x="2834470" y="4711229"/>
                  <a:ext cx="5730199" cy="1179958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ru-RU" sz="4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sz="4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func>
                      <m:r>
                        <a:rPr lang="ru-RU" sz="4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ru-RU" sz="4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sz="4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sz="4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</m:oMath>
                  </a14:m>
                  <a:r>
                    <a:rPr lang="ru-RU" sz="4000" dirty="0"/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400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ru-RU" sz="4000" dirty="0"/>
                    <a:t>  -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4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ru-RU" sz="4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4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40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ru-RU" sz="4000" dirty="0"/>
                    <a:t> = 0</a:t>
                  </a:r>
                </a:p>
              </p:txBody>
            </p:sp>
          </mc:Choice>
          <mc:Fallback xmlns="">
            <p:sp>
              <p:nvSpPr>
                <p:cNvPr id="12" name="Объект 3">
                  <a:extLst>
                    <a:ext uri="{FF2B5EF4-FFF2-40B4-BE49-F238E27FC236}">
                      <a16:creationId xmlns:a16="http://schemas.microsoft.com/office/drawing/2014/main" id="{0856D795-F24D-4835-A5E9-2115AB4CCA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834470" y="4711229"/>
                  <a:ext cx="5730199" cy="1179958"/>
                </a:xfrm>
                <a:prstGeom prst="rect">
                  <a:avLst/>
                </a:prstGeom>
                <a:blipFill>
                  <a:blip r:embed="rId8"/>
                  <a:stretch>
                    <a:fillRect b="-207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08DE766F-07C6-48B0-96D5-021D24D9C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70" y="271329"/>
            <a:ext cx="1319301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03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3140CC3-C76F-4EBC-82BE-1D9122459A8E}"/>
              </a:ext>
            </a:extLst>
          </p:cNvPr>
          <p:cNvGrpSpPr/>
          <p:nvPr/>
        </p:nvGrpSpPr>
        <p:grpSpPr>
          <a:xfrm>
            <a:off x="2555776" y="4042809"/>
            <a:ext cx="5256584" cy="2105787"/>
            <a:chOff x="2555776" y="4042809"/>
            <a:chExt cx="5256584" cy="2105787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31D3C2C9-4885-4CE4-A591-08F440E77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Объект 6">
                  <a:extLst>
                    <a:ext uri="{FF2B5EF4-FFF2-40B4-BE49-F238E27FC236}">
                      <a16:creationId xmlns:a16="http://schemas.microsoft.com/office/drawing/2014/main" id="{F514152C-898B-47D2-892D-7FD585D91A67}"/>
                    </a:ext>
                  </a:extLst>
                </p:cNvPr>
                <p:cNvSpPr txBox="1"/>
                <p:nvPr/>
              </p:nvSpPr>
              <p:spPr bwMode="auto">
                <a:xfrm>
                  <a:off x="2555776" y="4832498"/>
                  <a:ext cx="5256584" cy="1316098"/>
                </a:xfrm>
                <a:prstGeom prst="rect">
                  <a:avLst/>
                </a:prstGeom>
                <a:noFill/>
              </p:spPr>
              <p:txBody>
                <a:bodyPr>
                  <a:no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ru-RU" sz="3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𝑐𝑡𝑔</m:t>
                      </m:r>
                      <m:f>
                        <m:fPr>
                          <m:ctrlP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𝑡𝑔</m:t>
                      </m:r>
                      <m:f>
                        <m:fPr>
                          <m:ctrlP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ru-RU" sz="3600" dirty="0"/>
                    <a:t> 0 – 1 = -1</a:t>
                  </a:r>
                </a:p>
              </p:txBody>
            </p:sp>
          </mc:Choice>
          <mc:Fallback xmlns="">
            <p:sp>
              <p:nvSpPr>
                <p:cNvPr id="13" name="Объект 6">
                  <a:extLst>
                    <a:ext uri="{FF2B5EF4-FFF2-40B4-BE49-F238E27FC236}">
                      <a16:creationId xmlns:a16="http://schemas.microsoft.com/office/drawing/2014/main" id="{F514152C-898B-47D2-892D-7FD585D91A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555776" y="4832498"/>
                  <a:ext cx="5256584" cy="1316098"/>
                </a:xfrm>
                <a:prstGeom prst="rect">
                  <a:avLst/>
                </a:prstGeom>
                <a:blipFill>
                  <a:blip r:embed="rId3"/>
                  <a:stretch>
                    <a:fillRect t="-1852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03" y="1712182"/>
            <a:ext cx="8197406" cy="233303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25B677-FF51-4834-88CA-60BDA591C2DE}"/>
              </a:ext>
            </a:extLst>
          </p:cNvPr>
          <p:cNvSpPr txBox="1"/>
          <p:nvPr/>
        </p:nvSpPr>
        <p:spPr>
          <a:xfrm>
            <a:off x="4114800" y="29754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A0E875-0EDB-4A55-ADFB-A24FDE0F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736" y="1931657"/>
            <a:ext cx="26642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Вычислить:       </a:t>
            </a:r>
            <a:endParaRPr kumimoji="0" lang="ru-RU" altLang="ru-RU" sz="54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6">
                <a:extLst>
                  <a:ext uri="{FF2B5EF4-FFF2-40B4-BE49-F238E27FC236}">
                    <a16:creationId xmlns:a16="http://schemas.microsoft.com/office/drawing/2014/main" id="{70D63995-704E-4E49-85B0-292BDCB48F90}"/>
                  </a:ext>
                </a:extLst>
              </p:cNvPr>
              <p:cNvSpPr txBox="1"/>
              <p:nvPr/>
            </p:nvSpPr>
            <p:spPr bwMode="auto">
              <a:xfrm>
                <a:off x="2411760" y="2832982"/>
                <a:ext cx="3096344" cy="1316098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3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𝑐𝑡𝑔</m:t>
                      </m:r>
                      <m:f>
                        <m:fPr>
                          <m:ctrlP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𝑡𝑔</m:t>
                      </m:r>
                      <m:f>
                        <m:fPr>
                          <m:ctrlP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7" name="Объект 6">
                <a:extLst>
                  <a:ext uri="{FF2B5EF4-FFF2-40B4-BE49-F238E27FC236}">
                    <a16:creationId xmlns:a16="http://schemas.microsoft.com/office/drawing/2014/main" id="{70D63995-704E-4E49-85B0-292BDCB48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11760" y="2832982"/>
                <a:ext cx="3096344" cy="13160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8589" y="2390720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5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53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73" y="1666463"/>
            <a:ext cx="8197406" cy="2333036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-103313" y="2288646"/>
            <a:ext cx="2081084" cy="1039923"/>
            <a:chOff x="4952214" y="2664297"/>
            <a:chExt cx="2324684" cy="1326382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3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6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6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8E991F-BFE3-45DA-9A6F-A2F3060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1628800"/>
            <a:ext cx="72070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Переведите в градусную меру угол:</a:t>
            </a:r>
            <a:endParaRPr kumimoji="0" lang="ru-RU" altLang="ru-RU" sz="36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F5C0BF-03C2-429A-943D-618C3B11C6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2740" b="2538"/>
          <a:stretch/>
        </p:blipFill>
        <p:spPr>
          <a:xfrm>
            <a:off x="1993886" y="2355118"/>
            <a:ext cx="5701124" cy="1564956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39F74DE1-6AAF-458A-99F4-256BDBB40241}"/>
              </a:ext>
            </a:extLst>
          </p:cNvPr>
          <p:cNvGrpSpPr/>
          <p:nvPr/>
        </p:nvGrpSpPr>
        <p:grpSpPr>
          <a:xfrm>
            <a:off x="2449981" y="4042809"/>
            <a:ext cx="6154467" cy="1448001"/>
            <a:chOff x="2449981" y="4042809"/>
            <a:chExt cx="6154467" cy="1448001"/>
          </a:xfrm>
        </p:grpSpPr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DD1BE36F-AAE7-4E67-867C-1324D2D5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264" y="4042809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28AA2C4-1921-43E5-9547-0DD96680567D}"/>
                </a:ext>
              </a:extLst>
            </p:cNvPr>
            <p:cNvSpPr txBox="1"/>
            <p:nvPr/>
          </p:nvSpPr>
          <p:spPr>
            <a:xfrm>
              <a:off x="2449981" y="4782924"/>
              <a:ext cx="615446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lvl="0" indent="-342900">
                <a:buFont typeface="+mj-lt"/>
                <a:buAutoNum type="alphaLcParenR"/>
              </a:pPr>
              <a:r>
                <a:rPr lang="ru-RU" sz="4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- 60; 	    б) 45;	      в) </a:t>
              </a:r>
              <a:r>
                <a:rPr lang="ru-RU" sz="3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150.</a:t>
              </a:r>
              <a:endParaRPr lang="ru-RU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164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4" y="414064"/>
            <a:ext cx="2517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: влево 5">
            <a:hlinkClick r:id="rId4" action="ppaction://hlinksldjump"/>
            <a:extLst>
              <a:ext uri="{FF2B5EF4-FFF2-40B4-BE49-F238E27FC236}">
                <a16:creationId xmlns:a16="http://schemas.microsoft.com/office/drawing/2014/main" id="{6D0896CD-E2FB-4298-A1B8-E40CCB4BE69D}"/>
              </a:ext>
            </a:extLst>
          </p:cNvPr>
          <p:cNvSpPr/>
          <p:nvPr/>
        </p:nvSpPr>
        <p:spPr>
          <a:xfrm>
            <a:off x="8100392" y="6165304"/>
            <a:ext cx="504056" cy="3600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C1DFAFD-8B70-47DC-A719-340FADD7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2832981"/>
            <a:ext cx="3081595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8E991F-BFE3-45DA-9A6F-A2F30602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216" y="1827704"/>
            <a:ext cx="72807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Переведите в </a:t>
            </a:r>
            <a:r>
              <a:rPr lang="ru-RU" altLang="ru-RU" sz="3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радиан</a:t>
            </a:r>
            <a:r>
              <a:rPr kumimoji="0" lang="ru-RU" altLang="ru-RU" sz="3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ную меру угол:</a:t>
            </a:r>
            <a:endParaRPr kumimoji="0" lang="ru-RU" altLang="ru-RU" sz="32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24CF6E-BDA6-4668-AB3E-87694EEF484A}"/>
              </a:ext>
            </a:extLst>
          </p:cNvPr>
          <p:cNvSpPr txBox="1"/>
          <p:nvPr/>
        </p:nvSpPr>
        <p:spPr>
          <a:xfrm>
            <a:off x="2878559" y="2510181"/>
            <a:ext cx="2186817" cy="146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а) 90º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б) – 270º</a:t>
            </a:r>
            <a:endParaRPr lang="ru-RU" sz="4000" dirty="0"/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95EA327A-8BEF-4835-857F-0481B7592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599" y="1690836"/>
            <a:ext cx="8197406" cy="2333036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31DC838-9B28-432D-A7D4-95E3F53E443F}"/>
              </a:ext>
            </a:extLst>
          </p:cNvPr>
          <p:cNvGrpSpPr/>
          <p:nvPr/>
        </p:nvGrpSpPr>
        <p:grpSpPr>
          <a:xfrm rot="16200000">
            <a:off x="26713" y="2313019"/>
            <a:ext cx="2081084" cy="1039923"/>
            <a:chOff x="4952214" y="2664297"/>
            <a:chExt cx="2324684" cy="13263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5CB8226-705B-4406-9CA5-537B6FF41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214" y="2664297"/>
              <a:ext cx="2324684" cy="1326382"/>
            </a:xfrm>
            <a:prstGeom prst="rect">
              <a:avLst/>
            </a:prstGeom>
          </p:spPr>
        </p:pic>
        <p:sp>
          <p:nvSpPr>
            <p:cNvPr id="11" name="Прямоугольник 362">
              <a:extLst>
                <a:ext uri="{FF2B5EF4-FFF2-40B4-BE49-F238E27FC236}">
                  <a16:creationId xmlns:a16="http://schemas.microsoft.com/office/drawing/2014/main" id="{928DD891-DFA6-4B07-BF17-5DBDBB4BD263}"/>
                </a:ext>
              </a:extLst>
            </p:cNvPr>
            <p:cNvSpPr/>
            <p:nvPr/>
          </p:nvSpPr>
          <p:spPr>
            <a:xfrm>
              <a:off x="5104013" y="2838549"/>
              <a:ext cx="2080448" cy="7503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900" kern="1200" dirty="0">
                  <a:solidFill>
                    <a:srgbClr val="591200"/>
                  </a:solidFill>
                  <a:effectLst/>
                  <a:ea typeface="HGMinchoB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90000"/>
                </a:lnSpc>
                <a:spcAft>
                  <a:spcPts val="800"/>
                </a:spcAft>
              </a:pPr>
              <a:r>
                <a:rPr lang="ru-RU" sz="2400" b="1" kern="1200" dirty="0">
                  <a:solidFill>
                    <a:srgbClr val="0070C0"/>
                  </a:solidFill>
                  <a:effectLst/>
                  <a:ea typeface="HGMinchoB"/>
                  <a:cs typeface="Times New Roman" panose="02020603050405020304" pitchFamily="18" charset="0"/>
                </a:rPr>
                <a:t>БИЛЕТ </a:t>
              </a:r>
              <a:r>
                <a:rPr lang="ru-RU" sz="2400" b="1" dirty="0">
                  <a:solidFill>
                    <a:srgbClr val="0070C0"/>
                  </a:solidFill>
                  <a:ea typeface="HGMinchoB"/>
                  <a:cs typeface="Times New Roman" panose="02020603050405020304" pitchFamily="18" charset="0"/>
                </a:rPr>
                <a:t>7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7E0450E-AC84-45F0-A592-E227EDD177E6}"/>
              </a:ext>
            </a:extLst>
          </p:cNvPr>
          <p:cNvGrpSpPr/>
          <p:nvPr/>
        </p:nvGrpSpPr>
        <p:grpSpPr>
          <a:xfrm>
            <a:off x="2878559" y="4176562"/>
            <a:ext cx="5221833" cy="1761849"/>
            <a:chOff x="2878559" y="4176562"/>
            <a:chExt cx="5221833" cy="1761849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441BB8A2-5228-440A-9ADA-84B992472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2347" y="4176562"/>
              <a:ext cx="237930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0" i="0" u="sng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Проверка:</a:t>
              </a:r>
              <a:endParaRPr kumimoji="0" lang="ru-RU" altLang="ru-RU" sz="4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B59D24B-3E37-479B-8C80-0DC0EEE9EB17}"/>
                    </a:ext>
                  </a:extLst>
                </p:cNvPr>
                <p:cNvSpPr txBox="1"/>
                <p:nvPr/>
              </p:nvSpPr>
              <p:spPr>
                <a:xfrm>
                  <a:off x="2878559" y="4975583"/>
                  <a:ext cx="5221833" cy="9628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4000" dirty="0"/>
                    <a:t>а)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l-GR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l-GR" sz="400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l-GR" sz="40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;                б)− </m:t>
                      </m:r>
                      <m:f>
                        <m:fPr>
                          <m:ctrlPr>
                            <a:rPr lang="el-G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l-GR" sz="4000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l-G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sz="40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a14:m>
                  <a:r>
                    <a:rPr lang="ru-RU" sz="4000" dirty="0"/>
                    <a:t> </a:t>
                  </a: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B59D24B-3E37-479B-8C80-0DC0EEE9EB1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78559" y="4975583"/>
                  <a:ext cx="5221833" cy="962828"/>
                </a:xfrm>
                <a:prstGeom prst="rect">
                  <a:avLst/>
                </a:prstGeom>
                <a:blipFill>
                  <a:blip r:embed="rId7"/>
                  <a:stretch>
                    <a:fillRect l="-4084" b="-13924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64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</TotalTime>
  <Words>635</Words>
  <Application>Microsoft Office PowerPoint</Application>
  <PresentationFormat>Экран (4:3)</PresentationFormat>
  <Paragraphs>144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Cambria Math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Дополнительно: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ВЕБЕР</dc:creator>
  <cp:lastModifiedBy>user</cp:lastModifiedBy>
  <cp:revision>78</cp:revision>
  <dcterms:created xsi:type="dcterms:W3CDTF">2022-09-25T01:41:04Z</dcterms:created>
  <dcterms:modified xsi:type="dcterms:W3CDTF">2023-01-25T09:49:35Z</dcterms:modified>
</cp:coreProperties>
</file>