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56" r:id="rId2"/>
    <p:sldId id="281" r:id="rId3"/>
    <p:sldId id="282" r:id="rId4"/>
    <p:sldId id="273" r:id="rId5"/>
    <p:sldId id="274" r:id="rId6"/>
    <p:sldId id="259" r:id="rId7"/>
    <p:sldId id="261" r:id="rId8"/>
    <p:sldId id="265" r:id="rId9"/>
    <p:sldId id="277" r:id="rId10"/>
    <p:sldId id="278" r:id="rId11"/>
    <p:sldId id="272" r:id="rId12"/>
    <p:sldId id="284" r:id="rId13"/>
    <p:sldId id="285" r:id="rId14"/>
    <p:sldId id="286" r:id="rId15"/>
    <p:sldId id="287" r:id="rId16"/>
    <p:sldId id="288" r:id="rId17"/>
    <p:sldId id="289" r:id="rId18"/>
    <p:sldId id="283" r:id="rId19"/>
    <p:sldId id="290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990000"/>
    <a:srgbClr val="003300"/>
    <a:srgbClr val="00CC99"/>
    <a:srgbClr val="97FF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2" d="100"/>
          <a:sy n="92" d="100"/>
        </p:scale>
        <p:origin x="-2184" y="-5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74B287-BA87-4186-99DF-394646020FA8}" type="datetimeFigureOut">
              <a:rPr lang="ru-RU" smtClean="0"/>
              <a:pPr/>
              <a:t>23.12.2021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B7E854-9B68-48E4-8955-B6B2637C15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31293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B7E854-9B68-48E4-8955-B6B2637C1565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70966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B7E854-9B68-48E4-8955-B6B2637C1565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70966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B7E854-9B68-48E4-8955-B6B2637C1565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70966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B7E854-9B68-48E4-8955-B6B2637C1565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70966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B7E854-9B68-48E4-8955-B6B2637C1565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70966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B7E854-9B68-48E4-8955-B6B2637C1565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70966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22AF6-9ECC-4C1A-A70A-668637543D88}" type="datetimeFigureOut">
              <a:rPr lang="ru-RU" smtClean="0"/>
              <a:pPr/>
              <a:t>23.12.2021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8D6F93F3-CE87-4AD3-A4D3-84F9934A8B7F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Рисунок 7" descr="0_5ddb9_5124e938_XL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6200000">
            <a:off x="1156946" y="-1143685"/>
            <a:ext cx="6858024" cy="914534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22AF6-9ECC-4C1A-A70A-668637543D88}" type="datetimeFigureOut">
              <a:rPr lang="ru-RU" smtClean="0"/>
              <a:pPr/>
              <a:t>23.12.2021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F93F3-CE87-4AD3-A4D3-84F9934A8B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22AF6-9ECC-4C1A-A70A-668637543D88}" type="datetimeFigureOut">
              <a:rPr lang="ru-RU" smtClean="0"/>
              <a:pPr/>
              <a:t>23.12.2021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F93F3-CE87-4AD3-A4D3-84F9934A8B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22AF6-9ECC-4C1A-A70A-668637543D88}" type="datetimeFigureOut">
              <a:rPr lang="ru-RU" smtClean="0"/>
              <a:pPr/>
              <a:t>23.12.2021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8D6F93F3-CE87-4AD3-A4D3-84F9934A8B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22AF6-9ECC-4C1A-A70A-668637543D88}" type="datetimeFigureOut">
              <a:rPr lang="ru-RU" smtClean="0"/>
              <a:pPr/>
              <a:t>23.12.2021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F93F3-CE87-4AD3-A4D3-84F9934A8B7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22AF6-9ECC-4C1A-A70A-668637543D88}" type="datetimeFigureOut">
              <a:rPr lang="ru-RU" smtClean="0"/>
              <a:pPr/>
              <a:t>23.12.2021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F93F3-CE87-4AD3-A4D3-84F9934A8B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22AF6-9ECC-4C1A-A70A-668637543D88}" type="datetimeFigureOut">
              <a:rPr lang="ru-RU" smtClean="0"/>
              <a:pPr/>
              <a:t>23.12.2021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8D6F93F3-CE87-4AD3-A4D3-84F9934A8B7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22AF6-9ECC-4C1A-A70A-668637543D88}" type="datetimeFigureOut">
              <a:rPr lang="ru-RU" smtClean="0"/>
              <a:pPr/>
              <a:t>23.12.2021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F93F3-CE87-4AD3-A4D3-84F9934A8B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22AF6-9ECC-4C1A-A70A-668637543D88}" type="datetimeFigureOut">
              <a:rPr lang="ru-RU" smtClean="0"/>
              <a:pPr/>
              <a:t>23.12.2021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F93F3-CE87-4AD3-A4D3-84F9934A8B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22AF6-9ECC-4C1A-A70A-668637543D88}" type="datetimeFigureOut">
              <a:rPr lang="ru-RU" smtClean="0"/>
              <a:pPr/>
              <a:t>23.12.2021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F93F3-CE87-4AD3-A4D3-84F9934A8B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22AF6-9ECC-4C1A-A70A-668637543D88}" type="datetimeFigureOut">
              <a:rPr lang="ru-RU" smtClean="0"/>
              <a:pPr/>
              <a:t>23.12.2021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F93F3-CE87-4AD3-A4D3-84F9934A8B7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8AA22AF6-9ECC-4C1A-A70A-668637543D88}" type="datetimeFigureOut">
              <a:rPr lang="ru-RU" smtClean="0"/>
              <a:pPr/>
              <a:t>23.12.2021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8D6F93F3-CE87-4AD3-A4D3-84F9934A8B7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Багетная рамка 12"/>
          <p:cNvSpPr/>
          <p:nvPr userDrawn="1"/>
        </p:nvSpPr>
        <p:spPr>
          <a:xfrm>
            <a:off x="0" y="0"/>
            <a:ext cx="9144000" cy="6858000"/>
          </a:xfrm>
          <a:prstGeom prst="bevel">
            <a:avLst>
              <a:gd name="adj" fmla="val 2403"/>
            </a:avLst>
          </a:prstGeom>
          <a:noFill/>
          <a:ln>
            <a:solidFill>
              <a:srgbClr val="92D050"/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42910" y="1785926"/>
            <a:ext cx="8143932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Georgia" pitchFamily="18" charset="0"/>
                <a:cs typeface="Gautami" pitchFamily="34" charset="0"/>
              </a:rPr>
              <a:t>Изучение малой родины - один из аспектов духовно - нравственного воспитания младших школьников </a:t>
            </a:r>
          </a:p>
          <a:p>
            <a:endParaRPr lang="ru-RU" sz="3600" b="1" dirty="0" smtClean="0">
              <a:solidFill>
                <a:srgbClr val="C00000"/>
              </a:solidFill>
              <a:latin typeface="Georgia" pitchFamily="18" charset="0"/>
              <a:cs typeface="Gautami" pitchFamily="34" charset="0"/>
            </a:endParaRPr>
          </a:p>
          <a:p>
            <a:r>
              <a:rPr lang="ru-RU" sz="3200" b="1" dirty="0" smtClean="0">
                <a:latin typeface="Georgia" pitchFamily="18" charset="0"/>
                <a:cs typeface="Gautami" pitchFamily="34" charset="0"/>
              </a:rPr>
              <a:t>Нестеренко Ирина Владимировна МБОУ СОШ № </a:t>
            </a:r>
            <a:r>
              <a:rPr lang="ru-RU" sz="3200" b="1" dirty="0" smtClean="0">
                <a:latin typeface="Georgia" pitchFamily="18" charset="0"/>
                <a:cs typeface="Gautami" pitchFamily="34" charset="0"/>
              </a:rPr>
              <a:t>19, г. Черногорск</a:t>
            </a:r>
            <a:endParaRPr lang="ru-RU" sz="3200" b="1" dirty="0">
              <a:solidFill>
                <a:srgbClr val="C00000"/>
              </a:solidFill>
              <a:latin typeface="Georgia" pitchFamily="18" charset="0"/>
              <a:cs typeface="Gautam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4810" y="357166"/>
            <a:ext cx="4773742" cy="1571636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Arial Black" pitchFamily="34" charset="0"/>
              </a:rPr>
              <a:t>Мы с интересом посмотрели предметы быта казаков</a:t>
            </a:r>
            <a:endParaRPr lang="ru-RU" sz="2800" dirty="0">
              <a:latin typeface="Arial Black" pitchFamily="34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1934" y="2928934"/>
            <a:ext cx="4950886" cy="371316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6" name="Picture 4" descr="C:\Users\Alex\Desktop\Абаза\DSC0074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357430"/>
            <a:ext cx="4572032" cy="3429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http://tashtypskiy-rayon.ru/assets/images/aticles/culture/maloarb-pisanitsa/sm/image1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285728"/>
            <a:ext cx="3071834" cy="17859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488518" cy="857256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Arial Black" pitchFamily="34" charset="0"/>
              </a:rPr>
              <a:t> туристический маршрут</a:t>
            </a:r>
            <a:endParaRPr lang="ru-RU" b="1" dirty="0">
              <a:latin typeface="Arial Black" pitchFamily="34" charset="0"/>
            </a:endParaRPr>
          </a:p>
        </p:txBody>
      </p:sp>
      <p:pic>
        <p:nvPicPr>
          <p:cNvPr id="3" name="Рисунок 2" descr="http://abaza-remont.narod.ru/adress.files/image3161.gif"/>
          <p:cNvPicPr/>
          <p:nvPr/>
        </p:nvPicPr>
        <p:blipFill>
          <a:blip r:embed="rId2"/>
          <a:stretch>
            <a:fillRect/>
          </a:stretch>
        </p:blipFill>
        <p:spPr bwMode="auto">
          <a:xfrm>
            <a:off x="428596" y="1214422"/>
            <a:ext cx="8501122" cy="5143536"/>
          </a:xfrm>
          <a:prstGeom prst="wedgeRoundRectCallout">
            <a:avLst/>
          </a:prstGeom>
          <a:noFill/>
          <a:ln>
            <a:noFill/>
          </a:ln>
        </p:spPr>
      </p:pic>
      <p:pic>
        <p:nvPicPr>
          <p:cNvPr id="4" name="Рисунок 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496" y="2786058"/>
            <a:ext cx="1214446" cy="11811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Стрелка вверх 4"/>
          <p:cNvSpPr/>
          <p:nvPr/>
        </p:nvSpPr>
        <p:spPr>
          <a:xfrm rot="1618891">
            <a:off x="4377543" y="3873457"/>
            <a:ext cx="337239" cy="68561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6" name="Стрелка вправо 5"/>
          <p:cNvSpPr/>
          <p:nvPr/>
        </p:nvSpPr>
        <p:spPr>
          <a:xfrm>
            <a:off x="5429256" y="3500438"/>
            <a:ext cx="714380" cy="285752"/>
          </a:xfrm>
          <a:prstGeom prst="rightArrow">
            <a:avLst>
              <a:gd name="adj1" fmla="val 57273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http://tashtypskiy-rayon.ru/assets/images/aticles/culture/maloarb-pisanitsa/sm/image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15206" y="2214554"/>
            <a:ext cx="1304925" cy="83481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Стрелка вверх 7"/>
          <p:cNvSpPr/>
          <p:nvPr/>
        </p:nvSpPr>
        <p:spPr>
          <a:xfrm rot="5400000">
            <a:off x="6736660" y="2759194"/>
            <a:ext cx="274699" cy="714235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 descr="http://autotravel.ru/phalbum/90872/186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43702" y="3643314"/>
            <a:ext cx="1271587" cy="78581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6182" y="2857495"/>
            <a:ext cx="5214974" cy="3911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214290"/>
            <a:ext cx="4714908" cy="353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3571876"/>
            <a:ext cx="4071966" cy="3053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48" y="1857364"/>
            <a:ext cx="4667283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2844" y="428604"/>
            <a:ext cx="4095779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14289"/>
            <a:ext cx="8429684" cy="632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428604"/>
            <a:ext cx="7929618" cy="5947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446439"/>
            <a:ext cx="8548747" cy="64115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arhivurokov.ru/multiurok/4/7/8/47823562f37936478ed09378eab944e825ac538c/img_phpWSicD7_Otkrytyj-urok--Pticy-zapovednika-Hakasskij_1_0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8715436" cy="6429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42852"/>
            <a:ext cx="8449000" cy="1629964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ru-RU" b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Образованный человек должен знать историю своей страны, историю родного края.</a:t>
            </a:r>
            <a:endParaRPr lang="ru-RU" b="1" cap="none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285992"/>
            <a:ext cx="3028950" cy="4267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86446" y="2285992"/>
            <a:ext cx="3028950" cy="4267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9" name="Picture 5" descr="C:\Users\Alex\Pictures\2016-12-15 Лиза\Лиза 00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00364" y="1857364"/>
            <a:ext cx="3245006" cy="45572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8449000" cy="792088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Воспитание любви к родному краю – одна из важнейших задач в работе учителя!</a:t>
            </a:r>
            <a:endParaRPr lang="ru-RU" b="1" cap="none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124744"/>
            <a:ext cx="7538625" cy="56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9224530"/>
      </p:ext>
    </p:extLst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smolradio.ru/rda/map/0w.jpg"/>
          <p:cNvPicPr>
            <a:picLocks noChangeAspect="1" noChangeArrowheads="1"/>
          </p:cNvPicPr>
          <p:nvPr/>
        </p:nvPicPr>
        <p:blipFill>
          <a:blip r:embed="rId3">
            <a:lum bright="10000"/>
          </a:blip>
          <a:srcRect/>
          <a:stretch>
            <a:fillRect/>
          </a:stretch>
        </p:blipFill>
        <p:spPr bwMode="auto">
          <a:xfrm>
            <a:off x="214282" y="1285860"/>
            <a:ext cx="4243398" cy="530424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 descr="http://abaza-remont.narod.ru/adress.files/image3161.gif"/>
          <p:cNvPicPr/>
          <p:nvPr/>
        </p:nvPicPr>
        <p:blipFill>
          <a:blip r:embed="rId4">
            <a:lum contrast="10000"/>
          </a:blip>
          <a:srcRect/>
          <a:stretch>
            <a:fillRect/>
          </a:stretch>
        </p:blipFill>
        <p:spPr bwMode="auto">
          <a:xfrm>
            <a:off x="4357686" y="1428736"/>
            <a:ext cx="4786314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>
          <a:xfrm>
            <a:off x="214282" y="142852"/>
            <a:ext cx="892971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Georgia" pitchFamily="18" charset="0"/>
              </a:rPr>
              <a:t>Наша республика сегодня является уникальным регионом, по многообразию представленных в ней этносов, культур, языков</a:t>
            </a:r>
            <a:r>
              <a:rPr lang="ru-RU" sz="2800" dirty="0" smtClean="0">
                <a:solidFill>
                  <a:srgbClr val="C00000"/>
                </a:solidFill>
              </a:rPr>
              <a:t>.</a:t>
            </a:r>
            <a:r>
              <a:rPr lang="ru-RU" sz="2800" b="1" dirty="0" smtClean="0">
                <a:solidFill>
                  <a:srgbClr val="C00000"/>
                </a:solidFill>
                <a:latin typeface="Arial Black" pitchFamily="34" charset="0"/>
              </a:rPr>
              <a:t> </a:t>
            </a: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770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285728"/>
            <a:ext cx="8643998" cy="1571636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itchFamily="18" charset="0"/>
              </a:rPr>
              <a:t>Одной из форм изучения местного края, его истории и современного состояния являются историко-краеведческие экскурсии.</a:t>
            </a:r>
            <a:endParaRPr lang="ru-RU" altLang="ru-RU" sz="2400" b="1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Georgia" pitchFamily="18" charset="0"/>
            </a:endParaRPr>
          </a:p>
        </p:txBody>
      </p:sp>
      <p:pic>
        <p:nvPicPr>
          <p:cNvPr id="4" name="Picture 3" descr="F:\Абаза\DSC0048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496" y="2000240"/>
            <a:ext cx="4538469" cy="34290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6" name="Прямоугольник 5"/>
          <p:cNvSpPr/>
          <p:nvPr/>
        </p:nvSpPr>
        <p:spPr>
          <a:xfrm>
            <a:off x="4071934" y="5929330"/>
            <a:ext cx="50720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</a:pPr>
            <a:r>
              <a:rPr lang="ru-RU" altLang="ru-RU" sz="2800" b="1" cap="all" dirty="0" err="1" smtClean="0">
                <a:effectLst>
                  <a:reflection blurRad="12700" stA="48000" endA="300" endPos="55000" dir="5400000" sy="-90000" algn="bl" rotWithShape="0"/>
                </a:effectLst>
                <a:latin typeface="Arial Black" pitchFamily="34" charset="0"/>
                <a:ea typeface="+mj-ea"/>
                <a:cs typeface="+mj-cs"/>
              </a:rPr>
              <a:t>Таштыпский</a:t>
            </a:r>
            <a:r>
              <a:rPr lang="ru-RU" altLang="ru-RU" sz="2800" b="1" cap="all" dirty="0" smtClean="0">
                <a:effectLst>
                  <a:reflection blurRad="12700" stA="48000" endA="300" endPos="55000" dir="5400000" sy="-90000" algn="bl" rotWithShape="0"/>
                </a:effectLst>
                <a:latin typeface="Arial Black" pitchFamily="34" charset="0"/>
                <a:ea typeface="+mj-ea"/>
                <a:cs typeface="+mj-cs"/>
              </a:rPr>
              <a:t> район</a:t>
            </a:r>
            <a:endParaRPr lang="ru-RU" altLang="ru-RU" sz="2800" b="1" cap="all" dirty="0">
              <a:effectLst>
                <a:reflection blurRad="12700" stA="48000" endA="300" endPos="55000" dir="5400000" sy="-90000" algn="bl" rotWithShape="0"/>
              </a:effectLst>
              <a:latin typeface="Arial Black" pitchFamily="34" charset="0"/>
              <a:ea typeface="+mj-ea"/>
              <a:cs typeface="+mj-cs"/>
            </a:endParaRPr>
          </a:p>
        </p:txBody>
      </p:sp>
      <p:pic>
        <p:nvPicPr>
          <p:cNvPr id="7" name="Рисунок 6" descr="C:\Users\Alex\Desktop\Абаза\DSC00485.JPG"/>
          <p:cNvPicPr/>
          <p:nvPr/>
        </p:nvPicPr>
        <p:blipFill>
          <a:blip r:embed="rId3" cstate="print"/>
          <a:srcRect l="22609" r="27365" b="2083"/>
          <a:stretch>
            <a:fillRect/>
          </a:stretch>
        </p:blipFill>
        <p:spPr bwMode="auto">
          <a:xfrm>
            <a:off x="500034" y="2000240"/>
            <a:ext cx="2971800" cy="43624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00049966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288326"/>
            <a:ext cx="7372890" cy="11430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Arial Black" pitchFamily="34" charset="0"/>
              </a:rPr>
              <a:t>экскурсия в заповеднике «</a:t>
            </a:r>
            <a:r>
              <a:rPr lang="ru-RU" sz="3200" b="1" dirty="0" smtClean="0">
                <a:latin typeface="Arial Black" pitchFamily="34" charset="0"/>
              </a:rPr>
              <a:t>Х</a:t>
            </a:r>
            <a:r>
              <a:rPr lang="ru-RU" sz="2800" b="1" dirty="0" smtClean="0">
                <a:latin typeface="Arial Black" pitchFamily="34" charset="0"/>
              </a:rPr>
              <a:t>акасский».</a:t>
            </a:r>
            <a:endParaRPr lang="ru-RU" sz="2800" b="1" dirty="0">
              <a:latin typeface="Arial Black" pitchFamily="34" charset="0"/>
            </a:endParaRPr>
          </a:p>
        </p:txBody>
      </p:sp>
      <p:pic>
        <p:nvPicPr>
          <p:cNvPr id="3" name="Picture 2" descr="F:\Абаза\DSC0049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445836"/>
            <a:ext cx="6812260" cy="51163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84" y="260648"/>
            <a:ext cx="1639887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527576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7356" y="274638"/>
            <a:ext cx="7179140" cy="1143000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Arial Black" pitchFamily="34" charset="0"/>
              </a:rPr>
              <a:t>Э</a:t>
            </a:r>
            <a:r>
              <a:rPr lang="ru-RU" sz="2800" dirty="0" smtClean="0">
                <a:latin typeface="Arial Black" pitchFamily="34" charset="0"/>
              </a:rPr>
              <a:t>кологическая тропа заповедника</a:t>
            </a:r>
            <a:endParaRPr lang="ru-RU" sz="2800" dirty="0">
              <a:latin typeface="Arial Black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2852"/>
            <a:ext cx="1639887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537" y="1500174"/>
            <a:ext cx="7701000" cy="50720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55572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74638"/>
            <a:ext cx="8501122" cy="1498178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atin typeface="Arial Black" panose="020B0A04020102020204" pitchFamily="34" charset="0"/>
              </a:rPr>
              <a:t>Мы в музее под открытым небом </a:t>
            </a:r>
            <a:r>
              <a:rPr lang="ru-RU" sz="3200" b="1" dirty="0" smtClean="0">
                <a:latin typeface="Arial Black" panose="020B0A04020102020204" pitchFamily="34" charset="0"/>
              </a:rPr>
              <a:t>– </a:t>
            </a:r>
            <a:r>
              <a:rPr lang="ru-RU" sz="32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«</a:t>
            </a:r>
            <a:r>
              <a:rPr lang="ru-RU" sz="4000" b="1" dirty="0" err="1" smtClean="0">
                <a:solidFill>
                  <a:srgbClr val="C00000"/>
                </a:solidFill>
                <a:latin typeface="Arial Black" panose="020B0A04020102020204" pitchFamily="34" charset="0"/>
              </a:rPr>
              <a:t>М</a:t>
            </a:r>
            <a:r>
              <a:rPr lang="ru-RU" sz="3200" b="1" dirty="0" err="1" smtClean="0">
                <a:solidFill>
                  <a:srgbClr val="C00000"/>
                </a:solidFill>
                <a:latin typeface="Arial Black" panose="020B0A04020102020204" pitchFamily="34" charset="0"/>
              </a:rPr>
              <a:t>алоарбатская</a:t>
            </a:r>
            <a:r>
              <a:rPr lang="ru-RU" sz="32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 </a:t>
            </a:r>
            <a:r>
              <a:rPr lang="ru-RU" sz="3200" b="1" dirty="0" err="1" smtClean="0">
                <a:solidFill>
                  <a:srgbClr val="C00000"/>
                </a:solidFill>
                <a:latin typeface="Arial Black" panose="020B0A04020102020204" pitchFamily="34" charset="0"/>
              </a:rPr>
              <a:t>писаница</a:t>
            </a:r>
            <a:r>
              <a:rPr lang="ru-RU" sz="32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»</a:t>
            </a:r>
            <a:endParaRPr lang="ru-RU" sz="3200" b="1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791544"/>
            <a:ext cx="6312194" cy="47341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latin typeface="Arial Black" panose="020B0A04020102020204" pitchFamily="34" charset="0"/>
              </a:rPr>
              <a:t>	Вот один из петроглифов.</a:t>
            </a:r>
            <a:endParaRPr lang="ru-RU" sz="3200" b="1" dirty="0">
              <a:latin typeface="Arial Black" panose="020B0A04020102020204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1613" y="1340768"/>
            <a:ext cx="7008779" cy="52565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7279273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43372" y="214290"/>
            <a:ext cx="4857784" cy="857256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latin typeface="Arial Black" panose="020B0A04020102020204" pitchFamily="34" charset="0"/>
              </a:rPr>
              <a:t>Совершаем  обряд      поклонения        четырём стихиям </a:t>
            </a:r>
            <a:endParaRPr lang="ru-RU" sz="24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7029" y="1214422"/>
            <a:ext cx="4823492" cy="35719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 descr="C:\Users\Alex\Desktop\Абаза\DSC0055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3286124"/>
            <a:ext cx="4429156" cy="33766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4714876" y="4857760"/>
            <a:ext cx="457203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Завязываем </a:t>
            </a:r>
            <a:r>
              <a:rPr lang="ru-RU" sz="2800" dirty="0" err="1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чаламу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, </a:t>
            </a:r>
          </a:p>
          <a:p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все четыре цвета. </a:t>
            </a:r>
          </a:p>
          <a:p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Они означают разные стихии.</a:t>
            </a:r>
            <a:endParaRPr lang="ru-RU" sz="2800" dirty="0">
              <a:solidFill>
                <a:schemeClr val="tx2">
                  <a:lumMod val="75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629" y="428604"/>
            <a:ext cx="3447273" cy="22145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6156480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85728"/>
            <a:ext cx="8929718" cy="571504"/>
          </a:xfrm>
        </p:spPr>
        <p:txBody>
          <a:bodyPr>
            <a:normAutofit fontScale="90000"/>
          </a:bodyPr>
          <a:lstStyle/>
          <a:p>
            <a:r>
              <a:rPr lang="ru-RU" sz="3100" dirty="0" smtClean="0">
                <a:latin typeface="Arial Black" pitchFamily="34" charset="0"/>
              </a:rPr>
              <a:t>А это </a:t>
            </a:r>
            <a:r>
              <a:rPr lang="ru-RU" sz="3300" dirty="0" smtClean="0">
                <a:solidFill>
                  <a:srgbClr val="C00000"/>
                </a:solidFill>
                <a:latin typeface="Arial Black" pitchFamily="34" charset="0"/>
              </a:rPr>
              <a:t>Казачья изба </a:t>
            </a:r>
            <a:r>
              <a:rPr lang="ru-RU" sz="3100" dirty="0" smtClean="0">
                <a:latin typeface="Arial Black" pitchFamily="34" charset="0"/>
              </a:rPr>
              <a:t>в селе Б. </a:t>
            </a:r>
            <a:r>
              <a:rPr lang="ru-RU" sz="3100" dirty="0" err="1" smtClean="0">
                <a:latin typeface="Arial Black" pitchFamily="34" charset="0"/>
              </a:rPr>
              <a:t>А</a:t>
            </a:r>
            <a:r>
              <a:rPr lang="ru-RU" sz="2700" dirty="0" err="1" smtClean="0">
                <a:latin typeface="Arial Black" pitchFamily="34" charset="0"/>
              </a:rPr>
              <a:t>рбаты</a:t>
            </a:r>
            <a:endParaRPr lang="ru-RU" sz="2700" dirty="0">
              <a:latin typeface="Arial Black" pitchFamily="34" charset="0"/>
            </a:endParaRPr>
          </a:p>
        </p:txBody>
      </p:sp>
      <p:pic>
        <p:nvPicPr>
          <p:cNvPr id="2050" name="Picture 2" descr="C:\Users\Alex\Desktop\Абаза\DSC007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469" y="1000108"/>
            <a:ext cx="7239051" cy="5429288"/>
          </a:xfrm>
          <a:prstGeom prst="rect">
            <a:avLst/>
          </a:prstGeom>
          <a:noFill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94" y="4286256"/>
            <a:ext cx="3524265" cy="2405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1428728" y="6215082"/>
            <a:ext cx="4071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990000"/>
                </a:solidFill>
                <a:latin typeface="Arial Black" pitchFamily="34" charset="0"/>
              </a:rPr>
              <a:t>Ей больше ста лет!</a:t>
            </a:r>
            <a:endParaRPr lang="ru-RU" sz="2800" dirty="0">
              <a:solidFill>
                <a:srgbClr val="99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481</TotalTime>
  <Words>144</Words>
  <Application>Microsoft Office PowerPoint</Application>
  <PresentationFormat>Экран (4:3)</PresentationFormat>
  <Paragraphs>26</Paragraphs>
  <Slides>19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Трек</vt:lpstr>
      <vt:lpstr>Презентация PowerPoint</vt:lpstr>
      <vt:lpstr>Презентация PowerPoint</vt:lpstr>
      <vt:lpstr>Одной из форм изучения местного края, его истории и современного состояния являются историко-краеведческие экскурсии.</vt:lpstr>
      <vt:lpstr>экскурсия в заповеднике «Хакасский».</vt:lpstr>
      <vt:lpstr>Экологическая тропа заповедника</vt:lpstr>
      <vt:lpstr>Мы в музее под открытым небом – «Малоарбатская писаница»</vt:lpstr>
      <vt:lpstr> Вот один из петроглифов.</vt:lpstr>
      <vt:lpstr>Совершаем  обряд      поклонения        четырём стихиям </vt:lpstr>
      <vt:lpstr>А это Казачья изба в селе Б. Арбаты</vt:lpstr>
      <vt:lpstr>Мы с интересом посмотрели предметы быта казаков</vt:lpstr>
      <vt:lpstr> туристический маршрут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Образованный человек должен знать историю своей страны, историю родного края.</vt:lpstr>
      <vt:lpstr>Воспитание любви к родному краю – одна из важнейших задач в работе учителя!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Belka</cp:lastModifiedBy>
  <cp:revision>47</cp:revision>
  <dcterms:created xsi:type="dcterms:W3CDTF">2013-03-27T16:07:12Z</dcterms:created>
  <dcterms:modified xsi:type="dcterms:W3CDTF">2021-12-23T16:34:01Z</dcterms:modified>
</cp:coreProperties>
</file>