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0" r:id="rId3"/>
    <p:sldId id="261" r:id="rId4"/>
    <p:sldId id="268" r:id="rId5"/>
    <p:sldId id="267" r:id="rId6"/>
    <p:sldId id="264" r:id="rId7"/>
    <p:sldId id="262" r:id="rId8"/>
    <p:sldId id="269" r:id="rId9"/>
    <p:sldId id="270" r:id="rId10"/>
    <p:sldId id="266" r:id="rId11"/>
    <p:sldId id="271" r:id="rId12"/>
    <p:sldId id="275" r:id="rId13"/>
    <p:sldId id="272" r:id="rId14"/>
    <p:sldId id="277" r:id="rId15"/>
    <p:sldId id="263" r:id="rId16"/>
    <p:sldId id="276" r:id="rId17"/>
    <p:sldId id="279" r:id="rId18"/>
    <p:sldId id="273" r:id="rId19"/>
    <p:sldId id="278" r:id="rId20"/>
    <p:sldId id="280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50" y="3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94C7-67BB-4B40-86FF-6604670B4E56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46F-189C-4E20-9BF5-F6EA54181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94C7-67BB-4B40-86FF-6604670B4E56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46F-189C-4E20-9BF5-F6EA54181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94C7-67BB-4B40-86FF-6604670B4E56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46F-189C-4E20-9BF5-F6EA54181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94C7-67BB-4B40-86FF-6604670B4E56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46F-189C-4E20-9BF5-F6EA54181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94C7-67BB-4B40-86FF-6604670B4E56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46F-189C-4E20-9BF5-F6EA54181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94C7-67BB-4B40-86FF-6604670B4E56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46F-189C-4E20-9BF5-F6EA54181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94C7-67BB-4B40-86FF-6604670B4E56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46F-189C-4E20-9BF5-F6EA54181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94C7-67BB-4B40-86FF-6604670B4E56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46F-189C-4E20-9BF5-F6EA54181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94C7-67BB-4B40-86FF-6604670B4E56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46F-189C-4E20-9BF5-F6EA54181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94C7-67BB-4B40-86FF-6604670B4E56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46F-189C-4E20-9BF5-F6EA54181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8294C7-67BB-4B40-86FF-6604670B4E56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7D446F-189C-4E20-9BF5-F6EA54181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294C7-67BB-4B40-86FF-6604670B4E56}" type="datetimeFigureOut">
              <a:rPr lang="ru-RU" smtClean="0"/>
              <a:pPr/>
              <a:t>16.04.2025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7D446F-189C-4E20-9BF5-F6EA54181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4000504"/>
            <a:ext cx="6643734" cy="184665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ГОСУДАРСТВЕННОЕ БЮДЖЕТНОЕ ОБЩЕОБРАЗОВАТЕЛЬНОЕ УЧРЕЖДЕНИЕ</a:t>
            </a:r>
          </a:p>
          <a:p>
            <a:pPr algn="ctr"/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"ШКОЛА № 72 ГОРОДСКОГО ОКРУГА ДОНЕЦК«</a:t>
            </a:r>
          </a:p>
          <a:p>
            <a:pPr algn="ctr"/>
            <a:endParaRPr lang="ru-RU" sz="1400" b="1" dirty="0" smtClean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Никольская Анна Михайловна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</a:t>
            </a:r>
            <a:r>
              <a:rPr lang="ru-RU" sz="2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читель начальных классов </a:t>
            </a:r>
          </a:p>
          <a:p>
            <a:pPr algn="ctr"/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2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ысшая категория</a:t>
            </a:r>
            <a:endParaRPr lang="ru-RU" sz="2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71538" y="1571612"/>
            <a:ext cx="700092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Эффективные методы и приемы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как инструмент формирования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духовно- нравственных ценностей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младших школьников.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28794" y="0"/>
            <a:ext cx="6286544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Работа с пословицами и поговорками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 уроках русского языка </a:t>
            </a:r>
          </a:p>
          <a:p>
            <a:endParaRPr lang="ru-RU" dirty="0"/>
          </a:p>
        </p:txBody>
      </p:sp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3643306" y="1428736"/>
            <a:ext cx="5214974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Перед вами отдельные слова, из которых нужно собрать предложения.</a:t>
            </a:r>
            <a:endParaRPr kumimoji="0" lang="ru-RU" sz="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Конец,   кончил, дело, учись,  смело, гуляй, смолоду,  пригодится, в, старости, делу, венец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Конец - делу венец.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Кончил дело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гуляй смело.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Учись смолоду - пригодится в старости.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r>
              <a:rPr kumimoji="0" lang="ru-RU" sz="1400" b="0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Работаем над толкованием пословиц.</a:t>
            </a:r>
            <a:endParaRPr kumimoji="0" lang="ru-RU" sz="800" b="0" i="0" u="sng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Конец - делу венец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Венец-украшение на голову в виде короны, в данном случае украшение оконченного дела, то есть, важен окончательный результат.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Кончил дело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гуляй смело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закончил дело, работу, выполнил учебное задание - можешь быть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свободен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гуляй и играй, не думая о деле.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Учись смолоду - пригодится в старости.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Пока молод, надо учиться разным наукам, все эти знания пригодятся в жизни.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 бездельника и Бог отворачивается.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924300" algn="l"/>
                <a:tab pos="4029075" algn="l"/>
                <a:tab pos="5940425" algn="r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Бездельник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ленивый человек. А Бог не любит ленивых людей, поэтому от них отворачивается. Ведь Бог сам трудился и нам велел.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04" name="AutoShape 8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06" name="AutoShape 10" descr="https://xn--80abaeoqbbrbgf8aea5a2a2z.xn--p1ai/news/11990/1733999028-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7" name="Picture 11" descr="C:\Users\User\Desktop\1733999028-0.jpg"/>
          <p:cNvPicPr>
            <a:picLocks noChangeAspect="1" noChangeArrowheads="1"/>
          </p:cNvPicPr>
          <p:nvPr/>
        </p:nvPicPr>
        <p:blipFill>
          <a:blip r:embed="rId3" cstate="email"/>
          <a:srcRect r="19863"/>
          <a:stretch>
            <a:fillRect/>
          </a:stretch>
        </p:blipFill>
        <p:spPr bwMode="auto">
          <a:xfrm>
            <a:off x="357158" y="2357430"/>
            <a:ext cx="3214709" cy="30086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111" name="AutoShape 15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113" name="AutoShape 17" descr="https://www.krioni.com/upload/iblock/635/Depositphotos_128572634_l-201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14" name="Picture 18" descr="C:\Users\User\Desktop\Depositphotos_128572634_l-2015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8123" r="62500"/>
          <a:stretch>
            <a:fillRect/>
          </a:stretch>
        </p:blipFill>
        <p:spPr bwMode="auto">
          <a:xfrm>
            <a:off x="928662" y="428603"/>
            <a:ext cx="1285884" cy="18180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428604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«Окошко духовности и нравственности»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(педагогический прием на уроке математики)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9" name="Picture 3" descr="C:\Users\User\Desktop\b8c5f244052fefbfb1eeffcc140a14d3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571612"/>
            <a:ext cx="1988516" cy="2809860"/>
          </a:xfrm>
          <a:prstGeom prst="rect">
            <a:avLst/>
          </a:prstGeom>
          <a:noFill/>
        </p:spPr>
      </p:pic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1857356" y="4572008"/>
          <a:ext cx="6357982" cy="781909"/>
        </p:xfrm>
        <a:graphic>
          <a:graphicData uri="http://schemas.openxmlformats.org/drawingml/2006/table">
            <a:tbl>
              <a:tblPr/>
              <a:tblGrid>
                <a:gridCol w="616455"/>
                <a:gridCol w="616455"/>
                <a:gridCol w="616455"/>
                <a:gridCol w="579527"/>
                <a:gridCol w="571504"/>
                <a:gridCol w="698911"/>
                <a:gridCol w="617032"/>
                <a:gridCol w="617032"/>
                <a:gridCol w="495917"/>
                <a:gridCol w="500066"/>
                <a:gridCol w="428628"/>
              </a:tblGrid>
              <a:tr h="39055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 dirty="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300">
                        <a:solidFill>
                          <a:srgbClr val="FF0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055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Б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е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к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о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ы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с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т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и</a:t>
                      </a:r>
                      <a:endParaRPr lang="ru-RU" sz="2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</a:t>
                      </a:r>
                      <a:endParaRPr lang="ru-RU" sz="2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1501" marR="6150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2643174" y="1285860"/>
            <a:ext cx="5214974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 ознакомить  с  понятием «бескорыстие»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Ребята, сегодня у нас в гостях сова. Кто знает, как еще называют сову в школе?  Почему?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Сегодня Мудрая сова нам принесла задание, которое вы должны выполнить. Задание интересное, поучительное. Я надеюсь, что вы его выполните и узнаете, что Мудрая сова хотела вам сказать, чему научить.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Расшифруйте нравственное качество человека.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45 : 15 = 3   б               13 * 4 = 52    с           72 : 4 = 18 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72 : 12 = 6     с             14 * 7 = 98    е           96 : 3 = 32 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91 : 13 =  7    к             16 * 5 = 80   т            75 : 5 = 15  о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70 : 14 =  5  е               12 * 7 = 84   и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Запишите ответы и буквы в таблицу в порядке возрастания и у вас получится слово.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1142976" y="5643578"/>
            <a:ext cx="74295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Вывод: 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бескорыстие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качество человека, который совершает благородный, великодушный поступок.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4414" y="428604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«Окошко духовности и нравственности»</a:t>
            </a:r>
          </a:p>
          <a:p>
            <a:pPr algn="ctr"/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(педагогический прием на уроке русского языка)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578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579" name="Picture 3" descr="C:\Users\User\Desktop\b8c5f244052fefbfb1eeffcc140a14d3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1643050"/>
            <a:ext cx="1988516" cy="2809860"/>
          </a:xfrm>
          <a:prstGeom prst="rect">
            <a:avLst/>
          </a:prstGeom>
          <a:noFill/>
        </p:spPr>
      </p:pic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2214546" y="1285860"/>
            <a:ext cx="671517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Цель:  осуществить посредством </a:t>
            </a:r>
            <a:r>
              <a:rPr kumimoji="0" lang="ru-RU" sz="1400" b="1" i="1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общеучебных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действий содержательный  анализ  объекта.</a:t>
            </a:r>
          </a:p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Допишите подходящие по смыслу имена существительные, укажите их род, найдите лишнее словосочетание.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Теплое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душистая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звездное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дружная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хрустальная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топленое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бескорыстный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…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Прочитайте словосочетания и назовите род имен существительных.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Назовите лишнее словосочетание. 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По какому признаку вы выбирали лишнее словосочетание?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Какое существительное вы подобрали к прилагательному бескорыстный? (поступок)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Разберите слово по составу.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Назовите корень в этом слове.  Приставку.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Что обозначает приставка бес?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Как вы понимаете смысл этого слова? ( не имеет корысти)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-Какой поступок мы называем бескорыстным?</a:t>
            </a: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каких ситуациях мы можем совершить бескорыстный поступок?</a:t>
            </a: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lang="ru-RU" sz="14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Вывод: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бескорыстный поступок 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это действие человека на пользу другого не имея при этом никакой  личной  выгоды.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214678" y="857232"/>
            <a:ext cx="5643602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Интерактивная игра «ПРОГНОЗ ПОГОДЫ».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Научить детей считаться с настроением  друг друга и улучшать психологический климат в классе, иногда в конце урока дети могут изменить свой рисунок.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Инструкция. Бывают дни, когда мы чувствуем себя не лучшим образом. У нас по каким-то причинам испорчено настроение. Как же дать понять другим, что нам хочется побыть в одиночестве? Мы можем показать одноклассникам свой «прогноз погоды», ведь погода  бывает разная: пасмурная, дождливая, ветреная, снежная, солнечная,  ясная и т.д. Возьмите бумагу, карандаши и нарисуйте свою погоду, которая соответствует сейчас вашему настроению. Или просто напишите  большими буквами: «надвигается гроза», «светит солнце» «идёт дождь» и т.д.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Интерактивная игра «КОПИЛКА ХОРОШИХ ПОСТУПКОВ».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Цель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игра поможет детям самостоятельно оценивать свои поступки, выделяя среди них хорошие, и заслуженно хвалить себя. Это станет залогом новых побед.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Инструкция: Для начала пусть каждый из вас вспомнит, над чем он особенно потрудился на этой неделе. Например,  выполнил сложное домашнее задание, помог однокласснику убрать классную комнату и т.д. Выберете три поступка, которыми вы гордитесь, и напишите их на листе бумаги, после этого похвалите себя: «Петя, ты на самом деле сделал это здорово!». Запишите и эту фразу.</a:t>
            </a:r>
            <a:endParaRPr kumimoji="0" lang="ru-RU" sz="1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785918" y="357166"/>
            <a:ext cx="621510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Интерактивная игра 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9" name="Picture 3" descr="Picture backgroun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357166"/>
            <a:ext cx="2786082" cy="15671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4" cstate="email">
            <a:lum contrast="30000"/>
          </a:blip>
          <a:srcRect t="17857"/>
          <a:stretch>
            <a:fillRect/>
          </a:stretch>
        </p:blipFill>
        <p:spPr bwMode="auto">
          <a:xfrm>
            <a:off x="357158" y="2285992"/>
            <a:ext cx="2804686" cy="3071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email">
            <a:lum contrast="10000"/>
          </a:blip>
          <a:srcRect/>
          <a:stretch>
            <a:fillRect/>
          </a:stretch>
        </p:blipFill>
        <p:spPr bwMode="auto">
          <a:xfrm>
            <a:off x="428596" y="3429000"/>
            <a:ext cx="5286380" cy="2973589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4" descr="C:\Users\User\Documents\2КЛАСС\ФОТО 2 КЛАСС\20211227_091252.jpg"/>
          <p:cNvPicPr>
            <a:picLocks noChangeAspect="1" noChangeArrowheads="1"/>
          </p:cNvPicPr>
          <p:nvPr/>
        </p:nvPicPr>
        <p:blipFill>
          <a:blip r:embed="rId4" cstate="email"/>
          <a:srcRect l="9009" r="18923"/>
          <a:stretch>
            <a:fillRect/>
          </a:stretch>
        </p:blipFill>
        <p:spPr bwMode="auto">
          <a:xfrm rot="5400000">
            <a:off x="5354514" y="1711186"/>
            <a:ext cx="3935696" cy="3071834"/>
          </a:xfrm>
          <a:prstGeom prst="round2DiagRect">
            <a:avLst/>
          </a:prstGeom>
          <a:noFill/>
        </p:spPr>
      </p:pic>
      <p:pic>
        <p:nvPicPr>
          <p:cNvPr id="31747" name="Picture 3" descr="C:\Users\User\Desktop\20201025_133741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400000">
            <a:off x="505986" y="922718"/>
            <a:ext cx="2809896" cy="2107421"/>
          </a:xfrm>
          <a:prstGeom prst="round2DiagRect">
            <a:avLst/>
          </a:prstGeom>
          <a:noFill/>
        </p:spPr>
      </p:pic>
      <p:pic>
        <p:nvPicPr>
          <p:cNvPr id="31748" name="Picture 4" descr="C:\Users\User\Desktop\20201025_13550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5400000">
            <a:off x="2940832" y="916764"/>
            <a:ext cx="2762268" cy="2071701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3714744" y="1500174"/>
            <a:ext cx="4857784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Академик Дмитрий Сергеевич Лихачёв говорил: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«Если человек не любит хотя бы изредка смотреть на старые фотографии своих родителей, не ценит память о них, не любит старые дома, старые улицы, пусть даже и плохонькие, значит, у него нет любви к своему городу. Если человек равнодушен к памятникам истории своей страны, значит, он равнодушен к своей стране».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Picture background"/>
          <p:cNvPicPr>
            <a:picLocks noChangeAspect="1" noChangeArrowheads="1"/>
          </p:cNvPicPr>
          <p:nvPr/>
        </p:nvPicPr>
        <p:blipFill>
          <a:blip r:embed="rId3" cstate="email"/>
          <a:srcRect l="32222"/>
          <a:stretch>
            <a:fillRect/>
          </a:stretch>
        </p:blipFill>
        <p:spPr bwMode="auto">
          <a:xfrm>
            <a:off x="557098" y="2000240"/>
            <a:ext cx="3014771" cy="2509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786190"/>
            <a:ext cx="2928959" cy="2270717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 descr="C:\Users\User\Documents\АТТЕСТАЦИЯ 22 г\photo_2022-06-26_10-54-55.jpg"/>
          <p:cNvPicPr>
            <a:picLocks noChangeAspect="1" noChangeArrowheads="1"/>
          </p:cNvPicPr>
          <p:nvPr/>
        </p:nvPicPr>
        <p:blipFill>
          <a:blip r:embed="rId4" cstate="email"/>
          <a:srcRect t="16011"/>
          <a:stretch>
            <a:fillRect/>
          </a:stretch>
        </p:blipFill>
        <p:spPr bwMode="auto">
          <a:xfrm>
            <a:off x="3357554" y="3500438"/>
            <a:ext cx="1571636" cy="2553909"/>
          </a:xfrm>
          <a:prstGeom prst="round2DiagRect">
            <a:avLst/>
          </a:prstGeom>
          <a:noFill/>
        </p:spPr>
      </p:pic>
      <p:pic>
        <p:nvPicPr>
          <p:cNvPr id="9" name="Picture 5" descr="C:\Users\User\Documents\Аттестация 2024г 4 класс\23 ФЕВРАЛЯ\photo_2024-02-11_19-17-48.jpg"/>
          <p:cNvPicPr>
            <a:picLocks noChangeAspect="1" noChangeArrowheads="1"/>
          </p:cNvPicPr>
          <p:nvPr/>
        </p:nvPicPr>
        <p:blipFill>
          <a:blip r:embed="rId5" cstate="email"/>
          <a:srcRect t="21666"/>
          <a:stretch>
            <a:fillRect/>
          </a:stretch>
        </p:blipFill>
        <p:spPr bwMode="auto">
          <a:xfrm>
            <a:off x="5000628" y="428604"/>
            <a:ext cx="2804291" cy="2928934"/>
          </a:xfrm>
          <a:prstGeom prst="round2DiagRect">
            <a:avLst/>
          </a:prstGeom>
          <a:noFill/>
        </p:spPr>
      </p:pic>
      <p:pic>
        <p:nvPicPr>
          <p:cNvPr id="11" name="Picture 6" descr="C:\Users\User\Documents\ФОТО 1 кл\вк 9 мая\20210423_084818.jpg"/>
          <p:cNvPicPr>
            <a:picLocks noChangeAspect="1" noChangeArrowheads="1"/>
          </p:cNvPicPr>
          <p:nvPr/>
        </p:nvPicPr>
        <p:blipFill>
          <a:blip r:embed="rId6"/>
          <a:srcRect l="7143" t="9507" r="12500"/>
          <a:stretch>
            <a:fillRect/>
          </a:stretch>
        </p:blipFill>
        <p:spPr bwMode="auto">
          <a:xfrm>
            <a:off x="500034" y="642918"/>
            <a:ext cx="4277941" cy="2714644"/>
          </a:xfrm>
          <a:prstGeom prst="round2DiagRect">
            <a:avLst/>
          </a:prstGeom>
          <a:noFill/>
        </p:spPr>
      </p:pic>
      <p:pic>
        <p:nvPicPr>
          <p:cNvPr id="12" name="Picture 2" descr="C:\Users\User\Documents\2КЛАСС\Аттестация 2 класс\флаг ДНР\Слайд4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072066" y="3500438"/>
            <a:ext cx="3714775" cy="2786082"/>
          </a:xfrm>
          <a:prstGeom prst="round2DiagRect">
            <a:avLst>
              <a:gd name="adj1" fmla="val 16667"/>
              <a:gd name="adj2" fmla="val 1658"/>
            </a:avLst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21442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445"/>
            </a:avLst>
          </a:prstGeom>
          <a:solidFill>
            <a:schemeClr val="accent1">
              <a:lumMod val="75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2910" y="500042"/>
            <a:ext cx="5214974" cy="1446550"/>
          </a:xfrm>
          <a:prstGeom prst="rect">
            <a:avLst/>
          </a:prstGeom>
          <a:gradFill>
            <a:gsLst>
              <a:gs pos="0">
                <a:schemeClr val="accent5">
                  <a:shade val="51000"/>
                  <a:satMod val="130000"/>
                  <a:alpha val="38000"/>
                </a:schemeClr>
              </a:gs>
              <a:gs pos="80000">
                <a:schemeClr val="accent5">
                  <a:shade val="93000"/>
                  <a:satMod val="130000"/>
                </a:schemeClr>
              </a:gs>
              <a:gs pos="100000">
                <a:schemeClr val="accent5">
                  <a:shade val="94000"/>
                  <a:satMod val="135000"/>
                </a:schemeClr>
              </a:gs>
            </a:gsLst>
          </a:gra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Акция « Покормите птиц!» 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Подарили кормушки детскому дому «Теремок»</a:t>
            </a: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</a:rPr>
              <a:t>Куйбышевский район</a:t>
            </a:r>
          </a:p>
        </p:txBody>
      </p:sp>
      <p:pic>
        <p:nvPicPr>
          <p:cNvPr id="8" name="Рисунок 7" descr="изображение_viber_2022-01-20_19-44-44-131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85984" y="1928802"/>
            <a:ext cx="4782615" cy="3586961"/>
          </a:xfrm>
          <a:prstGeom prst="rect">
            <a:avLst/>
          </a:prstGeom>
        </p:spPr>
      </p:pic>
      <p:pic>
        <p:nvPicPr>
          <p:cNvPr id="10" name="Рисунок 9" descr="изображение_viber_2022-01-16_18-43-32-587.jpg"/>
          <p:cNvPicPr>
            <a:picLocks noChangeAspect="1"/>
          </p:cNvPicPr>
          <p:nvPr/>
        </p:nvPicPr>
        <p:blipFill>
          <a:blip r:embed="rId4" cstate="email"/>
          <a:srcRect t="18804"/>
          <a:stretch>
            <a:fillRect/>
          </a:stretch>
        </p:blipFill>
        <p:spPr>
          <a:xfrm>
            <a:off x="428596" y="3406268"/>
            <a:ext cx="2143140" cy="3107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0220113_123713.jpg"/>
          <p:cNvPicPr>
            <a:picLocks noChangeAspect="1"/>
          </p:cNvPicPr>
          <p:nvPr/>
        </p:nvPicPr>
        <p:blipFill>
          <a:blip r:embed="rId5" cstate="email"/>
          <a:srcRect r="18183"/>
          <a:stretch>
            <a:fillRect/>
          </a:stretch>
        </p:blipFill>
        <p:spPr>
          <a:xfrm>
            <a:off x="5831912" y="4429132"/>
            <a:ext cx="3026368" cy="2080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8675" name="Picture 3" descr="C:\Users\User\Documents\Аттестация 2024г 4 класс\photo_2024-01-24_14-13-33.jpg"/>
          <p:cNvPicPr>
            <a:picLocks noChangeAspect="1" noChangeArrowheads="1"/>
          </p:cNvPicPr>
          <p:nvPr/>
        </p:nvPicPr>
        <p:blipFill>
          <a:blip r:embed="rId3" cstate="email"/>
          <a:srcRect t="25837"/>
          <a:stretch>
            <a:fillRect/>
          </a:stretch>
        </p:blipFill>
        <p:spPr bwMode="auto">
          <a:xfrm>
            <a:off x="642910" y="857232"/>
            <a:ext cx="2428892" cy="1928801"/>
          </a:xfrm>
          <a:prstGeom prst="round2DiagRect">
            <a:avLst/>
          </a:prstGeom>
          <a:noFill/>
        </p:spPr>
      </p:pic>
      <p:pic>
        <p:nvPicPr>
          <p:cNvPr id="28676" name="Picture 4" descr="C:\Users\User\Documents\Аттестация 2024г 4 класс\photo_2024-01-24_18-54-55.jpg"/>
          <p:cNvPicPr>
            <a:picLocks noChangeAspect="1" noChangeArrowheads="1"/>
          </p:cNvPicPr>
          <p:nvPr/>
        </p:nvPicPr>
        <p:blipFill>
          <a:blip r:embed="rId4" cstate="email"/>
          <a:srcRect t="14286" r="19047" b="24999"/>
          <a:stretch>
            <a:fillRect/>
          </a:stretch>
        </p:blipFill>
        <p:spPr bwMode="auto">
          <a:xfrm>
            <a:off x="3286116" y="357166"/>
            <a:ext cx="2428892" cy="2428892"/>
          </a:xfrm>
          <a:prstGeom prst="round2DiagRect">
            <a:avLst/>
          </a:prstGeom>
          <a:noFill/>
        </p:spPr>
      </p:pic>
      <p:pic>
        <p:nvPicPr>
          <p:cNvPr id="12" name="Picture 4" descr="C:\Users\User\Documents\2КЛАСС\ФОТО 2 КЛАСС\20211227_091252.jpg"/>
          <p:cNvPicPr>
            <a:picLocks noChangeAspect="1" noChangeArrowheads="1"/>
          </p:cNvPicPr>
          <p:nvPr/>
        </p:nvPicPr>
        <p:blipFill>
          <a:blip r:embed="rId5" cstate="email"/>
          <a:srcRect l="9009" r="18923"/>
          <a:stretch>
            <a:fillRect/>
          </a:stretch>
        </p:blipFill>
        <p:spPr bwMode="auto">
          <a:xfrm rot="5400000">
            <a:off x="5624435" y="1590747"/>
            <a:ext cx="3429023" cy="2676373"/>
          </a:xfrm>
          <a:prstGeom prst="round2DiagRect">
            <a:avLst/>
          </a:prstGeom>
          <a:noFill/>
        </p:spPr>
      </p:pic>
      <p:pic>
        <p:nvPicPr>
          <p:cNvPr id="13" name="Picture 3" descr="C:\Users\User\Documents\ФОТО 1 кл\20201221_123806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5400000">
            <a:off x="321439" y="3679033"/>
            <a:ext cx="3143272" cy="2357454"/>
          </a:xfrm>
          <a:prstGeom prst="round2DiagRect">
            <a:avLst/>
          </a:prstGeom>
          <a:noFill/>
        </p:spPr>
      </p:pic>
      <p:pic>
        <p:nvPicPr>
          <p:cNvPr id="28680" name="Picture 8" descr="C:\Users\User\Desktop\IMG-bc3e98ade3e53eac794b77753c5f3217-V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428992" y="3071810"/>
            <a:ext cx="2428892" cy="3238523"/>
          </a:xfrm>
          <a:prstGeom prst="round2Diag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5" name="Picture 5" descr="C:\Users\User\Documents\ФОТО 1 кл\20210312_110344.jpg"/>
          <p:cNvPicPr>
            <a:picLocks noChangeAspect="1" noChangeArrowheads="1"/>
          </p:cNvPicPr>
          <p:nvPr/>
        </p:nvPicPr>
        <p:blipFill>
          <a:blip r:embed="rId3" cstate="email"/>
          <a:srcRect l="5814" r="10465"/>
          <a:stretch>
            <a:fillRect/>
          </a:stretch>
        </p:blipFill>
        <p:spPr bwMode="auto">
          <a:xfrm>
            <a:off x="428596" y="2786058"/>
            <a:ext cx="5143536" cy="3455813"/>
          </a:xfrm>
          <a:prstGeom prst="roundRect">
            <a:avLst/>
          </a:prstGeom>
          <a:noFill/>
        </p:spPr>
      </p:pic>
      <p:pic>
        <p:nvPicPr>
          <p:cNvPr id="6" name="Picture 1" descr="C:\Users\User\Documents\2КЛАСС\ФОТО 2 КЛАСС\IMG-fec11d544905ff4e74d3dcf5d402e23c-V.jpg"/>
          <p:cNvPicPr>
            <a:picLocks noChangeAspect="1" noChangeArrowheads="1"/>
          </p:cNvPicPr>
          <p:nvPr/>
        </p:nvPicPr>
        <p:blipFill>
          <a:blip r:embed="rId4" cstate="email"/>
          <a:srcRect l="3814" b="10169"/>
          <a:stretch>
            <a:fillRect/>
          </a:stretch>
        </p:blipFill>
        <p:spPr bwMode="auto">
          <a:xfrm>
            <a:off x="4286248" y="428604"/>
            <a:ext cx="4385530" cy="3071834"/>
          </a:xfrm>
          <a:prstGeom prst="round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1428736"/>
            <a:ext cx="792961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В.И.Даль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«Толковый словарь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Духовность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- это «устремление человека к тем или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иным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высшим ценностям и смыслу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идеалу, стремление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человека переделать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себя, приблизить свою жизнь к этому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идеалу 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внутренне освободиться от обыденности»</a:t>
            </a:r>
          </a:p>
        </p:txBody>
      </p:sp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3" cstate="email"/>
          <a:srcRect t="32550" r="7059"/>
          <a:stretch>
            <a:fillRect/>
          </a:stretch>
        </p:blipFill>
        <p:spPr bwMode="auto">
          <a:xfrm>
            <a:off x="571472" y="4000504"/>
            <a:ext cx="4068674" cy="22145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email"/>
          <a:srcRect l="9225" t="29152" r="19926"/>
          <a:stretch>
            <a:fillRect/>
          </a:stretch>
        </p:blipFill>
        <p:spPr bwMode="auto">
          <a:xfrm>
            <a:off x="4857752" y="4000504"/>
            <a:ext cx="3000396" cy="2250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6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500034" y="0"/>
            <a:ext cx="8286808" cy="634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00000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Актуальность проблемы воспитания младших школьников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связана с такими положениями как: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-наше общество нуждается в подготовке широко образованных, высоко нравственных людей, обладающих не только знаниями, но и прекрасными чертами личности;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-  в современном мире маленький человек живёт и развивается, окружённый множеством разнообразных источников сильного воздействия на него как позитивного , так и негативного характера, которые ежедневно обрушиваются на неокрепший интеллект и чувства ребёнка, на ещё только формирующуюся сферу нравственности;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- само по себе образование не гарантирует высокого уровня духовно-нравственной воспитанности, т.к. воспитанность- это качество личности, определяющее в повседневном поведении человека,  его отношение к другим людям на основе уважения и доброжелательности к каждому человеку. Педагог К.Д. Ушинский писал: « Влияние нравственное составляет главную задачу воспитания»;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 - вооружение нравственными знаниями важно и потому, что они не только информируют младшего школьника о нормах поведения, утверждаемых в современном обществе, но и дают представления о последствиях нарушения норм или последствиях данного поступка для окружающих людей.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500166" y="428604"/>
            <a:ext cx="65722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Воспитательная направленность урока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– это цветок,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который постепенно растет, совершенствуется, неся </a:t>
            </a:r>
          </a:p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ребенку все лучшее, что накоплено поколениями предков.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9" name="Picture 1" descr="C:\Users\User\Desktop\Новая папка (3)\06d70721452772c0fbeafffd22f9abc9.jpeg"/>
          <p:cNvPicPr>
            <a:picLocks noChangeAspect="1" noChangeArrowheads="1"/>
          </p:cNvPicPr>
          <p:nvPr/>
        </p:nvPicPr>
        <p:blipFill>
          <a:blip r:embed="rId3"/>
          <a:srcRect l="23611" r="8333" b="11111"/>
          <a:stretch>
            <a:fillRect/>
          </a:stretch>
        </p:blipFill>
        <p:spPr bwMode="auto">
          <a:xfrm>
            <a:off x="1928794" y="1357298"/>
            <a:ext cx="5286412" cy="5286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43042" y="428605"/>
            <a:ext cx="585791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Сюжетные уроки: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«На поиски птицы счастья»,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«Экономическая игра»,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«Посади дерево»,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«Дом мечты».</a:t>
            </a:r>
          </a:p>
          <a:p>
            <a:r>
              <a:rPr lang="ru-RU" b="1" dirty="0" smtClean="0"/>
              <a:t> </a:t>
            </a:r>
          </a:p>
          <a:p>
            <a:endParaRPr lang="ru-RU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500034" y="1785926"/>
            <a:ext cx="814393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sng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Урок «Дом мечты».</a:t>
            </a:r>
            <a:endParaRPr kumimoji="0" lang="ru-RU" b="1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«Человек прожил жизнь не зря, если он вырастил ребенка,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посадил дерево и построил дом».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Новая папка\EfszTGjDVnU.jpg"/>
          <p:cNvPicPr>
            <a:picLocks noChangeAspect="1" noChangeArrowheads="1"/>
          </p:cNvPicPr>
          <p:nvPr/>
        </p:nvPicPr>
        <p:blipFill>
          <a:blip r:embed="rId3" cstate="email">
            <a:lum bright="-10000" contrast="20000"/>
          </a:blip>
          <a:srcRect l="10265" t="16887" r="9023" b="3642"/>
          <a:stretch>
            <a:fillRect/>
          </a:stretch>
        </p:blipFill>
        <p:spPr bwMode="auto">
          <a:xfrm>
            <a:off x="3643306" y="3071810"/>
            <a:ext cx="4639426" cy="34290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4786314" y="3786190"/>
            <a:ext cx="2500330" cy="400110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хорошее настроение</a:t>
            </a:r>
            <a:endParaRPr lang="ru-RU" sz="2000" b="1" dirty="0">
              <a:solidFill>
                <a:schemeClr val="bg1"/>
              </a:solidFill>
            </a:endParaRPr>
          </a:p>
        </p:txBody>
      </p:sp>
      <p:pic>
        <p:nvPicPr>
          <p:cNvPr id="10" name="Picture 3" descr="Picture background"/>
          <p:cNvPicPr>
            <a:picLocks noChangeAspect="1" noChangeArrowheads="1"/>
          </p:cNvPicPr>
          <p:nvPr/>
        </p:nvPicPr>
        <p:blipFill>
          <a:blip r:embed="rId4" cstate="email">
            <a:lum bright="-10000" contrast="10000"/>
          </a:blip>
          <a:srcRect/>
          <a:stretch>
            <a:fillRect/>
          </a:stretch>
        </p:blipFill>
        <p:spPr bwMode="auto">
          <a:xfrm>
            <a:off x="428596" y="3143248"/>
            <a:ext cx="3071835" cy="23038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1538" y="357166"/>
            <a:ext cx="2214578" cy="29249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Picture background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9058" y="428604"/>
            <a:ext cx="1857387" cy="2835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Picture background"/>
          <p:cNvPicPr>
            <a:picLocks noChangeAspect="1" noChangeArrowheads="1"/>
          </p:cNvPicPr>
          <p:nvPr/>
        </p:nvPicPr>
        <p:blipFill>
          <a:blip r:embed="rId5" cstate="email">
            <a:lum bright="10000"/>
          </a:blip>
          <a:srcRect/>
          <a:stretch>
            <a:fillRect/>
          </a:stretch>
        </p:blipFill>
        <p:spPr bwMode="auto">
          <a:xfrm>
            <a:off x="6500826" y="357165"/>
            <a:ext cx="1857388" cy="28653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2" name="Picture 8" descr="Picture background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00034" y="3429000"/>
            <a:ext cx="2194703" cy="27820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4" name="Picture 10" descr="https://avatars.mds.yandex.net/i?id=5fce5fe7eecf2177f5cff64d9d2a307651502e4d-10303547-images-thumbs&amp;n=1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071802" y="3429000"/>
            <a:ext cx="2107554" cy="2833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6" name="Picture 12" descr="Picture background"/>
          <p:cNvPicPr>
            <a:picLocks noChangeAspect="1" noChangeArrowheads="1"/>
          </p:cNvPicPr>
          <p:nvPr/>
        </p:nvPicPr>
        <p:blipFill>
          <a:blip r:embed="rId8" cstate="email"/>
          <a:srcRect l="13142" t="12569" r="12639" b="12431"/>
          <a:stretch>
            <a:fillRect/>
          </a:stretch>
        </p:blipFill>
        <p:spPr bwMode="auto">
          <a:xfrm>
            <a:off x="5357818" y="3500438"/>
            <a:ext cx="3357586" cy="2616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5361" name="Picture 1"/>
          <p:cNvPicPr>
            <a:picLocks noChangeAspect="1" noChangeArrowheads="1"/>
          </p:cNvPicPr>
          <p:nvPr/>
        </p:nvPicPr>
        <p:blipFill>
          <a:blip r:embed="rId3" cstate="email">
            <a:lum bright="10000"/>
          </a:blip>
          <a:srcRect l="4705" t="10066" r="16471" b="12548"/>
          <a:stretch>
            <a:fillRect/>
          </a:stretch>
        </p:blipFill>
        <p:spPr bwMode="auto">
          <a:xfrm>
            <a:off x="1928794" y="3786190"/>
            <a:ext cx="4786346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email">
            <a:lum bright="10000"/>
          </a:blip>
          <a:srcRect l="7547"/>
          <a:stretch>
            <a:fillRect/>
          </a:stretch>
        </p:blipFill>
        <p:spPr bwMode="auto">
          <a:xfrm>
            <a:off x="4714876" y="714356"/>
            <a:ext cx="3500462" cy="2974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email"/>
          <a:srcRect l="23371" t="41016" r="16406" b="13076"/>
          <a:stretch>
            <a:fillRect/>
          </a:stretch>
        </p:blipFill>
        <p:spPr bwMode="auto">
          <a:xfrm>
            <a:off x="642910" y="714356"/>
            <a:ext cx="2881669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28794" y="428604"/>
            <a:ext cx="52864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Лорд и зайчишка. 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Изложение.</a:t>
            </a:r>
            <a:endParaRPr lang="ru-RU" sz="28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626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628" name="AutoShape 4" descr="https://i.pinimg.com/736x/9e/96/78/9e96783bc2a9a110f4535cadf40802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6629" name="Picture 5" descr="C:\Users\User\Desktop\9e96783bc2a9a110f4535cadf4080247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7158" y="2571744"/>
            <a:ext cx="3143272" cy="221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3428992" y="1214422"/>
            <a:ext cx="5143536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252525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Вот, топая тяжёлыми сапогами, вошли в дом охотники. И побросали битую дичь в угол. А подранок, подбитый зайчишка, тут оказался. Он тихо пищал, но никто его не слышал. Только Лорд – огромная лохматая собака - большим сердцем своим его услышал. Это была не простая собака. Когда она важно шла по деревне, то все собаки уходили с дороги. Люди её уважали за отвагу, силу и благородство. Так вот это Лорд приметил зайчишку и прилёг к нему. И стал зализывать раны у зайчишки. А потом целую неделю лежал около него и никого не подпускал к раненому зайчишке. А когда зайчишка выздоровел и совсем поправился, то Лорд проводил его в поле. И по следам потом люди догадались, что собака и зайчишка весело играли на снегу.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C:\Users\User\Desktop\i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Рамка 3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008"/>
            </a:avLst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25602" name="Picture 2" descr="Picture background"/>
          <p:cNvPicPr>
            <a:picLocks noChangeAspect="1" noChangeArrowheads="1"/>
          </p:cNvPicPr>
          <p:nvPr/>
        </p:nvPicPr>
        <p:blipFill>
          <a:blip r:embed="rId3" cstate="email">
            <a:lum contrast="10000"/>
          </a:blip>
          <a:srcRect l="10435" t="12673" r="11304" b="37847"/>
          <a:stretch>
            <a:fillRect/>
          </a:stretch>
        </p:blipFill>
        <p:spPr bwMode="auto">
          <a:xfrm>
            <a:off x="2786050" y="214290"/>
            <a:ext cx="4000528" cy="1900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 descr="Picture background"/>
          <p:cNvPicPr>
            <a:picLocks noChangeAspect="1" noChangeArrowheads="1"/>
          </p:cNvPicPr>
          <p:nvPr/>
        </p:nvPicPr>
        <p:blipFill>
          <a:blip r:embed="rId4" cstate="email">
            <a:lum bright="10000" contrast="20000"/>
          </a:blip>
          <a:srcRect t="9366" r="10444"/>
          <a:stretch>
            <a:fillRect/>
          </a:stretch>
        </p:blipFill>
        <p:spPr bwMode="auto">
          <a:xfrm>
            <a:off x="357158" y="4500570"/>
            <a:ext cx="3357554" cy="19113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786182" y="2214554"/>
            <a:ext cx="4786346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«Будем мир мы защищать» </a:t>
            </a:r>
          </a:p>
          <a:p>
            <a:r>
              <a:rPr lang="ru-RU" sz="20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«Дружная семья»</a:t>
            </a:r>
          </a:p>
          <a:p>
            <a:r>
              <a:rPr lang="ru-RU" sz="20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 Ангел»</a:t>
            </a:r>
          </a:p>
          <a:p>
            <a:r>
              <a:rPr lang="ru-RU" sz="2000" b="1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 Витязь»</a:t>
            </a:r>
            <a:endParaRPr lang="ru-RU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u="sng" dirty="0" smtClean="0"/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sng" strike="noStrike" cap="none" normalizeH="0" baseline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«Дружная семья»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Picture 2" descr="https://avatars.mds.yandex.net/i?id=60eef19faff7257ff8758fb588657aa7b60ff611-5205249-images-thumbs&amp;n=13"/>
          <p:cNvPicPr>
            <a:picLocks noChangeAspect="1" noChangeArrowheads="1"/>
          </p:cNvPicPr>
          <p:nvPr/>
        </p:nvPicPr>
        <p:blipFill>
          <a:blip r:embed="rId5" cstate="email"/>
          <a:srcRect r="10870"/>
          <a:stretch>
            <a:fillRect/>
          </a:stretch>
        </p:blipFill>
        <p:spPr bwMode="auto">
          <a:xfrm>
            <a:off x="357158" y="1928802"/>
            <a:ext cx="3071834" cy="22976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929026" y="4714884"/>
            <a:ext cx="521497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Эмоциональный</a:t>
            </a:r>
            <a:r>
              <a:rPr kumimoji="0" lang="ru-RU" sz="2000" b="1" i="0" u="sng" strike="noStrike" cap="none" normalizeH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sng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настрой</a:t>
            </a:r>
            <a:r>
              <a:rPr lang="ru-RU" sz="2000" b="1" u="sng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Утром солнце большое встаёт.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Лучики тёплые нам подаёт.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 же руку друг другу подай.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Соберись! Улыбнись! На вопрос отвечай!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818</Words>
  <Application>Microsoft Office PowerPoint</Application>
  <PresentationFormat>Экран (4:3)</PresentationFormat>
  <Paragraphs>128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      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71</cp:revision>
  <dcterms:created xsi:type="dcterms:W3CDTF">2025-02-07T17:54:33Z</dcterms:created>
  <dcterms:modified xsi:type="dcterms:W3CDTF">2025-04-16T16:49:05Z</dcterms:modified>
</cp:coreProperties>
</file>