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65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CE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63F768-B163-4EE5-BFC8-B858EE9AD9A9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706E46-6B27-489B-BF71-6DE3BA14FC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419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06E46-6B27-489B-BF71-6DE3BA14FC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691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B4C71EC6-210F-42DE-9C53-41977AD35B3D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3212976"/>
            <a:ext cx="4320480" cy="1008112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Подготовила учитель русского языка и литературы</a:t>
            </a:r>
          </a:p>
          <a:p>
            <a:r>
              <a:rPr lang="ru-RU" sz="1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Походий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София </a:t>
            </a:r>
            <a:r>
              <a:rPr lang="ru-RU" sz="1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Мурадовна</a:t>
            </a:r>
            <a:endParaRPr lang="ru-RU" sz="1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276872"/>
            <a:ext cx="4320480" cy="936104"/>
          </a:xfrm>
          <a:solidFill>
            <a:schemeClr val="bg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Урок </a:t>
            </a:r>
            <a:b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 русскому языку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8938" y="620688"/>
            <a:ext cx="76230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Муниципальное автономное общеобразовательное учреждение</a:t>
            </a:r>
          </a:p>
          <a:p>
            <a:pPr algn="ctr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«Средняя школа № 8»</a:t>
            </a:r>
          </a:p>
          <a:p>
            <a:pPr algn="ctr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Петропавловск-Камчатского городского округа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</p:txBody>
      </p:sp>
      <p:pic>
        <p:nvPicPr>
          <p:cNvPr id="6" name="a07036ea31acfa4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1600" y="5661248"/>
            <a:ext cx="609600" cy="609600"/>
          </a:xfrm>
          <a:prstGeom prst="rect">
            <a:avLst/>
          </a:prstGeom>
        </p:spPr>
      </p:pic>
      <p:pic>
        <p:nvPicPr>
          <p:cNvPr id="5" name="a07036ea31acfa4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2000" y="19720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7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62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611560" y="1340768"/>
            <a:ext cx="8424936" cy="5256584"/>
          </a:xfrm>
        </p:spPr>
        <p:txBody>
          <a:bodyPr>
            <a:normAutofit lnSpcReduction="10000"/>
          </a:bodyPr>
          <a:lstStyle/>
          <a:p>
            <a:r>
              <a:rPr lang="ru-RU" sz="3600" dirty="0" smtClean="0"/>
              <a:t>Восемнадцатое февраля.</a:t>
            </a:r>
          </a:p>
          <a:p>
            <a:r>
              <a:rPr lang="ru-RU" sz="3600" dirty="0" smtClean="0"/>
              <a:t>Классная работа.</a:t>
            </a:r>
          </a:p>
          <a:p>
            <a:endParaRPr lang="ru-RU" sz="3600" dirty="0"/>
          </a:p>
          <a:p>
            <a:pPr algn="l"/>
            <a:endParaRPr lang="ru-RU" sz="3600" dirty="0" smtClean="0"/>
          </a:p>
          <a:p>
            <a:pPr algn="l"/>
            <a:r>
              <a:rPr lang="ru-RU" sz="3600" dirty="0" smtClean="0"/>
              <a:t>Кроличья нора шла вперед.</a:t>
            </a:r>
          </a:p>
          <a:p>
            <a:pPr algn="l"/>
            <a:r>
              <a:rPr lang="ru-RU" sz="3600" dirty="0" smtClean="0"/>
              <a:t>Алиса побежала за кроликом.</a:t>
            </a:r>
          </a:p>
          <a:p>
            <a:pPr algn="l"/>
            <a:r>
              <a:rPr lang="ru-RU" sz="3600" dirty="0" smtClean="0"/>
              <a:t>На чаепитии Шляпник познакомил                       Алису с новыми героями.</a:t>
            </a:r>
          </a:p>
          <a:p>
            <a:pPr algn="l"/>
            <a:r>
              <a:rPr lang="ru-RU" sz="3600" dirty="0" smtClean="0"/>
              <a:t>Она блеснула своими знаниями.</a:t>
            </a:r>
          </a:p>
          <a:p>
            <a:pPr algn="l"/>
            <a:endParaRPr lang="ru-RU" sz="36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04" y="980728"/>
            <a:ext cx="1762236" cy="2447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977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79512" y="1988840"/>
            <a:ext cx="8790174" cy="2448272"/>
          </a:xfrm>
        </p:spPr>
        <p:txBody>
          <a:bodyPr>
            <a:normAutofit/>
          </a:bodyPr>
          <a:lstStyle/>
          <a:p>
            <a:r>
              <a:rPr lang="ru-RU" sz="2800" dirty="0"/>
              <a:t>Милая моя Шляпник. Опять я тебе пишу. Грохот колес превращается в сказочную шум. Видимо, нам не судьба оказаться вместе. Сказочный мир иллюзорно сверкала в моей памяти. Видимо, мне до тебя никогда не добраться… </a:t>
            </a:r>
            <a:endParaRPr lang="ru-RU" sz="2800" dirty="0" smtClean="0"/>
          </a:p>
          <a:p>
            <a:endParaRPr lang="ru-RU" sz="2800" dirty="0"/>
          </a:p>
          <a:p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67744" y="1052736"/>
            <a:ext cx="4114800" cy="701040"/>
          </a:xfrm>
          <a:solidFill>
            <a:srgbClr val="E6CED4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Лингвистическая задача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770" y="260648"/>
            <a:ext cx="2686010" cy="2013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2" y="3140968"/>
            <a:ext cx="87484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Милый мой Шляпник. Опять я тебе пишу. Грохот колес превращается в сказочный шум. Видимо, нам не судьба оказаться вместе. Сказочный мир иллюзорно сверкал в моей памяти. Видимо, мне до тебя никогда не добраться… </a:t>
            </a:r>
          </a:p>
        </p:txBody>
      </p:sp>
    </p:spTree>
    <p:extLst>
      <p:ext uri="{BB962C8B-B14F-4D97-AF65-F5344CB8AC3E}">
        <p14:creationId xmlns:p14="http://schemas.microsoft.com/office/powerpoint/2010/main" val="825728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763721" y="1863755"/>
            <a:ext cx="8229600" cy="3924436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Род имен существительных</a:t>
            </a:r>
            <a:endParaRPr lang="ru-RU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rgbClr val="E6CED4"/>
          </a:solidFill>
          <a:ln>
            <a:solidFill>
              <a:srgbClr val="E6CED4"/>
            </a:solidFill>
          </a:ln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Тема урока: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32040" y="350978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8503" y="4455992"/>
            <a:ext cx="1445497" cy="2402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732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4400" dirty="0"/>
              <a:t>О</a:t>
            </a:r>
            <a:r>
              <a:rPr lang="ru-RU" sz="4400" dirty="0" smtClean="0"/>
              <a:t>зеро, праздник, комната,</a:t>
            </a:r>
            <a:r>
              <a:rPr lang="ru-RU" sz="4400" dirty="0"/>
              <a:t> поле, </a:t>
            </a:r>
            <a:r>
              <a:rPr lang="ru-RU" sz="4400" dirty="0" smtClean="0"/>
              <a:t> Алиса, кролик, сердце, персонаж, королева, кот, Шляпник, фея, нора, гнездо, чаепитие.</a:t>
            </a:r>
            <a:endParaRPr lang="ru-RU" sz="4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81128"/>
            <a:ext cx="1914525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852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664502857"/>
              </p:ext>
            </p:extLst>
          </p:nvPr>
        </p:nvGraphicFramePr>
        <p:xfrm>
          <a:off x="323528" y="1988840"/>
          <a:ext cx="8496942" cy="432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2314"/>
                <a:gridCol w="2832314"/>
                <a:gridCol w="2832314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Женский</a:t>
                      </a:r>
                      <a:r>
                        <a:rPr lang="ru-RU" sz="28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род</a:t>
                      </a:r>
                      <a:endParaRPr lang="ru-RU" sz="2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Мужской род</a:t>
                      </a:r>
                      <a:endParaRPr lang="ru-RU" sz="2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Средний род</a:t>
                      </a:r>
                      <a:endParaRPr lang="ru-RU" sz="2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E6CED4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комната</a:t>
                      </a:r>
                      <a:endParaRPr lang="ru-RU" sz="2800" dirty="0"/>
                    </a:p>
                  </a:txBody>
                  <a:tcP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праздник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озеро</a:t>
                      </a:r>
                      <a:endParaRPr lang="ru-RU" sz="2800" dirty="0"/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Алиса </a:t>
                      </a:r>
                      <a:endParaRPr lang="ru-RU" sz="2800" dirty="0"/>
                    </a:p>
                  </a:txBody>
                  <a:tcP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кролик</a:t>
                      </a:r>
                      <a:endParaRPr lang="ru-RU" sz="2800" dirty="0"/>
                    </a:p>
                  </a:txBody>
                  <a:tcP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поле</a:t>
                      </a:r>
                      <a:endParaRPr lang="ru-RU" sz="2800" dirty="0"/>
                    </a:p>
                  </a:txBody>
                  <a:tcPr>
                    <a:solidFill>
                      <a:srgbClr val="E6CED4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королева 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персонаж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сердце</a:t>
                      </a:r>
                      <a:endParaRPr lang="ru-RU" sz="2800" dirty="0"/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фея</a:t>
                      </a:r>
                      <a:endParaRPr lang="ru-RU" sz="2800" dirty="0"/>
                    </a:p>
                  </a:txBody>
                  <a:tcP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кот</a:t>
                      </a:r>
                      <a:endParaRPr lang="ru-RU" sz="2800" dirty="0"/>
                    </a:p>
                  </a:txBody>
                  <a:tcP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гнездо</a:t>
                      </a:r>
                      <a:endParaRPr lang="ru-RU" sz="2800" dirty="0"/>
                    </a:p>
                  </a:txBody>
                  <a:tcPr>
                    <a:solidFill>
                      <a:srgbClr val="E6CED4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нора 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Шляпник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чаепитие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39345"/>
            <a:ext cx="1944217" cy="186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01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79512" y="1916832"/>
            <a:ext cx="8712968" cy="4075176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>1. Заменяем имя существительное одним из местоимений: он, она , оно.</a:t>
            </a:r>
          </a:p>
          <a:p>
            <a:pPr algn="l"/>
            <a:r>
              <a:rPr lang="ru-RU" sz="3200" dirty="0" smtClean="0"/>
              <a:t>2. Определяем род имени существительного.</a:t>
            </a:r>
          </a:p>
          <a:p>
            <a:pPr algn="l"/>
            <a:r>
              <a:rPr lang="ru-RU" sz="3200" dirty="0" smtClean="0"/>
              <a:t>3. Если сложно, обращаемся к словарю.</a:t>
            </a:r>
          </a:p>
          <a:p>
            <a:pPr algn="l"/>
            <a:r>
              <a:rPr lang="ru-RU" sz="3200" dirty="0" smtClean="0"/>
              <a:t>4. Записываем род имени существительного.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91680" y="980728"/>
            <a:ext cx="6017840" cy="725448"/>
          </a:xfrm>
          <a:solidFill>
            <a:srgbClr val="E6CED4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Алгоритм определения рода имени существительного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797152"/>
            <a:ext cx="3494634" cy="1938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959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527521" y="1628800"/>
            <a:ext cx="8229600" cy="4075176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sz="2800" b="1" dirty="0" smtClean="0"/>
              <a:t>Мужской род </a:t>
            </a:r>
            <a:r>
              <a:rPr lang="ru-RU" sz="2800" dirty="0" smtClean="0"/>
              <a:t>– присесть</a:t>
            </a:r>
          </a:p>
          <a:p>
            <a:r>
              <a:rPr lang="ru-RU" sz="2800" b="1" dirty="0" smtClean="0"/>
              <a:t>Женский род </a:t>
            </a:r>
            <a:r>
              <a:rPr lang="ru-RU" sz="2800" dirty="0" smtClean="0"/>
              <a:t>– похлопать в ладоши </a:t>
            </a:r>
          </a:p>
          <a:p>
            <a:r>
              <a:rPr lang="ru-RU" sz="2800" b="1" dirty="0" smtClean="0"/>
              <a:t>Средний род </a:t>
            </a:r>
            <a:r>
              <a:rPr lang="ru-RU" sz="2800" dirty="0" smtClean="0"/>
              <a:t>– помахать рукой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rgbClr val="E6CED4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физминутка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098" name="Picture 2" descr="C:\Users\л\Downloads\WoW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308787"/>
            <a:ext cx="4029075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285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881886" y="1268760"/>
            <a:ext cx="8229600" cy="5256584"/>
          </a:xfrm>
        </p:spPr>
        <p:txBody>
          <a:bodyPr>
            <a:normAutofit lnSpcReduction="10000"/>
          </a:bodyPr>
          <a:lstStyle/>
          <a:p>
            <a:r>
              <a:rPr lang="ru-RU" sz="3200" b="1" dirty="0" smtClean="0"/>
              <a:t>Домашнее задание:</a:t>
            </a:r>
          </a:p>
          <a:p>
            <a:r>
              <a:rPr lang="ru-RU" sz="3200" dirty="0" smtClean="0"/>
              <a:t>Выучить алгоритм определения рода имени существительного.</a:t>
            </a:r>
          </a:p>
          <a:p>
            <a:pPr marL="457200" indent="-457200">
              <a:buFontTx/>
              <a:buChar char="-"/>
            </a:pPr>
            <a:endParaRPr lang="ru-RU" sz="3200" dirty="0" smtClean="0"/>
          </a:p>
          <a:p>
            <a:pPr marL="457200" indent="-457200">
              <a:buFontTx/>
              <a:buChar char="-"/>
            </a:pPr>
            <a:r>
              <a:rPr lang="ru-RU" sz="3200" dirty="0" smtClean="0"/>
              <a:t>1 уровень: упражнение № 503 </a:t>
            </a:r>
          </a:p>
          <a:p>
            <a:pPr marL="457200" indent="-457200">
              <a:buFontTx/>
              <a:buChar char="-"/>
            </a:pPr>
            <a:r>
              <a:rPr lang="ru-RU" sz="3200" dirty="0" smtClean="0"/>
              <a:t>(письменно);</a:t>
            </a:r>
          </a:p>
          <a:p>
            <a:pPr marL="457200" indent="-457200">
              <a:buFontTx/>
              <a:buChar char="-"/>
            </a:pPr>
            <a:r>
              <a:rPr lang="ru-RU" sz="3200" dirty="0" smtClean="0"/>
              <a:t>2 уровень: упражнение № 507 (письменно).</a:t>
            </a:r>
          </a:p>
          <a:p>
            <a:pPr marL="457200" indent="-457200">
              <a:buFontTx/>
              <a:buChar char="-"/>
            </a:pPr>
            <a:r>
              <a:rPr lang="ru-RU" sz="3200" dirty="0" smtClean="0"/>
              <a:t>Творческое задание: прорекламировать род </a:t>
            </a:r>
            <a:r>
              <a:rPr lang="ru-RU" sz="3200" smtClean="0"/>
              <a:t>имен существительных.</a:t>
            </a:r>
            <a:endParaRPr lang="ru-RU" sz="3200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12" y="2420888"/>
            <a:ext cx="1586880" cy="28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528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Ti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203</TotalTime>
  <Words>290</Words>
  <Application>Microsoft Office PowerPoint</Application>
  <PresentationFormat>Экран (4:3)</PresentationFormat>
  <Paragraphs>57</Paragraphs>
  <Slides>9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Constantia</vt:lpstr>
      <vt:lpstr>Garamond</vt:lpstr>
      <vt:lpstr>Tahoma</vt:lpstr>
      <vt:lpstr>Tunga</vt:lpstr>
      <vt:lpstr>BlackTie</vt:lpstr>
      <vt:lpstr>Урок  по русскому языку</vt:lpstr>
      <vt:lpstr>Презентация PowerPoint</vt:lpstr>
      <vt:lpstr>Лингвистическая задача</vt:lpstr>
      <vt:lpstr>Тема урока:</vt:lpstr>
      <vt:lpstr>Презентация PowerPoint</vt:lpstr>
      <vt:lpstr>Презентация PowerPoint</vt:lpstr>
      <vt:lpstr>Алгоритм определения рода имени существительного</vt:lpstr>
      <vt:lpstr>физминутка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Аннет</dc:creator>
  <cp:lastModifiedBy>София</cp:lastModifiedBy>
  <cp:revision>21</cp:revision>
  <dcterms:created xsi:type="dcterms:W3CDTF">2021-02-15T20:03:10Z</dcterms:created>
  <dcterms:modified xsi:type="dcterms:W3CDTF">2021-03-14T18:49:00Z</dcterms:modified>
</cp:coreProperties>
</file>