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gif" ContentType="image/gif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91" r:id="rId9"/>
    <p:sldId id="264" r:id="rId10"/>
    <p:sldId id="265" r:id="rId11"/>
    <p:sldId id="268" r:id="rId12"/>
    <p:sldId id="269" r:id="rId13"/>
    <p:sldId id="270" r:id="rId14"/>
    <p:sldId id="271" r:id="rId15"/>
    <p:sldId id="272" r:id="rId16"/>
    <p:sldId id="275" r:id="rId17"/>
    <p:sldId id="274" r:id="rId18"/>
    <p:sldId id="276" r:id="rId19"/>
    <p:sldId id="279" r:id="rId20"/>
    <p:sldId id="280" r:id="rId21"/>
    <p:sldId id="281" r:id="rId22"/>
    <p:sldId id="282" r:id="rId23"/>
    <p:sldId id="283" r:id="rId24"/>
    <p:sldId id="284" r:id="rId25"/>
    <p:sldId id="277" r:id="rId26"/>
    <p:sldId id="278" r:id="rId27"/>
    <p:sldId id="286" r:id="rId28"/>
    <p:sldId id="285" r:id="rId29"/>
    <p:sldId id="290" r:id="rId30"/>
    <p:sldId id="287" r:id="rId31"/>
    <p:sldId id="289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86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очень</c:v>
                </c:pt>
                <c:pt idx="1">
                  <c:v>средне</c:v>
                </c:pt>
                <c:pt idx="2">
                  <c:v>не люблю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6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очень</c:v>
                </c:pt>
                <c:pt idx="1">
                  <c:v>средне</c:v>
                </c:pt>
                <c:pt idx="2">
                  <c:v>не люблю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очень</c:v>
                </c:pt>
                <c:pt idx="1">
                  <c:v>средне</c:v>
                </c:pt>
                <c:pt idx="2">
                  <c:v>не люблю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/>
        <c:firstSliceAng val="0"/>
      </c:pieChart>
    </c:plotArea>
    <c:legend>
      <c:legendPos val="r"/>
      <c:layout>
        <c:manualLayout>
          <c:xMode val="edge"/>
          <c:yMode val="edge"/>
          <c:x val="0.73406751101729439"/>
          <c:y val="0.22363831315528146"/>
          <c:w val="0.22086033650582057"/>
          <c:h val="0.36309975058563099"/>
        </c:manualLayout>
      </c:layout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zero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зарубежные</c:v>
                </c:pt>
                <c:pt idx="1">
                  <c:v>отечественные</c:v>
                </c:pt>
                <c:pt idx="2">
                  <c:v>Оба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9</c:v>
                </c:pt>
                <c:pt idx="2">
                  <c:v>2</c:v>
                </c:pt>
              </c:numCache>
            </c:numRef>
          </c:val>
        </c:ser>
        <c:dLbls/>
        <c:firstSliceAng val="0"/>
      </c:pieChart>
    </c:plotArea>
    <c:legend>
      <c:legendPos val="r"/>
      <c:layout>
        <c:manualLayout>
          <c:xMode val="edge"/>
          <c:yMode val="edge"/>
          <c:x val="0.6749868766404209"/>
          <c:y val="0.24369244733109852"/>
          <c:w val="0.27871682706328382"/>
          <c:h val="0.42562787190262097"/>
        </c:manualLayout>
      </c:layout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zero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endParaRPr lang="ru-RU"/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Число учащихся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каждый день</c:v>
                </c:pt>
                <c:pt idx="1">
                  <c:v>иногда</c:v>
                </c:pt>
                <c:pt idx="2">
                  <c:v>по выходным</c:v>
                </c:pt>
                <c:pt idx="3">
                  <c:v>редко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3</c:v>
                </c:pt>
                <c:pt idx="3">
                  <c:v>4</c:v>
                </c:pt>
              </c:numCache>
            </c:numRef>
          </c:val>
        </c:ser>
        <c:dLbls/>
        <c:firstSliceAng val="0"/>
      </c:pieChart>
    </c:plotArea>
    <c:legend>
      <c:legendPos val="r"/>
      <c:layout>
        <c:manualLayout>
          <c:xMode val="edge"/>
          <c:yMode val="edge"/>
          <c:x val="0.67418282784096428"/>
          <c:y val="0.30728642722001953"/>
          <c:w val="0.31655791289977675"/>
          <c:h val="0.33765454998196004"/>
        </c:manualLayout>
      </c:layout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zero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по телевизору</c:v>
                </c:pt>
                <c:pt idx="1">
                  <c:v>по компьютеру</c:v>
                </c:pt>
                <c:pt idx="2">
                  <c:v>по DVD</c:v>
                </c:pt>
                <c:pt idx="3">
                  <c:v>в кинотеатре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11</c:v>
                </c:pt>
                <c:pt idx="1">
                  <c:v>7</c:v>
                </c:pt>
                <c:pt idx="3">
                  <c:v>3</c:v>
                </c:pt>
              </c:numCache>
            </c:numRef>
          </c:val>
        </c:ser>
        <c:dLbls/>
        <c:firstSliceAng val="0"/>
      </c:pieChart>
    </c:plotArea>
    <c:legend>
      <c:legendPos val="r"/>
      <c:layout>
        <c:manualLayout>
          <c:xMode val="edge"/>
          <c:yMode val="edge"/>
          <c:x val="0.6741597404491112"/>
          <c:y val="0.14878049157715187"/>
          <c:w val="0.31658100029163044"/>
          <c:h val="0.57336129349709664"/>
        </c:manualLayout>
      </c:layout>
    </c:legend>
    <c:plotVisOnly val="1"/>
    <c:dispBlanksAs val="zero"/>
  </c:chart>
  <c:txPr>
    <a:bodyPr/>
    <a:lstStyle/>
    <a:p>
      <a:pPr>
        <a:defRPr sz="24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20-30 минут</c:v>
                </c:pt>
                <c:pt idx="1">
                  <c:v>30-60 минут</c:v>
                </c:pt>
                <c:pt idx="2">
                  <c:v>час и более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</c:v>
                </c:pt>
                <c:pt idx="1">
                  <c:v>8</c:v>
                </c:pt>
                <c:pt idx="2">
                  <c:v>5</c:v>
                </c:pt>
              </c:numCache>
            </c:numRef>
          </c:val>
        </c:ser>
        <c:dLbls/>
        <c:firstSliceAng val="0"/>
      </c:pieChart>
    </c:plotArea>
    <c:legend>
      <c:legendPos val="r"/>
      <c:layout>
        <c:manualLayout>
          <c:xMode val="edge"/>
          <c:yMode val="edge"/>
          <c:x val="0.75386653057256769"/>
          <c:y val="0.24418560204756423"/>
          <c:w val="0.23687421016817345"/>
          <c:h val="0.35729677860822107"/>
        </c:manualLayout>
      </c:layout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zero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снижение зрения. Усталость глаз</c:v>
                </c:pt>
                <c:pt idx="1">
                  <c:v>плаксивость</c:v>
                </c:pt>
                <c:pt idx="2">
                  <c:v>раздражительность</c:v>
                </c:pt>
                <c:pt idx="3">
                  <c:v>сложность заснуть/сонливость</c:v>
                </c:pt>
                <c:pt idx="4">
                  <c:v>страх, тревога, беспокойство</c:v>
                </c:pt>
                <c:pt idx="5">
                  <c:v>радость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2</c:v>
                </c:pt>
                <c:pt idx="5">
                  <c:v>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снижение зрения. Усталость глаз</c:v>
                </c:pt>
                <c:pt idx="1">
                  <c:v>плаксивость</c:v>
                </c:pt>
                <c:pt idx="2">
                  <c:v>раздражительность</c:v>
                </c:pt>
                <c:pt idx="3">
                  <c:v>сложность заснуть/сонливость</c:v>
                </c:pt>
                <c:pt idx="4">
                  <c:v>страх, тревога, беспокойство</c:v>
                </c:pt>
                <c:pt idx="5">
                  <c:v>радость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</c:numCache>
            </c:numRef>
          </c:val>
        </c:ser>
        <c:dLbls/>
        <c:firstSliceAng val="0"/>
      </c:pieChart>
    </c:plotArea>
    <c:legend>
      <c:legendPos val="r"/>
      <c:layout>
        <c:manualLayout>
          <c:xMode val="edge"/>
          <c:yMode val="edge"/>
          <c:x val="0.59737881306838991"/>
          <c:y val="0"/>
          <c:w val="0.33805742814290485"/>
          <c:h val="0.78491798923741329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zero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42EB58-812B-4427-92FF-B5C5D80A33F6}" type="datetimeFigureOut">
              <a:rPr lang="ru-RU" smtClean="0"/>
              <a:pPr>
                <a:defRPr/>
              </a:pPr>
              <a:t>08.10.2024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D302A2-2EC0-4401-A4A0-8BDD660A022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611560" y="1112512"/>
            <a:ext cx="7848872" cy="4632975"/>
          </a:xfrm>
          <a:prstGeom prst="roundRect">
            <a:avLst/>
          </a:prstGeom>
          <a:solidFill>
            <a:schemeClr val="accent1">
              <a:alpha val="82000"/>
            </a:schemeClr>
          </a:solidFill>
          <a:ln w="76200"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769" y="4149080"/>
            <a:ext cx="1982783" cy="227687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495387" y="4860032"/>
            <a:ext cx="2081217" cy="199796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932040" y="326499"/>
            <a:ext cx="1541383" cy="15720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95536" y="476672"/>
            <a:ext cx="2381250" cy="1685925"/>
          </a:xfrm>
          <a:prstGeom prst="rect">
            <a:avLst/>
          </a:prstGeom>
        </p:spPr>
      </p:pic>
      <p:sp>
        <p:nvSpPr>
          <p:cNvPr id="12" name="Рамка 1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13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CBC20E-25EA-43E6-9531-90624CA2452D}" type="datetimeFigureOut">
              <a:rPr lang="ru-RU" smtClean="0"/>
              <a:pPr>
                <a:defRPr/>
              </a:pPr>
              <a:t>08.10.2024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3A207B-6355-4A91-A7BA-A5C00298DF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2E53B4-4568-4F0B-8599-E911201A37FC}" type="datetimeFigureOut">
              <a:rPr lang="ru-RU" smtClean="0"/>
              <a:pPr>
                <a:defRPr/>
              </a:pPr>
              <a:t>08.10.2024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79EBA8-B2BF-4950-B3DD-B1D4ED7740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6B698-C474-4B1C-AD18-BCC4B3345C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6045384"/>
      </p:ext>
    </p:extLst>
  </p:cSld>
  <p:clrMapOvr>
    <a:masterClrMapping/>
  </p:clrMapOvr>
  <p:transition advClick="0" advTm="2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65EEFA3-6860-4580-AC3F-C22224A93926}" type="datetimeFigureOut">
              <a:rPr lang="ru-RU" smtClean="0"/>
              <a:pPr>
                <a:defRPr/>
              </a:pPr>
              <a:t>08.10.2024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7BD7AB-6723-4F20-819A-F3D7F0EC6E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07504" y="116632"/>
            <a:ext cx="8856984" cy="674136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507"/>
          <a:stretch/>
        </p:blipFill>
        <p:spPr>
          <a:xfrm>
            <a:off x="107504" y="3789040"/>
            <a:ext cx="8856984" cy="2952328"/>
          </a:xfrm>
          <a:prstGeom prst="rect">
            <a:avLst/>
          </a:prstGeom>
        </p:spPr>
      </p:pic>
      <p:sp>
        <p:nvSpPr>
          <p:cNvPr id="9" name="Рамка 8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13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5B5D2C-948B-4AED-BC14-8CD02BE4B516}" type="datetimeFigureOut">
              <a:rPr lang="ru-RU" smtClean="0"/>
              <a:pPr>
                <a:defRPr/>
              </a:pPr>
              <a:t>08.10.2024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138B4A-5D26-4DBA-9036-EEE6B188B0E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B6B261C-66E9-4249-87AC-B9B628182D04}" type="datetimeFigureOut">
              <a:rPr lang="ru-RU" smtClean="0"/>
              <a:pPr>
                <a:defRPr/>
              </a:pPr>
              <a:t>08.10.2024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852454-CE25-4F3E-8B20-21B8E0750AE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135605D-338B-4834-BC60-A571784C4F1F}" type="datetimeFigureOut">
              <a:rPr lang="ru-RU" smtClean="0"/>
              <a:pPr>
                <a:defRPr/>
              </a:pPr>
              <a:t>08.10.2024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F5F9C3-AE15-4812-B5BA-594AE9F1E17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951A0D-5817-4711-9F8B-A96470C2E77B}" type="datetimeFigureOut">
              <a:rPr lang="ru-RU" smtClean="0"/>
              <a:pPr>
                <a:defRPr/>
              </a:pPr>
              <a:t>08.10.2024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22CE04-ACCF-489A-BDF9-CE9E2F01BC4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280ACA3-3194-40D5-A722-584BF72165D0}" type="datetimeFigureOut">
              <a:rPr lang="ru-RU" smtClean="0"/>
              <a:pPr>
                <a:defRPr/>
              </a:pPr>
              <a:t>08.10.2024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D19FDB-7725-4E9D-8BF0-A65F30F362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538336-DCDF-4FD3-9150-01876C870A45}" type="datetimeFigureOut">
              <a:rPr lang="ru-RU" smtClean="0"/>
              <a:pPr>
                <a:defRPr/>
              </a:pPr>
              <a:t>08.10.2024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3BEAB6-2E95-4883-847E-FB69256CAA8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6AE2DC-3CC6-4AC7-8AA8-EC42A77AD35D}" type="datetimeFigureOut">
              <a:rPr lang="ru-RU" smtClean="0"/>
              <a:pPr>
                <a:defRPr/>
              </a:pPr>
              <a:t>08.10.2024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06E146-2062-4364-A5E9-6F927FA2DB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1396ABC-9EF4-4BF2-B47C-6758EB383347}" type="datetimeFigureOut">
              <a:rPr lang="ru-RU" smtClean="0"/>
              <a:pPr>
                <a:defRPr/>
              </a:pPr>
              <a:t>08.10.2024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64C6B8E-2AF9-45A5-836E-5185E6117F4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inodrive.com/kino/f_shrek3_62.jpg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5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jpeg"/><Relationship Id="rId5" Type="http://schemas.openxmlformats.org/officeDocument/2006/relationships/image" Target="../media/image30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683568" y="1988840"/>
            <a:ext cx="7772400" cy="1470025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b="1" dirty="0" smtClean="0"/>
              <a:t>«Влияние мультфильмов на психику ребенка»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67944" y="3429000"/>
            <a:ext cx="4320480" cy="2304256"/>
          </a:xfrm>
        </p:spPr>
        <p:txBody>
          <a:bodyPr>
            <a:normAutofit fontScale="40000" lnSpcReduction="20000"/>
          </a:bodyPr>
          <a:lstStyle/>
          <a:p>
            <a:pPr algn="r">
              <a:defRPr/>
            </a:pPr>
            <a:r>
              <a:rPr lang="ru-RU" sz="5000" dirty="0" smtClean="0">
                <a:solidFill>
                  <a:schemeClr val="tx1"/>
                </a:solidFill>
              </a:rPr>
              <a:t>Работу выполнили </a:t>
            </a:r>
          </a:p>
          <a:p>
            <a:pPr algn="r">
              <a:defRPr/>
            </a:pPr>
            <a:r>
              <a:rPr lang="ru-RU" sz="5000" dirty="0" smtClean="0">
                <a:solidFill>
                  <a:schemeClr val="tx1"/>
                </a:solidFill>
              </a:rPr>
              <a:t>Филатов Никита, Пузина Дарья, Агишев Руслан, учащиеся 4 а класса</a:t>
            </a:r>
          </a:p>
          <a:p>
            <a:pPr algn="r">
              <a:defRPr/>
            </a:pPr>
            <a:r>
              <a:rPr lang="ru-RU" sz="5000" dirty="0" smtClean="0">
                <a:solidFill>
                  <a:schemeClr val="tx1"/>
                </a:solidFill>
              </a:rPr>
              <a:t>МАОУ «Шарлыкская СОШ №1»</a:t>
            </a:r>
          </a:p>
          <a:p>
            <a:pPr algn="r">
              <a:defRPr/>
            </a:pPr>
            <a:r>
              <a:rPr lang="ru-RU" sz="5000" dirty="0" smtClean="0">
                <a:solidFill>
                  <a:schemeClr val="tx1"/>
                </a:solidFill>
              </a:rPr>
              <a:t>Руководитель:</a:t>
            </a:r>
          </a:p>
          <a:p>
            <a:pPr algn="r">
              <a:defRPr/>
            </a:pPr>
            <a:r>
              <a:rPr lang="ru-RU" sz="5000" dirty="0" smtClean="0">
                <a:solidFill>
                  <a:schemeClr val="tx1"/>
                </a:solidFill>
              </a:rPr>
              <a:t> Кувшинова Ольга Николаевна</a:t>
            </a:r>
            <a:endParaRPr lang="ru-RU" sz="5000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5000" dirty="0"/>
              <a:t> 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b="1" dirty="0" smtClean="0"/>
              <a:t>Виды мультфильмов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96" y="1052736"/>
            <a:ext cx="8229600" cy="502337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Рисованные                             Кукольные</a:t>
            </a:r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         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       Пластилиновые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</a:t>
            </a:r>
            <a:endParaRPr lang="ru-RU" dirty="0"/>
          </a:p>
        </p:txBody>
      </p:sp>
      <p:sp>
        <p:nvSpPr>
          <p:cNvPr id="25602" name="AutoShape 2" descr="E:\%D0%BF%D1%80%D0%BE%D0%B5%D0%BA%D1%82\%D0%9C%D1%83%D0%BB%D1%8C%D1%82%D1%84%D0%B8%D0%BB%D1%8C%D0%BC%D1%8B\%D1%84%D0%BE%D1%82%D0%BE\%D0%BA%D1%83%D0%BA%D0%BE%D0%BB%D1%8C%D0%BD%D1%8B%D0%B5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3" name="Picture 3" descr="E:\проект\Мультфильмы\фото\UiPD2F-b0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1643050"/>
            <a:ext cx="2762228" cy="1842229"/>
          </a:xfrm>
          <a:prstGeom prst="rect">
            <a:avLst/>
          </a:prstGeom>
          <a:noFill/>
        </p:spPr>
      </p:pic>
      <p:pic>
        <p:nvPicPr>
          <p:cNvPr id="25604" name="Picture 4" descr="E:\проект\Мультфильмы\фото\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571612"/>
            <a:ext cx="2928918" cy="1950172"/>
          </a:xfrm>
          <a:prstGeom prst="rect">
            <a:avLst/>
          </a:prstGeom>
          <a:noFill/>
        </p:spPr>
      </p:pic>
      <p:pic>
        <p:nvPicPr>
          <p:cNvPr id="25605" name="Picture 5" descr="E:\проект\Мультфильмы\фото\SLfDANotvR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3929066"/>
            <a:ext cx="3286124" cy="26288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0115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Виды мультфильмов</a:t>
            </a:r>
            <a:r>
              <a:rPr lang="ru-RU" dirty="0">
                <a:solidFill>
                  <a:srgbClr val="000066"/>
                </a:solidFill>
                <a:latin typeface="Times New Roman" pitchFamily="18" charset="0"/>
              </a:rPr>
              <a:t/>
            </a:r>
            <a:br>
              <a:rPr lang="ru-RU" dirty="0">
                <a:solidFill>
                  <a:srgbClr val="000066"/>
                </a:solidFill>
                <a:latin typeface="Times New Roman" pitchFamily="18" charset="0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836712"/>
            <a:ext cx="4040188" cy="2160240"/>
          </a:xfrm>
        </p:spPr>
        <p:txBody>
          <a:bodyPr/>
          <a:lstStyle/>
          <a:p>
            <a:pPr algn="ctr">
              <a:defRPr/>
            </a:pPr>
            <a:r>
              <a:rPr lang="ru-RU" sz="3600" dirty="0">
                <a:solidFill>
                  <a:srgbClr val="000066"/>
                </a:solidFill>
              </a:rPr>
              <a:t>Зарубежные</a:t>
            </a:r>
          </a:p>
          <a:p>
            <a:pPr algn="ctr">
              <a:defRPr/>
            </a:pPr>
            <a:r>
              <a:rPr lang="ru-RU" sz="3600" dirty="0">
                <a:solidFill>
                  <a:srgbClr val="000066"/>
                </a:solidFill>
              </a:rPr>
              <a:t>(американские)</a:t>
            </a:r>
          </a:p>
          <a:p>
            <a:endParaRPr lang="ru-RU" dirty="0"/>
          </a:p>
        </p:txBody>
      </p:sp>
      <p:pic>
        <p:nvPicPr>
          <p:cNvPr id="7" name="Picture 18" descr="http://t3.gstatic.com/images?q=tbn:ANd9GcSDgthsOyD2mVWJJkD1Ioy8_wD3ci828t_k5mLWsAs3PNlR01op1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1520" y="2780928"/>
            <a:ext cx="4406102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4876" y="1142984"/>
            <a:ext cx="4041775" cy="1677864"/>
          </a:xfrm>
        </p:spPr>
        <p:txBody>
          <a:bodyPr>
            <a:normAutofit fontScale="85000" lnSpcReduction="20000"/>
          </a:bodyPr>
          <a:lstStyle/>
          <a:p>
            <a:pPr algn="ctr">
              <a:defRPr/>
            </a:pPr>
            <a:endParaRPr lang="ru-RU" dirty="0" smtClean="0">
              <a:solidFill>
                <a:srgbClr val="000066"/>
              </a:solidFill>
            </a:endParaRPr>
          </a:p>
          <a:p>
            <a:pPr algn="ctr">
              <a:defRPr/>
            </a:pPr>
            <a:endParaRPr lang="ru-RU" dirty="0">
              <a:solidFill>
                <a:srgbClr val="000066"/>
              </a:solidFill>
            </a:endParaRPr>
          </a:p>
          <a:p>
            <a:pPr algn="ctr">
              <a:defRPr/>
            </a:pPr>
            <a:r>
              <a:rPr lang="ru-RU" sz="3600" dirty="0" smtClean="0">
                <a:solidFill>
                  <a:srgbClr val="000066"/>
                </a:solidFill>
              </a:rPr>
              <a:t>Российские </a:t>
            </a:r>
            <a:endParaRPr lang="ru-RU" sz="3600" dirty="0">
              <a:solidFill>
                <a:srgbClr val="000066"/>
              </a:solidFill>
            </a:endParaRPr>
          </a:p>
          <a:p>
            <a:pPr algn="ctr">
              <a:defRPr/>
            </a:pPr>
            <a:r>
              <a:rPr lang="ru-RU" sz="3600" dirty="0">
                <a:solidFill>
                  <a:srgbClr val="000066"/>
                </a:solidFill>
              </a:rPr>
              <a:t>(отечественные)</a:t>
            </a:r>
          </a:p>
          <a:p>
            <a:endParaRPr lang="ru-RU" sz="3600" dirty="0"/>
          </a:p>
        </p:txBody>
      </p:sp>
      <p:pic>
        <p:nvPicPr>
          <p:cNvPr id="8" name="Picture 4" descr="C:\Users\пр\Desktop\Мультфильмы\9315699_1195771549_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5025" y="2518607"/>
            <a:ext cx="4041775" cy="32638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37376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Особенности отечественных мультфильмов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/>
              <a:t>добрый, спокойный, правильный, учит правильному, идеальному поведению и образу </a:t>
            </a:r>
            <a:r>
              <a:rPr lang="ru-RU" sz="2800" dirty="0" smtClean="0"/>
              <a:t>мышления</a:t>
            </a:r>
          </a:p>
          <a:p>
            <a:r>
              <a:rPr lang="ru-RU" sz="2800" dirty="0" smtClean="0"/>
              <a:t>нет </a:t>
            </a:r>
            <a:r>
              <a:rPr lang="ru-RU" sz="2800" dirty="0"/>
              <a:t>насилия, зло имеет  побеждаемый характер, персонажи несут в себе добро, </a:t>
            </a:r>
            <a:endParaRPr lang="ru-RU" sz="2800" dirty="0" smtClean="0"/>
          </a:p>
          <a:p>
            <a:r>
              <a:rPr lang="ru-RU" sz="2800" dirty="0" smtClean="0"/>
              <a:t>сострадание</a:t>
            </a:r>
            <a:r>
              <a:rPr lang="ru-RU" sz="2800" dirty="0"/>
              <a:t>, уважение, </a:t>
            </a:r>
            <a:endParaRPr lang="ru-RU" sz="2800" dirty="0" smtClean="0"/>
          </a:p>
          <a:p>
            <a:r>
              <a:rPr lang="ru-RU" sz="2800" dirty="0" smtClean="0"/>
              <a:t>любовь </a:t>
            </a:r>
            <a:r>
              <a:rPr lang="ru-RU" sz="2800" dirty="0"/>
              <a:t>и взаимопонимание.   </a:t>
            </a:r>
            <a:endParaRPr lang="ru-RU" dirty="0"/>
          </a:p>
        </p:txBody>
      </p:sp>
      <p:pic>
        <p:nvPicPr>
          <p:cNvPr id="4" name="Picture 6" descr="картинки герои мультфильм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6136" y="3565735"/>
            <a:ext cx="3186486" cy="3136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6985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C00000"/>
                </a:solidFill>
              </a:rPr>
              <a:t>Признаки «неправильных» зарубежных мультфильмов: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/>
              <a:t>Герои мультфильмов агрессивные и жестокие.</a:t>
            </a:r>
          </a:p>
          <a:p>
            <a:r>
              <a:rPr lang="ru-RU" sz="3600" dirty="0"/>
              <a:t>Уродливые </a:t>
            </a:r>
            <a:r>
              <a:rPr lang="ru-RU" sz="3600" dirty="0" smtClean="0"/>
              <a:t> и </a:t>
            </a:r>
            <a:r>
              <a:rPr lang="ru-RU" sz="3600" dirty="0"/>
              <a:t>страшные </a:t>
            </a:r>
            <a:endParaRPr lang="ru-RU" sz="3600" dirty="0" smtClean="0"/>
          </a:p>
          <a:p>
            <a:pPr marL="0" indent="0">
              <a:buNone/>
            </a:pPr>
            <a:r>
              <a:rPr lang="ru-RU" sz="3600" dirty="0" smtClean="0"/>
              <a:t>    герои</a:t>
            </a:r>
            <a:r>
              <a:rPr lang="ru-RU" sz="3600" dirty="0"/>
              <a:t>.</a:t>
            </a:r>
          </a:p>
          <a:p>
            <a:endParaRPr lang="ru-RU" sz="3600" dirty="0"/>
          </a:p>
        </p:txBody>
      </p:sp>
      <p:pic>
        <p:nvPicPr>
          <p:cNvPr id="4" name="Содержимое 6" descr="http://www.ttcocuk.com/assets/img/wallpaper/org/winxclub/winx_1024_03.jp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652120" y="2060848"/>
            <a:ext cx="3312368" cy="2664296"/>
          </a:xfrm>
          <a:prstGeom prst="rect">
            <a:avLst/>
          </a:prstGeom>
          <a:noFill/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-main-pic" descr="Картинка 147 из 98621">
            <a:hlinkClick r:id="rId3" tgtFrame="_blank"/>
          </p:cNvPr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3842756"/>
            <a:ext cx="3227970" cy="3015244"/>
          </a:xfrm>
          <a:prstGeom prst="rect">
            <a:avLst/>
          </a:prstGeom>
          <a:noFill/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9960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I:\мамулька\прпр\20837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764704"/>
            <a:ext cx="3849696" cy="5178000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5" name="Picture 8" descr="http://t2.gstatic.com/images?q=tbn:ANd9GcQM_rTm0v4pNU2Ef_EqCuKopVIkYVBmtLY5NTCdnSyyijFiB3l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824" y="1187472"/>
            <a:ext cx="5943004" cy="467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http://im8-tub-ru.yandex.net/i?id=213626932-37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3608" y="1329639"/>
            <a:ext cx="7022554" cy="4390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8480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634082"/>
          </a:xfrm>
        </p:spPr>
        <p:txBody>
          <a:bodyPr>
            <a:normAutofit fontScale="90000"/>
          </a:bodyPr>
          <a:lstStyle/>
          <a:p>
            <a:pPr lvl="1" algn="ctr"/>
            <a:r>
              <a:rPr lang="ru-RU" sz="4000" b="1" u="sng" dirty="0">
                <a:solidFill>
                  <a:srgbClr val="000066"/>
                </a:solidFill>
              </a:rPr>
              <a:t>Вредны ли мультики?</a:t>
            </a:r>
            <a:br>
              <a:rPr lang="ru-RU" sz="4000" b="1" u="sng" dirty="0">
                <a:solidFill>
                  <a:srgbClr val="000066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472" y="1071546"/>
            <a:ext cx="8229600" cy="4525963"/>
          </a:xfrm>
        </p:spPr>
        <p:txBody>
          <a:bodyPr/>
          <a:lstStyle/>
          <a:p>
            <a:pPr algn="just">
              <a:buFontTx/>
              <a:buChar char="-"/>
              <a:defRPr/>
            </a:pPr>
            <a:r>
              <a:rPr lang="ru-RU" b="1" dirty="0">
                <a:solidFill>
                  <a:srgbClr val="000066"/>
                </a:solidFill>
              </a:rPr>
              <a:t>Мультфильмы </a:t>
            </a:r>
            <a:r>
              <a:rPr lang="ru-RU" b="1" dirty="0" smtClean="0">
                <a:solidFill>
                  <a:srgbClr val="000066"/>
                </a:solidFill>
              </a:rPr>
              <a:t>приближены </a:t>
            </a:r>
            <a:r>
              <a:rPr lang="ru-RU" b="1" dirty="0">
                <a:solidFill>
                  <a:srgbClr val="000066"/>
                </a:solidFill>
              </a:rPr>
              <a:t>к настоящей жизни </a:t>
            </a:r>
            <a:endParaRPr lang="ru-RU" b="1" dirty="0" smtClean="0">
              <a:solidFill>
                <a:srgbClr val="000066"/>
              </a:solidFill>
            </a:endParaRPr>
          </a:p>
          <a:p>
            <a:pPr algn="just">
              <a:buNone/>
              <a:defRPr/>
            </a:pPr>
            <a:r>
              <a:rPr lang="ru-RU" b="1" dirty="0" smtClean="0">
                <a:solidFill>
                  <a:srgbClr val="000066"/>
                </a:solidFill>
              </a:rPr>
              <a:t>- </a:t>
            </a:r>
            <a:r>
              <a:rPr lang="ru-RU" b="1" dirty="0">
                <a:solidFill>
                  <a:srgbClr val="000066"/>
                </a:solidFill>
              </a:rPr>
              <a:t>Д</a:t>
            </a:r>
            <a:r>
              <a:rPr lang="ru-RU" b="1" dirty="0" smtClean="0">
                <a:solidFill>
                  <a:srgbClr val="000066"/>
                </a:solidFill>
              </a:rPr>
              <a:t>еньги</a:t>
            </a:r>
            <a:r>
              <a:rPr lang="ru-RU" b="1" dirty="0">
                <a:solidFill>
                  <a:srgbClr val="000066"/>
                </a:solidFill>
              </a:rPr>
              <a:t>, преступления, экология, борьба за власть.</a:t>
            </a:r>
          </a:p>
          <a:p>
            <a:pPr algn="just">
              <a:buFontTx/>
              <a:buChar char="-"/>
              <a:defRPr/>
            </a:pPr>
            <a:r>
              <a:rPr lang="ru-RU" b="1" dirty="0">
                <a:solidFill>
                  <a:srgbClr val="000066"/>
                </a:solidFill>
              </a:rPr>
              <a:t> Демонстрируют агрессию, драки и войны –приводит к агрессивному </a:t>
            </a:r>
            <a:endParaRPr lang="ru-RU" b="1" dirty="0" smtClean="0">
              <a:solidFill>
                <a:srgbClr val="000066"/>
              </a:solidFill>
            </a:endParaRPr>
          </a:p>
          <a:p>
            <a:pPr algn="just">
              <a:buFontTx/>
              <a:buChar char="-"/>
              <a:defRPr/>
            </a:pPr>
            <a:r>
              <a:rPr lang="ru-RU" b="1" dirty="0">
                <a:solidFill>
                  <a:srgbClr val="000066"/>
                </a:solidFill>
              </a:rPr>
              <a:t> </a:t>
            </a:r>
            <a:r>
              <a:rPr lang="ru-RU" b="1" dirty="0" smtClean="0">
                <a:solidFill>
                  <a:srgbClr val="000066"/>
                </a:solidFill>
              </a:rPr>
              <a:t>                                    поведению</a:t>
            </a:r>
            <a:r>
              <a:rPr lang="ru-RU" b="1" dirty="0">
                <a:solidFill>
                  <a:srgbClr val="000066"/>
                </a:solidFill>
              </a:rPr>
              <a:t>.</a:t>
            </a:r>
          </a:p>
          <a:p>
            <a:endParaRPr lang="ru-RU" dirty="0"/>
          </a:p>
        </p:txBody>
      </p:sp>
      <p:pic>
        <p:nvPicPr>
          <p:cNvPr id="4" name="Picture 7" descr="http://im4-tub-ru.yandex.net/i?id=138265761-54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6828" y="4411663"/>
            <a:ext cx="3262313" cy="244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2" descr="c2be446c8d8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806718" y="3857628"/>
            <a:ext cx="1844275" cy="28116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5359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0" y="274638"/>
            <a:ext cx="9144000" cy="6334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200" b="1" i="1" dirty="0" smtClean="0">
                <a:solidFill>
                  <a:srgbClr val="FF0000"/>
                </a:solidFill>
                <a:latin typeface="Georgia" pitchFamily="18" charset="0"/>
              </a:rPr>
              <a:t>Нужно ли детям смотреть такие мультфильмы?</a:t>
            </a:r>
          </a:p>
        </p:txBody>
      </p:sp>
      <p:pic>
        <p:nvPicPr>
          <p:cNvPr id="12294" name="Picture 9" descr="7bff4a958f7d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33399" y="1600200"/>
            <a:ext cx="3886201" cy="2185988"/>
          </a:xfrm>
          <a:noFill/>
        </p:spPr>
      </p:pic>
      <p:pic>
        <p:nvPicPr>
          <p:cNvPr id="12296" name="Picture 10" descr="4373_msg-bi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14282" y="2786058"/>
            <a:ext cx="7227237" cy="3803661"/>
          </a:xfrm>
          <a:noFill/>
        </p:spPr>
      </p:pic>
      <p:pic>
        <p:nvPicPr>
          <p:cNvPr id="12292" name="Picture 11" descr="cartoon_800_60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tretch>
            <a:fillRect/>
          </a:stretch>
        </p:blipFill>
        <p:spPr>
          <a:xfrm>
            <a:off x="1475674" y="1928802"/>
            <a:ext cx="6188404" cy="4608386"/>
          </a:xfrm>
          <a:noFill/>
        </p:spPr>
      </p:pic>
      <p:pic>
        <p:nvPicPr>
          <p:cNvPr id="12291" name="Picture 12" descr="c2be446c8d8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214942" y="981075"/>
            <a:ext cx="3678233" cy="5607533"/>
          </a:xfrm>
          <a:noFill/>
        </p:spPr>
      </p:pic>
      <p:pic>
        <p:nvPicPr>
          <p:cNvPr id="12293" name="Picture 16" descr="11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75" y="1071563"/>
            <a:ext cx="4857762" cy="3643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17" descr="nightmare-before-xmas_40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2251" y="1125538"/>
            <a:ext cx="5163350" cy="3875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15758543"/>
      </p:ext>
    </p:extLst>
  </p:cSld>
  <p:clrMapOvr>
    <a:masterClrMapping/>
  </p:clrMapOvr>
  <p:transition advClick="0" advTm="20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pPr lvl="1" algn="ctr"/>
            <a:r>
              <a:rPr lang="ru-RU" sz="4000" b="1" u="sng" dirty="0">
                <a:solidFill>
                  <a:srgbClr val="000066"/>
                </a:solidFill>
              </a:rPr>
              <a:t>Полезны ли мультики?</a:t>
            </a:r>
            <a:br>
              <a:rPr lang="ru-RU" sz="4000" b="1" u="sng" dirty="0">
                <a:solidFill>
                  <a:srgbClr val="000066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96" y="980728"/>
            <a:ext cx="8229600" cy="5095381"/>
          </a:xfrm>
        </p:spPr>
        <p:txBody>
          <a:bodyPr/>
          <a:lstStyle/>
          <a:p>
            <a:pPr indent="450850" algn="just" eaLnBrk="0" hangingPunct="0">
              <a:buFontTx/>
              <a:buChar char="-"/>
            </a:pPr>
            <a:r>
              <a:rPr lang="ru-RU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Несут положительные эмоции. Некоторые вынуждают детей заплакать, переживая за </a:t>
            </a:r>
            <a:r>
              <a:rPr lang="ru-RU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героев </a:t>
            </a:r>
            <a:r>
              <a:rPr lang="ru-RU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мультфильмов. </a:t>
            </a:r>
          </a:p>
          <a:p>
            <a:pPr indent="450850" algn="just" eaLnBrk="0" hangingPunct="0">
              <a:buFontTx/>
              <a:buChar char="-"/>
            </a:pPr>
            <a:r>
              <a:rPr lang="ru-RU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Все чаще выходят мультфильмы, которые привлекают не только детей, но и взрослых.</a:t>
            </a:r>
          </a:p>
          <a:p>
            <a:pPr indent="450850" eaLnBrk="0" hangingPunct="0">
              <a:buFontTx/>
              <a:buChar char="-"/>
            </a:pPr>
            <a:r>
              <a:rPr lang="ru-RU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Мультфильмы красочные и юмористические.</a:t>
            </a:r>
            <a:endParaRPr lang="ru-RU" dirty="0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2" descr="http://t2.gstatic.com/images?q=tbn:ANd9GcSbS0z-OvrjkQpalm_GF5-DT5RQGc3M99skap-XKRb4fsfnDBET5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99371" y="4197206"/>
            <a:ext cx="2792909" cy="246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64257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Анкетирование учащихся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ru-RU" dirty="0" smtClean="0"/>
              <a:t>Любимые мультфильмы: </a:t>
            </a:r>
            <a:r>
              <a:rPr lang="ru-RU" dirty="0"/>
              <a:t>«Ну, погоди!», а также «Каникулы в Простоквашино»,  «Три богатыря», «Щенячий патруль</a:t>
            </a:r>
            <a:r>
              <a:rPr lang="ru-RU" dirty="0" smtClean="0"/>
              <a:t>»,</a:t>
            </a:r>
            <a:r>
              <a:rPr lang="ru-RU" dirty="0"/>
              <a:t> </a:t>
            </a:r>
            <a:r>
              <a:rPr lang="ru-RU" dirty="0" smtClean="0"/>
              <a:t>«Маша и Медведь», </a:t>
            </a:r>
            <a:r>
              <a:rPr lang="ru-RU" dirty="0"/>
              <a:t>«</a:t>
            </a:r>
            <a:r>
              <a:rPr lang="ru-RU" dirty="0" smtClean="0"/>
              <a:t>Чебурашка», «Солнечные зайчики»  </a:t>
            </a:r>
            <a:r>
              <a:rPr lang="ru-RU" dirty="0"/>
              <a:t>и другие. </a:t>
            </a:r>
            <a:endParaRPr lang="ru-RU" dirty="0" smtClean="0"/>
          </a:p>
          <a:p>
            <a:r>
              <a:rPr lang="ru-RU" dirty="0" smtClean="0"/>
              <a:t>Нелюбимый мультфильм: «Гризли и </a:t>
            </a:r>
            <a:r>
              <a:rPr lang="ru-RU" dirty="0" err="1" smtClean="0"/>
              <a:t>леминги</a:t>
            </a:r>
            <a:r>
              <a:rPr lang="ru-RU" dirty="0" smtClean="0"/>
              <a:t>», «</a:t>
            </a:r>
            <a:r>
              <a:rPr lang="ru-RU" dirty="0" err="1" smtClean="0"/>
              <a:t>Шрек</a:t>
            </a:r>
            <a:r>
              <a:rPr lang="ru-RU" dirty="0" smtClean="0"/>
              <a:t>», </a:t>
            </a:r>
            <a:r>
              <a:rPr lang="ru-RU" dirty="0"/>
              <a:t>«Монстр </a:t>
            </a:r>
            <a:r>
              <a:rPr lang="ru-RU" dirty="0" smtClean="0"/>
              <a:t>Хай», «Паровозик Томас» и др.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49443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dirty="0"/>
              <a:t>Вопрос 1 «Любишь ли ты смотреть мультфильмы?».</a:t>
            </a:r>
            <a:br>
              <a:rPr lang="ru-RU" dirty="0"/>
            </a:br>
            <a:endParaRPr lang="ru-RU" dirty="0"/>
          </a:p>
        </p:txBody>
      </p:sp>
      <p:pic>
        <p:nvPicPr>
          <p:cNvPr id="16385" name="Picture 1" descr="E:\проект\Мультфильмы\фото\1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00174"/>
            <a:ext cx="2214578" cy="2803156"/>
          </a:xfrm>
          <a:prstGeom prst="rect">
            <a:avLst/>
          </a:prstGeom>
          <a:noFill/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3282202020"/>
              </p:ext>
            </p:extLst>
          </p:nvPr>
        </p:nvGraphicFramePr>
        <p:xfrm>
          <a:off x="2214546" y="1571612"/>
          <a:ext cx="6480720" cy="4221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26564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Актуальность темы: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980728"/>
            <a:ext cx="8229600" cy="4525963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800" dirty="0"/>
              <a:t>Пожалуй, нет на свете ребенка, который бы не любил мультфильмы. Мы тоже очень любим смотреть мультфильмы. Но наши родители не разрешают нам, нашим младшим братьям и сестрам смотреть все мультфильмы подряд.  Они утверждают, что есть мультфильмы, которые отрицательно влияют на наше </a:t>
            </a:r>
            <a:r>
              <a:rPr lang="ru-RU" sz="2800" dirty="0" smtClean="0"/>
              <a:t>развитие</a:t>
            </a:r>
          </a:p>
          <a:p>
            <a:pPr algn="just">
              <a:buNone/>
            </a:pPr>
            <a:r>
              <a:rPr lang="ru-RU" sz="2800" dirty="0" smtClean="0"/>
              <a:t>    </a:t>
            </a:r>
            <a:r>
              <a:rPr lang="ru-RU" sz="2800" dirty="0"/>
              <a:t>и психику. Мы решили изучить </a:t>
            </a:r>
            <a:endParaRPr lang="ru-RU" sz="2800" dirty="0" smtClean="0"/>
          </a:p>
          <a:p>
            <a:pPr algn="just">
              <a:buNone/>
            </a:pPr>
            <a:r>
              <a:rPr lang="ru-RU" sz="2800" dirty="0" smtClean="0"/>
              <a:t>    данную </a:t>
            </a:r>
            <a:r>
              <a:rPr lang="ru-RU" sz="2800" dirty="0"/>
              <a:t>тему и выяснить, </a:t>
            </a:r>
            <a:endParaRPr lang="ru-RU" sz="2800" dirty="0" smtClean="0"/>
          </a:p>
          <a:p>
            <a:pPr algn="just">
              <a:buNone/>
            </a:pPr>
            <a:r>
              <a:rPr lang="ru-RU" sz="2800" dirty="0" smtClean="0"/>
              <a:t>    справедливо </a:t>
            </a:r>
            <a:r>
              <a:rPr lang="ru-RU" sz="2800" dirty="0"/>
              <a:t>ли это мнение</a:t>
            </a:r>
            <a:r>
              <a:rPr lang="ru-RU" sz="2800" dirty="0" smtClean="0"/>
              <a:t>.</a:t>
            </a:r>
          </a:p>
          <a:p>
            <a:pPr algn="just"/>
            <a:endParaRPr lang="ru-RU" sz="2800" dirty="0"/>
          </a:p>
          <a:p>
            <a:pPr algn="just"/>
            <a:endParaRPr lang="ru-RU" sz="2800" dirty="0" smtClean="0"/>
          </a:p>
          <a:p>
            <a:pPr algn="just"/>
            <a:endParaRPr lang="ru-RU" sz="2800" dirty="0"/>
          </a:p>
          <a:p>
            <a:endParaRPr lang="ru-RU" dirty="0"/>
          </a:p>
        </p:txBody>
      </p:sp>
      <p:pic>
        <p:nvPicPr>
          <p:cNvPr id="32771" name="Picture 3" descr="E:\проект\Мультфильмы\фото\2.jpg"/>
          <p:cNvPicPr>
            <a:picLocks noChangeAspect="1" noChangeArrowheads="1"/>
          </p:cNvPicPr>
          <p:nvPr/>
        </p:nvPicPr>
        <p:blipFill>
          <a:blip r:embed="rId2"/>
          <a:srcRect l="25210" r="21848"/>
          <a:stretch>
            <a:fillRect/>
          </a:stretch>
        </p:blipFill>
        <p:spPr bwMode="auto">
          <a:xfrm>
            <a:off x="7143768" y="3429000"/>
            <a:ext cx="1643074" cy="31035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6514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ru-RU" dirty="0"/>
              <a:t>Вопрос 2 «Какие мультфильмы ты предпочитаешь?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61848457"/>
              </p:ext>
            </p:extLst>
          </p:nvPr>
        </p:nvGraphicFramePr>
        <p:xfrm>
          <a:off x="1785918" y="1600200"/>
          <a:ext cx="6900882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5361" name="Picture 1" descr="E:\проект\Мультфильмы\фото\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714356"/>
            <a:ext cx="1857389" cy="18573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9489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ru-RU" dirty="0"/>
              <a:t>Вопрос 3 «Как часто ты смотришь фильм?» 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51218755"/>
              </p:ext>
            </p:extLst>
          </p:nvPr>
        </p:nvGraphicFramePr>
        <p:xfrm>
          <a:off x="1357290" y="1600200"/>
          <a:ext cx="732951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78553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Вопрос 4 «Где ты смотришь мультфильм?» (можно выбрать 2 ответа)</a:t>
            </a:r>
            <a:br>
              <a:rPr lang="ru-RU" sz="4000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2953871"/>
              </p:ext>
            </p:extLst>
          </p:nvPr>
        </p:nvGraphicFramePr>
        <p:xfrm>
          <a:off x="857224" y="1600200"/>
          <a:ext cx="7829576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52977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Autofit/>
          </a:bodyPr>
          <a:lstStyle/>
          <a:p>
            <a:r>
              <a:rPr lang="ru-RU" sz="3200" dirty="0"/>
              <a:t>Вопрос 5 «Если ты начинаешь смотреть мультфильм, то сколько непрерывно по времени ты это делаешь?»</a:t>
            </a:r>
            <a:br>
              <a:rPr lang="ru-RU" sz="3200" dirty="0"/>
            </a:b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3594463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2165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 fontScale="90000"/>
          </a:bodyPr>
          <a:lstStyle/>
          <a:p>
            <a:r>
              <a:rPr lang="ru-RU" sz="2700" dirty="0"/>
              <a:t>Вопрос 6. «После длительного просмотра мультфильмов, наблюдаешь ли ты за собой следующие признаки(обводим при утвердительном ответе)?»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2201982312"/>
              </p:ext>
            </p:extLst>
          </p:nvPr>
        </p:nvGraphicFramePr>
        <p:xfrm>
          <a:off x="611560" y="1828800"/>
          <a:ext cx="8064896" cy="43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6732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Анкетирование родителей</a:t>
            </a:r>
            <a:r>
              <a:rPr lang="ru-RU" sz="4800" dirty="0"/>
              <a:t/>
            </a:r>
            <a:br>
              <a:rPr lang="ru-RU" sz="4800" dirty="0"/>
            </a:br>
            <a:endParaRPr lang="ru-RU" sz="4800" dirty="0"/>
          </a:p>
        </p:txBody>
      </p:sp>
      <p:pic>
        <p:nvPicPr>
          <p:cNvPr id="1027" name="Picture 3" descr="C:\Documents and Settings\Администратор\Рабочий стол\17139354372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201500"/>
            <a:ext cx="2620888" cy="3494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Documents and Settings\Администратор\Рабочий стол\17139354372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60220" y="1187950"/>
            <a:ext cx="2513273" cy="3351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Администратор\Рабочий стол\171393543718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453" y="1230840"/>
            <a:ext cx="2481106" cy="3308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Documents and Settings\Администратор\Рабочий стол\171393543726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296" y="3915742"/>
            <a:ext cx="2726520" cy="2855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Documents and Settings\Администратор\Рабочий стол\171393965730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3" y="4221088"/>
            <a:ext cx="3399712" cy="2549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Documents and Settings\Администратор\Рабочий стол\171394010680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577355"/>
            <a:ext cx="2404864" cy="3206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4549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Результаты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27133225"/>
              </p:ext>
            </p:extLst>
          </p:nvPr>
        </p:nvGraphicFramePr>
        <p:xfrm>
          <a:off x="539551" y="1628800"/>
          <a:ext cx="8352928" cy="40724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4002"/>
                <a:gridCol w="1936043"/>
                <a:gridCol w="2711007"/>
                <a:gridCol w="2961876"/>
              </a:tblGrid>
              <a:tr h="15121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№п/п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ФИ участника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ЧСС после просмотра отечественного мультфильма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ЧСС после просмотра зарубежного мультфильма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0636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1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Филатов</a:t>
                      </a:r>
                      <a:r>
                        <a:rPr lang="ru-RU" sz="28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Никита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80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90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3379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2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Агишев</a:t>
                      </a:r>
                      <a:r>
                        <a:rPr lang="ru-RU" sz="28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Руслан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75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123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3379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Пузина Дарья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77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103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6461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Выводы. </a:t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b="1" i="1" dirty="0" smtClean="0">
                <a:solidFill>
                  <a:srgbClr val="C00000"/>
                </a:solidFill>
              </a:rPr>
              <a:t>Мы выяснили: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  <a:defRPr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Отечественные мультфильмы — умные, мудрые. Они учат добру и справедливости, учат не обманывать и не предавать, излучают добро и любовь,  а злодеи (совсем не страшные и по-своему обаятельные) к финалу непременно исправляются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  <a:defRPr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Мультфильмы российского и иностранного производства,  в которых больше добра, а не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насилия, будут способствовать гармоничному развитию детей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6097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DejaVu Sans Light" pitchFamily="34" charset="0"/>
                <a:ea typeface="DejaVu Sans Light" pitchFamily="34" charset="0"/>
                <a:cs typeface="DejaVu Sans Light" pitchFamily="34" charset="0"/>
              </a:rPr>
              <a:t>Мы выяснили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  <a:defRPr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Мультфильмы, в сюжете которых присутствуют элементы агрессивного поведения и насилия (конфликт, драка, перестрелка, убийство), развивают у детей тревожность, страхи,  неуверенность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  <a:defRPr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Мультфильм является эффективным средством воспитания детей.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4462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cs typeface="Aharoni" pitchFamily="2" charset="-79"/>
              </a:rPr>
              <a:t>Анализ работы показал, что</a:t>
            </a:r>
            <a:endParaRPr lang="ru-RU" b="1" dirty="0">
              <a:solidFill>
                <a:srgbClr val="FF0000"/>
              </a:solidFill>
              <a:cs typeface="Aharoni" pitchFamily="2" charset="-79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 1,5-2 года – 3-5 минут </a:t>
            </a:r>
          </a:p>
          <a:p>
            <a:r>
              <a:rPr lang="ru-RU" sz="2800" b="1" dirty="0" smtClean="0"/>
              <a:t>3 года - не </a:t>
            </a:r>
            <a:r>
              <a:rPr lang="ru-RU" sz="2800" b="1" dirty="0"/>
              <a:t>более 15-20 минут. </a:t>
            </a:r>
            <a:endParaRPr lang="ru-RU" sz="2800" b="1" dirty="0" smtClean="0"/>
          </a:p>
          <a:p>
            <a:r>
              <a:rPr lang="ru-RU" sz="2800" b="1" dirty="0" smtClean="0"/>
              <a:t>4 </a:t>
            </a:r>
            <a:r>
              <a:rPr lang="ru-RU" sz="2800" b="1" dirty="0"/>
              <a:t>– 5 лет – 40-60 минут. </a:t>
            </a:r>
            <a:endParaRPr lang="ru-RU" sz="2800" b="1" dirty="0" smtClean="0"/>
          </a:p>
          <a:p>
            <a:r>
              <a:rPr lang="ru-RU" sz="2800" b="1" dirty="0" smtClean="0"/>
              <a:t>6 </a:t>
            </a:r>
            <a:r>
              <a:rPr lang="ru-RU" sz="2800" b="1" dirty="0"/>
              <a:t>-7 </a:t>
            </a:r>
            <a:r>
              <a:rPr lang="ru-RU" sz="2800" b="1" dirty="0" smtClean="0"/>
              <a:t>лет</a:t>
            </a:r>
            <a:r>
              <a:rPr lang="ru-RU" sz="2800" b="1" dirty="0"/>
              <a:t> </a:t>
            </a:r>
            <a:r>
              <a:rPr lang="ru-RU" sz="2800" b="1" dirty="0" smtClean="0"/>
              <a:t>– полнометражные мультфильмы</a:t>
            </a:r>
            <a:endParaRPr lang="ru-RU" sz="2800" b="1" dirty="0"/>
          </a:p>
        </p:txBody>
      </p:sp>
      <p:pic>
        <p:nvPicPr>
          <p:cNvPr id="4" name="Picture 2" descr="http://komanda-profi.com/d/669050/d/1659671421_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5616" y="3933201"/>
            <a:ext cx="6994084" cy="29247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" descr="E:\проект\Мультфильмы\фото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20433" y="142853"/>
            <a:ext cx="1742606" cy="22060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329378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Цель работы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на основе работы с литературой и практических исследований </a:t>
            </a:r>
            <a:r>
              <a:rPr lang="ru-RU" dirty="0" smtClean="0"/>
              <a:t>    выявить</a:t>
            </a:r>
            <a:r>
              <a:rPr lang="ru-RU" dirty="0"/>
              <a:t>, какое влияние оказывают современные мультфильмы отечественного и иностранного производства на сознание детей, и узнать, какие  мультфильмы принесут пользу ребенку. </a:t>
            </a:r>
          </a:p>
        </p:txBody>
      </p:sp>
    </p:spTree>
    <p:extLst>
      <p:ext uri="{BB962C8B-B14F-4D97-AF65-F5344CB8AC3E}">
        <p14:creationId xmlns:p14="http://schemas.microsoft.com/office/powerpoint/2010/main" xmlns="" val="343504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33656" cy="3370386"/>
          </a:xfrm>
        </p:spPr>
        <p:txBody>
          <a:bodyPr>
            <a:noAutofit/>
          </a:bodyPr>
          <a:lstStyle/>
          <a:p>
            <a:pPr algn="l"/>
            <a:r>
              <a:rPr lang="ru-RU" sz="4800" b="1" i="1" dirty="0" smtClean="0">
                <a:solidFill>
                  <a:srgbClr val="7030A0"/>
                </a:solidFill>
                <a:latin typeface="Georgia" pitchFamily="18" charset="0"/>
              </a:rPr>
              <a:t/>
            </a:r>
            <a:br>
              <a:rPr lang="ru-RU" sz="4800" b="1" i="1" dirty="0" smtClean="0">
                <a:solidFill>
                  <a:srgbClr val="7030A0"/>
                </a:solidFill>
                <a:latin typeface="Georgia" pitchFamily="18" charset="0"/>
              </a:rPr>
            </a:br>
            <a:r>
              <a:rPr lang="ru-RU" sz="4800" b="1" i="1" dirty="0" smtClean="0">
                <a:solidFill>
                  <a:srgbClr val="7030A0"/>
                </a:solidFill>
                <a:latin typeface="Georgia" pitchFamily="18" charset="0"/>
              </a:rPr>
              <a:t>    </a:t>
            </a:r>
            <a:r>
              <a:rPr lang="ru-RU" sz="4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>Самая главная задача мультфильмов – сеять </a:t>
            </a:r>
            <a:br>
              <a:rPr lang="ru-RU" sz="4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</a:br>
            <a:r>
              <a:rPr lang="ru-RU" sz="48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> </a:t>
            </a:r>
            <a:r>
              <a:rPr lang="ru-RU" sz="4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>       в душе ребенка </a:t>
            </a:r>
            <a:br>
              <a:rPr lang="ru-RU" sz="4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</a:br>
            <a:r>
              <a:rPr lang="ru-RU" sz="4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>         добро  и свет.</a:t>
            </a:r>
            <a:br>
              <a:rPr lang="ru-RU" sz="4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</a:br>
            <a:endParaRPr lang="ru-RU" sz="4800" b="1" i="1" dirty="0">
              <a:solidFill>
                <a:schemeClr val="tx1">
                  <a:lumMod val="95000"/>
                  <a:lumOff val="5000"/>
                </a:schemeClr>
              </a:solidFill>
              <a:latin typeface="Georgia" pitchFamily="18" charset="0"/>
            </a:endParaRPr>
          </a:p>
        </p:txBody>
      </p:sp>
      <p:pic>
        <p:nvPicPr>
          <p:cNvPr id="4" name="Picture 19" descr="picture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1520" y="4049372"/>
            <a:ext cx="3528392" cy="2646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5" descr="I:\мамулька\прпр\85139821.gif"/>
          <p:cNvPicPr>
            <a:picLocks noChangeAspect="1" noChangeArrowheads="1"/>
          </p:cNvPicPr>
          <p:nvPr/>
        </p:nvPicPr>
        <p:blipFill>
          <a:blip r:embed="rId3"/>
          <a:srcRect l="10756" t="1146" r="13955" b="2865"/>
          <a:stretch>
            <a:fillRect/>
          </a:stretch>
        </p:blipFill>
        <p:spPr bwMode="auto">
          <a:xfrm flipH="1">
            <a:off x="6444208" y="1700808"/>
            <a:ext cx="2500330" cy="4786346"/>
          </a:xfrm>
          <a:prstGeom prst="rect">
            <a:avLst/>
          </a:prstGeom>
          <a:noFill/>
          <a:effectLst>
            <a:glow rad="101600">
              <a:schemeClr val="tx2">
                <a:lumMod val="60000"/>
                <a:lumOff val="40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1147404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470" y="237406"/>
            <a:ext cx="8424936" cy="3384376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Спасибо </a:t>
            </a:r>
            <a:br>
              <a:rPr lang="ru-RU" sz="8000" b="1" dirty="0" smtClean="0">
                <a:solidFill>
                  <a:srgbClr val="FF0000"/>
                </a:solidFill>
              </a:rPr>
            </a:br>
            <a:r>
              <a:rPr lang="ru-RU" sz="8000" b="1" dirty="0" smtClean="0">
                <a:solidFill>
                  <a:srgbClr val="FF0000"/>
                </a:solidFill>
              </a:rPr>
              <a:t>за  внимание!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342194" y="411203"/>
            <a:ext cx="8229600" cy="2369725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7" name="Рисунок 6" descr="553e3b9e5806cfdc64868fcd985f6d2d (1).jpe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547664" y="2996952"/>
            <a:ext cx="5818661" cy="3737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7400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Задачи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964488" cy="5239397"/>
          </a:xfrm>
        </p:spPr>
        <p:txBody>
          <a:bodyPr/>
          <a:lstStyle/>
          <a:p>
            <a:r>
              <a:rPr lang="ru-RU" sz="2400" dirty="0"/>
              <a:t>1.  Узнать в специальной литературе, как появился жанр-мультипликация.</a:t>
            </a:r>
          </a:p>
          <a:p>
            <a:r>
              <a:rPr lang="ru-RU" sz="2400" dirty="0"/>
              <a:t>2. Выяснить, какие опасности скрывает в себе выдуманный мир мультипликации.</a:t>
            </a:r>
          </a:p>
          <a:p>
            <a:r>
              <a:rPr lang="ru-RU" sz="2400" dirty="0"/>
              <a:t>3. Провести анкетирование обучающихся </a:t>
            </a:r>
            <a:r>
              <a:rPr lang="ru-RU" sz="2400" dirty="0" smtClean="0"/>
              <a:t>класса, </a:t>
            </a:r>
            <a:r>
              <a:rPr lang="ru-RU" sz="2400" dirty="0"/>
              <a:t>с целью выявления наиболее </a:t>
            </a:r>
            <a:r>
              <a:rPr lang="ru-RU" sz="2400" dirty="0" smtClean="0"/>
              <a:t>предпочтительных мультфильмов.</a:t>
            </a:r>
            <a:endParaRPr lang="ru-RU" sz="2400" dirty="0"/>
          </a:p>
          <a:p>
            <a:r>
              <a:rPr lang="ru-RU" sz="2400" dirty="0"/>
              <a:t>4. Изучить, как влияют иностранные мультфильмы на тревожность и агрессивность  школьников.</a:t>
            </a:r>
          </a:p>
          <a:p>
            <a:r>
              <a:rPr lang="ru-RU" sz="2400" dirty="0"/>
              <a:t>5. Проанализировать результаты исследований, сделать выводы.</a:t>
            </a:r>
          </a:p>
          <a:p>
            <a:r>
              <a:rPr lang="ru-RU" sz="2400" b="1" dirty="0"/>
              <a:t>6. Составить рекомендации </a:t>
            </a:r>
            <a:r>
              <a:rPr lang="ru-RU" sz="2400" b="1" dirty="0" smtClean="0"/>
              <a:t>для родителей </a:t>
            </a:r>
            <a:r>
              <a:rPr lang="ru-RU" sz="2400" b="1" dirty="0"/>
              <a:t>«Как правильно выбирать  </a:t>
            </a:r>
            <a:r>
              <a:rPr lang="ru-RU" sz="2400" b="1" dirty="0" smtClean="0"/>
              <a:t>мультфильмы»</a:t>
            </a:r>
            <a:endParaRPr lang="ru-RU" sz="24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0390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 descr="E:\проект\Мультфильмы\фото\6.jpg"/>
          <p:cNvPicPr>
            <a:picLocks noChangeAspect="1" noChangeArrowheads="1"/>
          </p:cNvPicPr>
          <p:nvPr/>
        </p:nvPicPr>
        <p:blipFill>
          <a:blip r:embed="rId2"/>
          <a:srcRect l="11243" t="7106" b="12953"/>
          <a:stretch>
            <a:fillRect/>
          </a:stretch>
        </p:blipFill>
        <p:spPr bwMode="auto">
          <a:xfrm>
            <a:off x="357158" y="1928802"/>
            <a:ext cx="2819435" cy="321471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208823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Объект исследования: </a:t>
            </a:r>
            <a:r>
              <a:rPr lang="ru-RU" sz="4000" dirty="0"/>
              <a:t>мультфильмы отечественного и иностранного производства</a:t>
            </a:r>
            <a:r>
              <a:rPr lang="ru-RU" sz="3200" dirty="0"/>
              <a:t>.</a:t>
            </a:r>
            <a:br>
              <a:rPr lang="ru-RU" sz="32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488" y="1714488"/>
            <a:ext cx="6127688" cy="4071966"/>
          </a:xfrm>
        </p:spPr>
        <p:txBody>
          <a:bodyPr>
            <a:normAutofit lnSpcReduction="10000"/>
          </a:bodyPr>
          <a:lstStyle/>
          <a:p>
            <a:endParaRPr lang="ru-RU" sz="4000" b="1" dirty="0" smtClean="0">
              <a:solidFill>
                <a:srgbClr val="FF0000"/>
              </a:solidFill>
            </a:endParaRPr>
          </a:p>
          <a:p>
            <a:r>
              <a:rPr lang="ru-RU" sz="4000" b="1" dirty="0" smtClean="0">
                <a:solidFill>
                  <a:srgbClr val="FF0000"/>
                </a:solidFill>
              </a:rPr>
              <a:t>Предмет</a:t>
            </a:r>
            <a:r>
              <a:rPr lang="ru-RU" sz="4000" dirty="0" smtClean="0"/>
              <a:t> - </a:t>
            </a:r>
            <a:r>
              <a:rPr lang="ru-RU" sz="4000" dirty="0"/>
              <a:t>воздействие российских и зарубежных мультфильмов на поведение и психику детей.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1072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Методы исследования: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b="1" dirty="0"/>
              <a:t>Беседы со взрослыми.</a:t>
            </a:r>
          </a:p>
          <a:p>
            <a:pPr lvl="0"/>
            <a:r>
              <a:rPr lang="ru-RU" b="1" dirty="0"/>
              <a:t>Анкетирование одноклассников.</a:t>
            </a:r>
          </a:p>
          <a:p>
            <a:pPr lvl="0"/>
            <a:r>
              <a:rPr lang="ru-RU" b="1" dirty="0"/>
              <a:t>Изучение и анализ различных источников информации.</a:t>
            </a:r>
          </a:p>
          <a:p>
            <a:pPr lvl="0"/>
            <a:r>
              <a:rPr lang="ru-RU" b="1" dirty="0"/>
              <a:t>Проведение  эксперимента.</a:t>
            </a:r>
          </a:p>
          <a:p>
            <a:pPr lvl="0"/>
            <a:r>
              <a:rPr lang="ru-RU" b="1" dirty="0"/>
              <a:t>Наблюдения.</a:t>
            </a:r>
          </a:p>
          <a:p>
            <a:endParaRPr lang="ru-RU" dirty="0"/>
          </a:p>
        </p:txBody>
      </p:sp>
      <p:pic>
        <p:nvPicPr>
          <p:cNvPr id="28673" name="Picture 1" descr="E:\проект\Мультфильмы\фото\8.jpg"/>
          <p:cNvPicPr>
            <a:picLocks noChangeAspect="1" noChangeArrowheads="1"/>
          </p:cNvPicPr>
          <p:nvPr/>
        </p:nvPicPr>
        <p:blipFill>
          <a:blip r:embed="rId2"/>
          <a:srcRect t="6656" b="15239"/>
          <a:stretch>
            <a:fillRect/>
          </a:stretch>
        </p:blipFill>
        <p:spPr bwMode="auto">
          <a:xfrm>
            <a:off x="6000760" y="3929042"/>
            <a:ext cx="2962279" cy="29289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9921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Гипотеза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мы предполагаем, что </a:t>
            </a:r>
            <a:r>
              <a:rPr lang="ru-RU" dirty="0" smtClean="0"/>
              <a:t>дети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7-16 лет любят смотреть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зарубежные </a:t>
            </a:r>
            <a:r>
              <a:rPr lang="ru-RU" dirty="0"/>
              <a:t>мультфильмы,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так </a:t>
            </a:r>
            <a:r>
              <a:rPr lang="ru-RU" dirty="0"/>
              <a:t>как эти мультфильмы чаще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показывают </a:t>
            </a:r>
            <a:r>
              <a:rPr lang="ru-RU" dirty="0"/>
              <a:t>по телевидению и тем самым вытесняют отечественные. </a:t>
            </a:r>
          </a:p>
        </p:txBody>
      </p:sp>
      <p:pic>
        <p:nvPicPr>
          <p:cNvPr id="5" name="Рисунок 4" descr="7533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177265">
            <a:off x="5379961" y="552226"/>
            <a:ext cx="3685381" cy="2738002"/>
          </a:xfrm>
          <a:prstGeom prst="rect">
            <a:avLst/>
          </a:prstGeom>
          <a:effectLst>
            <a:glow rad="101600">
              <a:srgbClr val="FFFF00">
                <a:alpha val="60000"/>
              </a:srgb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248160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1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142852"/>
            <a:ext cx="8572560" cy="6429420"/>
          </a:xfrm>
        </p:spPr>
      </p:pic>
      <p:pic>
        <p:nvPicPr>
          <p:cNvPr id="1026" name="Picture 2" descr="E:\проект\Мультфильмы\фото\theatre_optiqu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775" y="142852"/>
            <a:ext cx="9039225" cy="647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b="1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altLang="ru-RU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altLang="ru-RU" b="1" dirty="0" smtClean="0">
                <a:latin typeface="Comic Sans MS" pitchFamily="66" charset="0"/>
              </a:rPr>
              <a:t>1936 </a:t>
            </a:r>
            <a:r>
              <a:rPr lang="ru-RU" altLang="ru-RU" b="1" dirty="0">
                <a:latin typeface="Comic Sans MS" pitchFamily="66" charset="0"/>
              </a:rPr>
              <a:t>год. Открытие студии «</a:t>
            </a:r>
            <a:r>
              <a:rPr lang="ru-RU" altLang="ru-RU" b="1" dirty="0" err="1">
                <a:latin typeface="Comic Sans MS" pitchFamily="66" charset="0"/>
              </a:rPr>
              <a:t>Союзмультфильм</a:t>
            </a:r>
            <a:r>
              <a:rPr lang="ru-RU" altLang="ru-RU" b="1" dirty="0">
                <a:latin typeface="Comic Sans MS" pitchFamily="66" charset="0"/>
              </a:rPr>
              <a:t>»</a:t>
            </a:r>
            <a:r>
              <a:rPr lang="ru-RU" b="1" dirty="0">
                <a:latin typeface="Comic Sans MS" pitchFamily="66" charset="0"/>
              </a:rPr>
              <a:t/>
            </a:r>
            <a:br>
              <a:rPr lang="ru-RU" b="1" dirty="0">
                <a:latin typeface="Comic Sans MS" pitchFamily="66" charset="0"/>
              </a:rPr>
            </a:br>
            <a:endParaRPr lang="ru-RU" dirty="0"/>
          </a:p>
        </p:txBody>
      </p:sp>
      <p:pic>
        <p:nvPicPr>
          <p:cNvPr id="4" name="Picture 5" descr="C:\Users\Фурики\Desktop\66879986_363552_10527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4784"/>
            <a:ext cx="4008537" cy="3006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1" descr="Конек-Горбунок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12776"/>
            <a:ext cx="3568546" cy="26046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C:\Users\Фурики\Desktop\0c286158102f95c17ec2f40f82c676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991151"/>
            <a:ext cx="4104456" cy="27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Фурики\Desktop\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436634"/>
            <a:ext cx="4220641" cy="314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C:\Users\Фурики\Desktop\cd65f7cef399ac53ef866109a3cd1c3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56677" y="2132856"/>
            <a:ext cx="4235380" cy="3068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912782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319</TotalTime>
  <Words>634</Words>
  <Application>Microsoft Office PowerPoint</Application>
  <PresentationFormat>Экран (4:3)</PresentationFormat>
  <Paragraphs>112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 «Влияние мультфильмов на психику ребенка»</vt:lpstr>
      <vt:lpstr>Актуальность темы:</vt:lpstr>
      <vt:lpstr>Цель работы</vt:lpstr>
      <vt:lpstr>Задачи</vt:lpstr>
      <vt:lpstr> Объект исследования: мультфильмы отечественного и иностранного производства.  </vt:lpstr>
      <vt:lpstr>Методы исследования:</vt:lpstr>
      <vt:lpstr>Гипотеза</vt:lpstr>
      <vt:lpstr>Слайд 8</vt:lpstr>
      <vt:lpstr> 1936 год. Открытие студии «Союзмультфильм» </vt:lpstr>
      <vt:lpstr>Виды мультфильмов</vt:lpstr>
      <vt:lpstr>Виды мультфильмов </vt:lpstr>
      <vt:lpstr>Особенности отечественных мультфильмов</vt:lpstr>
      <vt:lpstr>Признаки «неправильных» зарубежных мультфильмов: </vt:lpstr>
      <vt:lpstr>Слайд 14</vt:lpstr>
      <vt:lpstr>Вредны ли мультики? </vt:lpstr>
      <vt:lpstr>Нужно ли детям смотреть такие мультфильмы?</vt:lpstr>
      <vt:lpstr>Полезны ли мультики? </vt:lpstr>
      <vt:lpstr>Анкетирование учащихся</vt:lpstr>
      <vt:lpstr>Вопрос 1 «Любишь ли ты смотреть мультфильмы?». </vt:lpstr>
      <vt:lpstr>Вопрос 2 «Какие мультфильмы ты предпочитаешь?   </vt:lpstr>
      <vt:lpstr>Вопрос 3 «Как часто ты смотришь фильм?»  </vt:lpstr>
      <vt:lpstr>Вопрос 4 «Где ты смотришь мультфильм?» (можно выбрать 2 ответа)   </vt:lpstr>
      <vt:lpstr>Вопрос 5 «Если ты начинаешь смотреть мультфильм, то сколько непрерывно по времени ты это делаешь?» </vt:lpstr>
      <vt:lpstr>Вопрос 6. «После длительного просмотра мультфильмов, наблюдаешь ли ты за собой следующие признаки(обводим при утвердительном ответе)?» </vt:lpstr>
      <vt:lpstr>Анкетирование родителей </vt:lpstr>
      <vt:lpstr>Результаты</vt:lpstr>
      <vt:lpstr>Выводы.  Мы выяснили:</vt:lpstr>
      <vt:lpstr>Мы выяснили:</vt:lpstr>
      <vt:lpstr>Анализ работы показал, что</vt:lpstr>
      <vt:lpstr>     Самая главная задача мультфильмов – сеять          в душе ребенка           добро  и свет. </vt:lpstr>
      <vt:lpstr>Спасибо  за 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«Мультяшки»</dc:title>
  <dc:creator>Ольга Николаевна</dc:creator>
  <cp:lastModifiedBy>MARCH</cp:lastModifiedBy>
  <cp:revision>46</cp:revision>
  <dcterms:created xsi:type="dcterms:W3CDTF">2014-04-19T19:42:22Z</dcterms:created>
  <dcterms:modified xsi:type="dcterms:W3CDTF">2024-10-08T10:00:26Z</dcterms:modified>
</cp:coreProperties>
</file>