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7" r:id="rId5"/>
    <p:sldId id="266" r:id="rId6"/>
    <p:sldId id="268" r:id="rId7"/>
    <p:sldId id="273" r:id="rId8"/>
    <p:sldId id="257" r:id="rId9"/>
    <p:sldId id="258" r:id="rId10"/>
    <p:sldId id="259" r:id="rId11"/>
    <p:sldId id="269" r:id="rId12"/>
    <p:sldId id="270" r:id="rId13"/>
    <p:sldId id="271" r:id="rId14"/>
    <p:sldId id="272" r:id="rId15"/>
    <p:sldId id="260" r:id="rId16"/>
    <p:sldId id="261" r:id="rId17"/>
    <p:sldId id="262" r:id="rId18"/>
    <p:sldId id="26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28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12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390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8026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60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727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0509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0008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0332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51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117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695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517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6984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954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4033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7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BF0B771-CE9D-45D6-B05D-17526173188F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B5E4FB7-A30B-4BB0-AA81-568836649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97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static.tildacdn.com/tild3034-3536-4237-a437-633766326432/-16_1.pn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48A7D9-6773-4838-8037-8FF87ECCF1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215153"/>
            <a:ext cx="6815669" cy="3290047"/>
          </a:xfrm>
        </p:spPr>
        <p:txBody>
          <a:bodyPr/>
          <a:lstStyle/>
          <a:p>
            <a:r>
              <a:rPr lang="ru-RU" sz="1400" b="1" dirty="0"/>
              <a:t>VI Всероссийский конкурс «ИКТ-КОМПЕТЕНТНОСТЬ ПЕДАГОГА В СОВРЕМЕННОМ ОБРАЗОВАНИИ»</a:t>
            </a: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r>
              <a:rPr lang="ru-RU" b="1" dirty="0"/>
              <a:t>Классный час 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B3EAFCD-A400-4C44-81E3-988C39F50E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212" y="3299012"/>
            <a:ext cx="7826188" cy="1679387"/>
          </a:xfrm>
        </p:spPr>
        <p:txBody>
          <a:bodyPr>
            <a:noAutofit/>
          </a:bodyPr>
          <a:lstStyle/>
          <a:p>
            <a:r>
              <a:rPr lang="ru-RU" sz="7200" b="1" dirty="0"/>
              <a:t>«Все профессии важны»</a:t>
            </a:r>
          </a:p>
          <a:p>
            <a:r>
              <a:rPr lang="ru-RU" sz="2000" dirty="0"/>
              <a:t>Пажитнова Елена Евгеньевна, учитель начальных классов</a:t>
            </a:r>
          </a:p>
          <a:p>
            <a:r>
              <a:rPr lang="ru-RU" sz="2000" dirty="0"/>
              <a:t>МБОУ «СОШ №34», Алтайский край, </a:t>
            </a:r>
            <a:r>
              <a:rPr lang="ru-RU" sz="2000" dirty="0" err="1"/>
              <a:t>г.Бийск</a:t>
            </a:r>
            <a:r>
              <a:rPr lang="ru-RU" sz="2000" dirty="0"/>
              <a:t>, 2025 год</a:t>
            </a:r>
          </a:p>
        </p:txBody>
      </p:sp>
    </p:spTree>
    <p:extLst>
      <p:ext uri="{BB962C8B-B14F-4D97-AF65-F5344CB8AC3E}">
        <p14:creationId xmlns:p14="http://schemas.microsoft.com/office/powerpoint/2010/main" val="3042479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7327EF-BE42-4E82-93ED-0E659951D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88" y="982132"/>
            <a:ext cx="10865224" cy="13038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Попытайтесь угадать, люди каких профессий говорят эти фразы?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12367B-48A7-4C2B-BBFA-503E1990F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492188"/>
            <a:ext cx="10000129" cy="3657600"/>
          </a:xfrm>
        </p:spPr>
        <p:txBody>
          <a:bodyPr>
            <a:normAutofit fontScale="92500" lnSpcReduction="20000"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Московское время 10 часов 15минут.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Открой рот и скажи “А-а-а”.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Ваша сдача 10 рублей.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Тема сегодняшнего урока “Наречие”.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Кому добавки?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Какой зуб у вас болит?</a:t>
            </a:r>
          </a:p>
          <a:p>
            <a:r>
              <a:rPr lang="ru-RU" sz="2600" b="1" dirty="0" err="1">
                <a:solidFill>
                  <a:srgbClr val="002060"/>
                </a:solidFill>
              </a:rPr>
              <a:t>Ловись</a:t>
            </a:r>
            <a:r>
              <a:rPr lang="ru-RU" sz="2600" b="1" dirty="0">
                <a:solidFill>
                  <a:srgbClr val="002060"/>
                </a:solidFill>
              </a:rPr>
              <a:t> рыбка и большая, и маленькая.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Снимаюсь в кино и выступаю на сцене.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013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612F01-1ED3-4995-AAF3-E16BEF279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/>
              <a:t>Самые отважные профессии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F2A793-27F2-4B69-B361-6E4D05162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2024" y="1855694"/>
            <a:ext cx="7315199" cy="401475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2800" b="1" u="sng" dirty="0"/>
              <a:t>Пожарный</a:t>
            </a:r>
            <a:endParaRPr lang="ru-RU" sz="12800" b="1" dirty="0"/>
          </a:p>
          <a:p>
            <a:pPr algn="just"/>
            <a:r>
              <a:rPr lang="ru-RU" sz="9600" b="1" dirty="0">
                <a:solidFill>
                  <a:srgbClr val="002060"/>
                </a:solidFill>
              </a:rPr>
              <a:t>Это опасная профессия. Пожарные носят специальную одежду, защищающую их от огня и дыма. На голове стальная каска. Они бесстрашно пробираются в горящие здания, спасают людей. Профессия пожарного требует бесстрашия, ловкости, самоотверженности, самообладания, быстроты реакции, силы, крепкого здоровья.</a:t>
            </a:r>
          </a:p>
          <a:p>
            <a:pPr algn="just"/>
            <a:r>
              <a:rPr lang="ru-RU" sz="9600" b="1" dirty="0">
                <a:solidFill>
                  <a:srgbClr val="002060"/>
                </a:solidFill>
              </a:rPr>
              <a:t>Он должен уметь быстро потушить пожар, знать, как спасти людей и при этом напрасно не рисковать своей жизнью. На пожарного нуж­но долго учиться, так как это профессия повышенного риска.</a:t>
            </a:r>
          </a:p>
          <a:p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4098" name="Picture 2" descr="https://kursar.info/uploads/images/stati/mpozhar.png">
            <a:extLst>
              <a:ext uri="{FF2B5EF4-FFF2-40B4-BE49-F238E27FC236}">
                <a16:creationId xmlns:a16="http://schemas.microsoft.com/office/drawing/2014/main" id="{6B0D560C-0BA4-4CFA-8556-BD1F5850040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853" y="2202377"/>
            <a:ext cx="3430005" cy="356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344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4347343E-178A-40CE-96B3-745B57837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9576" y="887507"/>
            <a:ext cx="5144128" cy="1013011"/>
          </a:xfrm>
        </p:spPr>
        <p:txBody>
          <a:bodyPr/>
          <a:lstStyle/>
          <a:p>
            <a:r>
              <a:rPr lang="ru-RU" sz="5400" b="1" dirty="0"/>
              <a:t>Водолаз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1B9C56-F74F-4DF1-A9A5-1B658227C8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1319" y="2465294"/>
            <a:ext cx="4556476" cy="3311961"/>
          </a:xfrm>
        </p:spPr>
        <p:txBody>
          <a:bodyPr>
            <a:normAutofit fontScale="32500" lnSpcReduction="20000"/>
          </a:bodyPr>
          <a:lstStyle/>
          <a:p>
            <a:r>
              <a:rPr lang="ru-RU" sz="6400" b="1" dirty="0">
                <a:solidFill>
                  <a:srgbClr val="002060"/>
                </a:solidFill>
              </a:rPr>
              <a:t>Эта профессия серьезная и опасная. Водолазы на большой глубине выполняют подводные работы. Морские и океанические глубины изведаны не более, чем космические, хотя находятся неизмеримо ближе.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DA5525E4-789B-4381-9161-4D0E33E9B9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0669" y="887507"/>
            <a:ext cx="5258295" cy="1013011"/>
          </a:xfrm>
        </p:spPr>
        <p:txBody>
          <a:bodyPr/>
          <a:lstStyle/>
          <a:p>
            <a:r>
              <a:rPr lang="ru-RU" sz="5400" b="1" dirty="0"/>
              <a:t>Полицейский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BE419714-9101-45C9-9DBF-5E4D435ADA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3704" y="2465294"/>
            <a:ext cx="5425260" cy="3410573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7400" b="1" dirty="0"/>
              <a:t>Если вы в беду попали,</a:t>
            </a:r>
            <a:br>
              <a:rPr lang="ru-RU" sz="7400" b="1" dirty="0"/>
            </a:br>
            <a:r>
              <a:rPr lang="ru-RU" sz="7400" b="1" dirty="0"/>
              <a:t>Телефон 02 набрали.</a:t>
            </a:r>
            <a:br>
              <a:rPr lang="ru-RU" sz="7400" b="1" dirty="0"/>
            </a:br>
            <a:r>
              <a:rPr lang="ru-RU" sz="7400" b="1" dirty="0"/>
              <a:t>К вам полиция придёт,</a:t>
            </a:r>
            <a:br>
              <a:rPr lang="ru-RU" sz="7400" b="1" dirty="0"/>
            </a:br>
            <a:r>
              <a:rPr lang="ru-RU" sz="7400" b="1" dirty="0"/>
              <a:t>Всем поможет, всех спасёт.</a:t>
            </a:r>
          </a:p>
          <a:p>
            <a:endParaRPr lang="ru-RU" dirty="0"/>
          </a:p>
        </p:txBody>
      </p:sp>
      <p:pic>
        <p:nvPicPr>
          <p:cNvPr id="6146" name="Picture 2" descr="https://ic.pics.livejournal.com/cand_orel/85803014/4902279/4902279_original.png">
            <a:extLst>
              <a:ext uri="{FF2B5EF4-FFF2-40B4-BE49-F238E27FC236}">
                <a16:creationId xmlns:a16="http://schemas.microsoft.com/office/drawing/2014/main" id="{994241AC-47C7-4871-A7CA-F360A4EA08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0" t="10662"/>
          <a:stretch/>
        </p:blipFill>
        <p:spPr bwMode="auto">
          <a:xfrm>
            <a:off x="4556477" y="3726765"/>
            <a:ext cx="2731528" cy="246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cdn.culture.ru/images/c1a60be4-1173-5e56-845b-e815a00ba61c">
            <a:extLst>
              <a:ext uri="{FF2B5EF4-FFF2-40B4-BE49-F238E27FC236}">
                <a16:creationId xmlns:a16="http://schemas.microsoft.com/office/drawing/2014/main" id="{3BC5AA3A-A677-43E4-A462-F77E96AF63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1" r="6135"/>
          <a:stretch/>
        </p:blipFill>
        <p:spPr bwMode="auto">
          <a:xfrm>
            <a:off x="8303422" y="3662059"/>
            <a:ext cx="2859741" cy="245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4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9DEA627E-AD6A-4DE2-B850-588927355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895" y="770965"/>
            <a:ext cx="4223372" cy="1703294"/>
          </a:xfrm>
        </p:spPr>
        <p:txBody>
          <a:bodyPr>
            <a:noAutofit/>
          </a:bodyPr>
          <a:lstStyle/>
          <a:p>
            <a:r>
              <a:rPr lang="ru-RU" sz="5400" b="1" u="sng" dirty="0"/>
              <a:t>Летчик, космонавт</a:t>
            </a:r>
            <a:endParaRPr lang="ru-RU" sz="54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EA7F21-CCE4-4FE4-9F1E-134D2B2D1F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5342" y="982131"/>
            <a:ext cx="5937894" cy="5203516"/>
          </a:xfrm>
        </p:spPr>
        <p:txBody>
          <a:bodyPr>
            <a:normAutofit fontScale="85000" lnSpcReduction="20000"/>
          </a:bodyPr>
          <a:lstStyle/>
          <a:p>
            <a:br>
              <a:rPr lang="ru-RU" sz="3300" b="1" dirty="0">
                <a:solidFill>
                  <a:srgbClr val="002060"/>
                </a:solidFill>
              </a:rPr>
            </a:br>
            <a:r>
              <a:rPr lang="ru-RU" sz="3300" b="1" dirty="0">
                <a:solidFill>
                  <a:srgbClr val="002060"/>
                </a:solidFill>
              </a:rPr>
              <a:t>Лётчик знает своё дело,</a:t>
            </a:r>
            <a:br>
              <a:rPr lang="ru-RU" sz="3300" b="1" dirty="0">
                <a:solidFill>
                  <a:srgbClr val="002060"/>
                </a:solidFill>
              </a:rPr>
            </a:br>
            <a:r>
              <a:rPr lang="ru-RU" sz="3300" b="1" dirty="0">
                <a:solidFill>
                  <a:srgbClr val="002060"/>
                </a:solidFill>
              </a:rPr>
              <a:t>В небе водит самолёт.</a:t>
            </a:r>
            <a:br>
              <a:rPr lang="ru-RU" sz="3300" b="1" dirty="0">
                <a:solidFill>
                  <a:srgbClr val="002060"/>
                </a:solidFill>
              </a:rPr>
            </a:br>
            <a:r>
              <a:rPr lang="ru-RU" sz="3300" b="1" dirty="0">
                <a:solidFill>
                  <a:srgbClr val="002060"/>
                </a:solidFill>
              </a:rPr>
              <a:t>Над землёй летит он смело,</a:t>
            </a:r>
            <a:br>
              <a:rPr lang="ru-RU" sz="3300" b="1" dirty="0">
                <a:solidFill>
                  <a:srgbClr val="002060"/>
                </a:solidFill>
              </a:rPr>
            </a:br>
            <a:r>
              <a:rPr lang="ru-RU" sz="3300" b="1" dirty="0">
                <a:solidFill>
                  <a:srgbClr val="002060"/>
                </a:solidFill>
              </a:rPr>
              <a:t>Совершая перелёт.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sz="2800" b="1" dirty="0"/>
              <a:t>Учитель: А какие качества нужны ? </a:t>
            </a:r>
            <a:r>
              <a:rPr lang="ru-RU" sz="2800" b="1" i="1" dirty="0"/>
              <a:t>(крепкое здоровье, смелость, знание математики, физики)</a:t>
            </a:r>
            <a:endParaRPr lang="ru-RU" sz="2800" b="1" dirty="0"/>
          </a:p>
          <a:p>
            <a:r>
              <a:rPr lang="ru-RU" sz="2800" b="1" dirty="0"/>
              <a:t>Какую дату отмечают 12 апреля?</a:t>
            </a:r>
          </a:p>
          <a:p>
            <a:r>
              <a:rPr lang="ru-RU" sz="2800" b="1" i="1" dirty="0"/>
              <a:t>В отряд космонавтов зачисляют крепких, мужественных летчиков.</a:t>
            </a:r>
            <a:endParaRPr lang="ru-RU" sz="2800" b="1" dirty="0"/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E8509A32-1BF2-43E0-8493-AAB3A2481E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8542" y="3851564"/>
            <a:ext cx="4876800" cy="11405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cdn.culture.ru/images/c5c1b9ef-72da-59a2-a581-80f8e914bbdf">
            <a:extLst>
              <a:ext uri="{FF2B5EF4-FFF2-40B4-BE49-F238E27FC236}">
                <a16:creationId xmlns:a16="http://schemas.microsoft.com/office/drawing/2014/main" id="{13F82B47-9908-49B9-AB0A-B52225D31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49" y="2883237"/>
            <a:ext cx="5132093" cy="307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889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ACE2FED0-745A-41B3-A7DC-5BC146B48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9247" y="1219199"/>
            <a:ext cx="5314457" cy="1255061"/>
          </a:xfrm>
        </p:spPr>
        <p:txBody>
          <a:bodyPr/>
          <a:lstStyle/>
          <a:p>
            <a:r>
              <a:rPr lang="ru-RU" sz="5400" b="1" dirty="0"/>
              <a:t>Пограничник</a:t>
            </a:r>
          </a:p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8C22DC-66E2-49F1-B962-8330D7D5E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753" y="2474260"/>
            <a:ext cx="5188951" cy="3401608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b="1" dirty="0"/>
              <a:t>Кто, ребята, на границе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    Нашу землю стережет,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    Чтоб работать и учиться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    Мог спокойно наш народ?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0D4EEA79-9F2B-4D7D-9946-7855FB8EF2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0669" y="788895"/>
            <a:ext cx="5061071" cy="887505"/>
          </a:xfrm>
        </p:spPr>
        <p:txBody>
          <a:bodyPr/>
          <a:lstStyle/>
          <a:p>
            <a:r>
              <a:rPr lang="ru-RU" sz="5400" b="1" dirty="0"/>
              <a:t>Военный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7E33883A-18A5-4F8F-B552-D45B8B5EFEC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12849" r="8869"/>
          <a:stretch/>
        </p:blipFill>
        <p:spPr>
          <a:xfrm>
            <a:off x="7942730" y="3591251"/>
            <a:ext cx="3693459" cy="265390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E9575E0-6260-4F69-99A3-FCDDE719F2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083" t="12724"/>
          <a:stretch/>
        </p:blipFill>
        <p:spPr>
          <a:xfrm>
            <a:off x="1307232" y="4175064"/>
            <a:ext cx="2879286" cy="1928578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CA46D80-B170-495B-9553-D5A16E67EB24}"/>
              </a:ext>
            </a:extLst>
          </p:cNvPr>
          <p:cNvSpPr/>
          <p:nvPr/>
        </p:nvSpPr>
        <p:spPr>
          <a:xfrm>
            <a:off x="4894730" y="1676400"/>
            <a:ext cx="67414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Военный служит в армии, защищает страну и обеспечивает безопасность государства. Профессия подходит тем, кто готов к постоянному риску.</a:t>
            </a:r>
          </a:p>
          <a:p>
            <a:r>
              <a:rPr lang="ru-RU" sz="2000" b="1" dirty="0">
                <a:solidFill>
                  <a:srgbClr val="212529"/>
                </a:solidFill>
                <a:cs typeface="Times New Roman" panose="02020603050405020304" pitchFamily="18" charset="0"/>
              </a:rPr>
              <a:t>Он должен быть физически и морально готов к выполнению боевых задач в любых условиях. Поэтому, чтобы стать профессиональным военнослужащим, надо иметь крепкое здоровье. </a:t>
            </a:r>
            <a:endParaRPr lang="ru-RU" sz="20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329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D1DEC7-F7D6-4096-B34B-E44D8BA8B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Обсуждение профессий, которые нравятся учащимся: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6D2F1B-008A-4311-88DC-53AC6FD63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b="1" dirty="0"/>
              <a:t>Практическая работа:</a:t>
            </a:r>
          </a:p>
          <a:p>
            <a:r>
              <a:rPr lang="ru-RU" b="1" dirty="0"/>
              <a:t>Высказывание учащихся</a:t>
            </a:r>
          </a:p>
          <a:p>
            <a:r>
              <a:rPr lang="ru-RU" b="1" dirty="0"/>
              <a:t>Написание </a:t>
            </a:r>
            <a:r>
              <a:rPr lang="ru-RU" b="1" dirty="0" err="1"/>
              <a:t>синквейнов</a:t>
            </a:r>
            <a:r>
              <a:rPr lang="ru-RU" b="1" dirty="0"/>
              <a:t> о любимой профессии</a:t>
            </a:r>
          </a:p>
          <a:p>
            <a:r>
              <a:rPr lang="ru-RU" b="1" dirty="0"/>
              <a:t>Составление ребусов</a:t>
            </a:r>
          </a:p>
          <a:p>
            <a:r>
              <a:rPr lang="ru-RU" b="1" dirty="0"/>
              <a:t>Составление вопросника для представителя военной профессии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002060"/>
                </a:solidFill>
              </a:rPr>
              <a:t>Задания на выбор для работы в группах по интересам</a:t>
            </a:r>
          </a:p>
        </p:txBody>
      </p:sp>
    </p:spTree>
    <p:extLst>
      <p:ext uri="{BB962C8B-B14F-4D97-AF65-F5344CB8AC3E}">
        <p14:creationId xmlns:p14="http://schemas.microsoft.com/office/powerpoint/2010/main" val="3931821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902418-FF2C-434D-AD74-3CC962E7D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/>
              <a:t>Итог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E4A024-3373-4069-93AD-08358FF0F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 </a:t>
            </a:r>
            <a:r>
              <a:rPr lang="ru-RU" sz="3600" b="1" dirty="0">
                <a:solidFill>
                  <a:srgbClr val="002060"/>
                </a:solidFill>
              </a:rPr>
              <a:t>Какие профессии вы запомнили? Какая профессия вам показалась самой нужной и важной?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Я надеюсь, что в будущем вы все выберите интересную и полезную работу и станете мастерами своего дела.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58856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210046-CAAD-41ED-ACC4-9DF6287CD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Капсула времени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1E7A5A-549D-4713-A945-73157F018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106" y="2348754"/>
            <a:ext cx="6601185" cy="352711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3200" b="1" dirty="0">
                <a:solidFill>
                  <a:srgbClr val="002060"/>
                </a:solidFill>
              </a:rPr>
              <a:t>Напишите на листочках мини-сочинение: «Кем бы вы хотели стать, когда выучитесь». </a:t>
            </a:r>
          </a:p>
          <a:p>
            <a:pPr algn="just"/>
            <a:r>
              <a:rPr lang="ru-RU" sz="3200" b="1" dirty="0">
                <a:solidFill>
                  <a:srgbClr val="002060"/>
                </a:solidFill>
              </a:rPr>
              <a:t>А в 11 классе мы  вместе откроем эту капсулу времени и посмотрим, не изменилось ли ваше желание.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https://static.tildacdn.com/tild3034-3536-4237-a437-633766326432/-16_1.png">
            <a:extLst>
              <a:ext uri="{FF2B5EF4-FFF2-40B4-BE49-F238E27FC236}">
                <a16:creationId xmlns:a16="http://schemas.microsoft.com/office/drawing/2014/main" id="{81FEF1EE-DCAE-4B9D-BE0C-9FE166965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058514"/>
            <a:ext cx="4395330" cy="444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752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409D30-E4FA-4725-BD84-2A169A828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Интернет-ресурсы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6FEA13-8039-4E08-B64D-C99A0E8A5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465294"/>
            <a:ext cx="10712824" cy="3729318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https://static.tildacdn.com/tild3034-3536-4237-a437-633766326432/-16_1.png</a:t>
            </a:r>
            <a:r>
              <a:rPr lang="ru-RU" dirty="0"/>
              <a:t> – изображение капсулы времени</a:t>
            </a:r>
          </a:p>
          <a:p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https://cdn2.vectorstock.com/i/1000x1000/37/31/set-of-hammer-plane-saw-nails-vector-17363731.jpghttps://shkolachapaevskaya</a:t>
            </a:r>
            <a:r>
              <a:rPr lang="ru-RU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 рубанок картинка</a:t>
            </a:r>
          </a:p>
          <a:p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-r08.gosweb.gosuslugi.ru/netcat_files/54/224/o.jpg</a:t>
            </a:r>
            <a:r>
              <a:rPr lang="ru-RU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глобус, тетради</a:t>
            </a:r>
          </a:p>
          <a:p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https://image.winudf.com/v2/image/Y29tLmxlYXJuLnRvLmRyYXcuY2F0ZWdvcnkuYW5pbWUuZnJlZS53b21hbi50dXRvcmlhbHNfc2NyZWVuXzJfMTUyNTIzODc2MV8wMTU/screen-2.jpg?fakeurl=1&amp;type=.jpg</a:t>
            </a:r>
            <a:r>
              <a:rPr lang="ru-RU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–кисть и краски картинка 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https://i.pinimg.com/originals/38/c0/bb/38c0bb5db879d57915b787d92b86315d.jpg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 картинка атрибутов программиста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https://cdn.culture.ru/images/3c872cbc-32b9-5fdf-a428-493e5ae53778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 атрибуты музыканта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https://i.pinimg.com/736x/ec/d9/5a/ecd95a914bdef6a55d4814b9698d6d3a.jpg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 атрибуты пожарного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https://cdn.vectorstock.com/i/500p/29/50/set-of-icons-aviation-in-a-flat-style-vector-11512950.jpg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- атрибуты летчика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https://cdn.culture.ru/images/c5c1b9ef-72da-59a2-a581-80f8e914bbdf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 фото Германа Титова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https://ic.pics.livejournal.com/cand_orel/85803014/4902279/4902279_original.png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 фото водолаза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https://cdn.culture.ru/images/c1a60be4-1173-5e56-845b-e815a00ba61c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 фото полицейского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https://naglyad.org/wp-content/uploads/2017/11/news_20170528_085011_1495950611.jpg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 фото пограничника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https://cdnn21.img.ria.ru/images/07e6/04/1a/1785465147_0:0:3024:1702_1920x1080_80_0_0_15f8730996418f6263ba5c11fcf57362.jpg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 фото военного</a:t>
            </a:r>
          </a:p>
        </p:txBody>
      </p:sp>
    </p:spTree>
    <p:extLst>
      <p:ext uri="{BB962C8B-B14F-4D97-AF65-F5344CB8AC3E}">
        <p14:creationId xmlns:p14="http://schemas.microsoft.com/office/powerpoint/2010/main" val="180583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17EACACA-15B5-48A2-913E-568D172AFB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3027" y="869577"/>
            <a:ext cx="4718304" cy="986118"/>
          </a:xfrm>
        </p:spPr>
        <p:txBody>
          <a:bodyPr/>
          <a:lstStyle/>
          <a:p>
            <a:r>
              <a:rPr lang="ru-RU" sz="4400" b="1" dirty="0"/>
              <a:t>Актуальность: </a:t>
            </a: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6DFB9F-412B-4D6A-AC76-24C6449224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48871" y="2501153"/>
            <a:ext cx="4964833" cy="3374715"/>
          </a:xfrm>
        </p:spPr>
        <p:txBody>
          <a:bodyPr>
            <a:normAutofit fontScale="92500"/>
          </a:bodyPr>
          <a:lstStyle/>
          <a:p>
            <a:pPr algn="just"/>
            <a:r>
              <a:rPr lang="ru-RU" b="1" dirty="0"/>
              <a:t>Тема актуальна, так как знакомит детей с профессиями, прививает любовь к труду, стремление вырасти полезными своему государству, развивает кругозор, мышление; воспитывает интерес к различным профессиям, особенно к профессиям военных, спасателей.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6DBD8823-3BAF-4033-956D-718ABCD672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0670" y="982133"/>
            <a:ext cx="4718304" cy="873562"/>
          </a:xfrm>
        </p:spPr>
        <p:txBody>
          <a:bodyPr/>
          <a:lstStyle/>
          <a:p>
            <a:r>
              <a:rPr lang="ru-RU" sz="4400" b="1" dirty="0"/>
              <a:t>Цель</a:t>
            </a:r>
            <a:r>
              <a:rPr lang="ru-RU" sz="4400" dirty="0"/>
              <a:t>: 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3FA4C2D-A286-412C-8EFE-97C6B4A709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0669" y="2501153"/>
            <a:ext cx="5087965" cy="3374715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Создание условий для расширения знаний обучающихся о профессиях.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571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AC9C36-EF30-4097-87E9-ACEF089EE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Задачи</a:t>
            </a:r>
            <a:r>
              <a:rPr lang="ru-RU" sz="49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24D44A-B06E-49D6-A429-F67C7BA5A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646" y="2545976"/>
            <a:ext cx="10524565" cy="3329892"/>
          </a:xfrm>
        </p:spPr>
        <p:txBody>
          <a:bodyPr/>
          <a:lstStyle/>
          <a:p>
            <a:r>
              <a:rPr lang="ru-RU" b="1" dirty="0"/>
              <a:t>ознакомить обучающихся с различными профессиями, с качествами присущими людям той или иной профессии;</a:t>
            </a:r>
          </a:p>
          <a:p>
            <a:r>
              <a:rPr lang="ru-RU" b="1" dirty="0"/>
              <a:t>развивать кругозор, обогатить словарный запас учащихся;</a:t>
            </a:r>
          </a:p>
          <a:p>
            <a:r>
              <a:rPr lang="ru-RU" b="1" dirty="0"/>
              <a:t>воспитывать уважение к различным профессиям.</a:t>
            </a:r>
          </a:p>
        </p:txBody>
      </p:sp>
    </p:spTree>
    <p:extLst>
      <p:ext uri="{BB962C8B-B14F-4D97-AF65-F5344CB8AC3E}">
        <p14:creationId xmlns:p14="http://schemas.microsoft.com/office/powerpoint/2010/main" val="1550625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0AFF23-0A7C-4148-AE0B-9B2A4130A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Цитата дня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2224D9-B75B-489E-9BBA-19590704B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4000" b="1" i="1" dirty="0">
                <a:solidFill>
                  <a:srgbClr val="002060"/>
                </a:solidFill>
              </a:rPr>
              <a:t>«Ничто так, как труд, не облагораживает человека. Без труда не может человек соблюсти своё человеческое достоинство» </a:t>
            </a:r>
          </a:p>
          <a:p>
            <a:pPr marL="0" indent="0" algn="r">
              <a:buNone/>
            </a:pPr>
            <a:r>
              <a:rPr lang="ru-RU" sz="4000" b="1" dirty="0"/>
              <a:t>(Л. Н. Толстой)</a:t>
            </a:r>
          </a:p>
        </p:txBody>
      </p:sp>
    </p:spTree>
    <p:extLst>
      <p:ext uri="{BB962C8B-B14F-4D97-AF65-F5344CB8AC3E}">
        <p14:creationId xmlns:p14="http://schemas.microsoft.com/office/powerpoint/2010/main" val="3325846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554BADC-28BB-422A-A8D6-4AE616F451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528917"/>
            <a:ext cx="5795681" cy="553122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Профессий много на Земле,</a:t>
            </a:r>
          </a:p>
          <a:p>
            <a:pPr marL="0" indent="0">
              <a:buNone/>
            </a:pPr>
            <a:r>
              <a:rPr lang="ru-RU" b="1" dirty="0"/>
              <a:t>и каждая важна.</a:t>
            </a:r>
          </a:p>
          <a:p>
            <a:pPr marL="0" indent="0">
              <a:buNone/>
            </a:pPr>
            <a:r>
              <a:rPr lang="ru-RU" b="1" dirty="0"/>
              <a:t>Решай, мой друг, кем быть тебе,</a:t>
            </a:r>
          </a:p>
          <a:p>
            <a:pPr marL="0" indent="0">
              <a:buNone/>
            </a:pPr>
            <a:r>
              <a:rPr lang="ru-RU" b="1" dirty="0"/>
              <a:t>Ведь жизнь у нас одна.</a:t>
            </a:r>
          </a:p>
          <a:p>
            <a:r>
              <a:rPr lang="ru-RU" sz="4800" i="1" dirty="0"/>
              <a:t>Что такое профессия?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Профессия — род трудовой деятельности человека, обычно его источник существования — это труд, за который человек получает доход. 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Профессия требует владения теоретическими знаниями и практическими навыками... </a:t>
            </a:r>
            <a:r>
              <a:rPr lang="ru-RU" i="1" dirty="0">
                <a:solidFill>
                  <a:srgbClr val="002060"/>
                </a:solidFill>
              </a:rPr>
              <a:t>(источник нейросети)</a:t>
            </a:r>
          </a:p>
        </p:txBody>
      </p:sp>
    </p:spTree>
    <p:extLst>
      <p:ext uri="{BB962C8B-B14F-4D97-AF65-F5344CB8AC3E}">
        <p14:creationId xmlns:p14="http://schemas.microsoft.com/office/powerpoint/2010/main" val="4272858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85FED1-7D96-49C6-8055-B03DD1B05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282" y="982132"/>
            <a:ext cx="10865224" cy="1303867"/>
          </a:xfrm>
        </p:spPr>
        <p:txBody>
          <a:bodyPr>
            <a:noAutofit/>
          </a:bodyPr>
          <a:lstStyle/>
          <a:p>
            <a:r>
              <a:rPr lang="ru-RU" sz="5400" b="1" dirty="0"/>
              <a:t>Интересные факты о профессиях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37D8C3-8E20-4595-B6DE-24CE14B67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384612"/>
            <a:ext cx="10685929" cy="397136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/>
              <a:t>В мире существует около </a:t>
            </a:r>
            <a:r>
              <a:rPr lang="ru-RU" b="1" dirty="0">
                <a:solidFill>
                  <a:srgbClr val="FF0000"/>
                </a:solidFill>
              </a:rPr>
              <a:t>40-50 тысяч различных профессий </a:t>
            </a:r>
            <a:r>
              <a:rPr lang="ru-RU" b="1" dirty="0"/>
              <a:t>(в год появляется около 500 новых).</a:t>
            </a:r>
          </a:p>
          <a:p>
            <a:pPr algn="just"/>
            <a:r>
              <a:rPr lang="ru-RU" b="1" dirty="0"/>
              <a:t>Интересной и нестандартной профессией является </a:t>
            </a:r>
            <a:r>
              <a:rPr lang="ru-RU" b="1" dirty="0">
                <a:solidFill>
                  <a:srgbClr val="FF0000"/>
                </a:solidFill>
              </a:rPr>
              <a:t>переворачиватель пингвинов</a:t>
            </a:r>
            <a:r>
              <a:rPr lang="ru-RU" b="1" dirty="0"/>
              <a:t>. Эти птицы от природы являются весьма любопытными. Они часто смотрят на взлетающие самолеты, падают на спину, а потом не могут подняться без посторонней помощи.</a:t>
            </a:r>
          </a:p>
          <a:p>
            <a:pPr algn="just"/>
            <a:r>
              <a:rPr lang="ru-RU" b="1" dirty="0"/>
              <a:t>Самой распространённой профессией в мире является работник торговли, то есть попросту </a:t>
            </a:r>
            <a:r>
              <a:rPr lang="ru-RU" b="1" dirty="0">
                <a:solidFill>
                  <a:srgbClr val="FF0000"/>
                </a:solidFill>
              </a:rPr>
              <a:t>продавец</a:t>
            </a:r>
            <a:r>
              <a:rPr lang="ru-RU" b="1" dirty="0"/>
              <a:t>.</a:t>
            </a:r>
          </a:p>
          <a:p>
            <a:pPr algn="just"/>
            <a:r>
              <a:rPr lang="ru-RU" b="1" dirty="0" err="1">
                <a:solidFill>
                  <a:srgbClr val="FF0000"/>
                </a:solidFill>
              </a:rPr>
              <a:t>Называльщик</a:t>
            </a:r>
            <a:r>
              <a:rPr lang="ru-RU" b="1" dirty="0">
                <a:solidFill>
                  <a:srgbClr val="FF0000"/>
                </a:solidFill>
              </a:rPr>
              <a:t> платьев</a:t>
            </a:r>
            <a:r>
              <a:rPr lang="ru-RU" b="1" dirty="0"/>
              <a:t>. Человек этой профессии придумывает звучные названия для одежды новой коллекции.</a:t>
            </a:r>
          </a:p>
        </p:txBody>
      </p:sp>
    </p:spTree>
    <p:extLst>
      <p:ext uri="{BB962C8B-B14F-4D97-AF65-F5344CB8AC3E}">
        <p14:creationId xmlns:p14="http://schemas.microsoft.com/office/powerpoint/2010/main" val="700944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3793F37-4FC5-4A1E-AF99-95C401F40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071" y="717176"/>
            <a:ext cx="10703858" cy="542364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</a:rPr>
              <a:t>Постижеры</a:t>
            </a:r>
            <a:r>
              <a:rPr lang="ru-RU" b="1" dirty="0"/>
              <a:t> занимаются изготовлением париков, усов и всевозможных накладных </a:t>
            </a:r>
            <a:r>
              <a:rPr lang="ru-RU" b="1" dirty="0" err="1"/>
              <a:t>бакенбардов</a:t>
            </a:r>
            <a:r>
              <a:rPr lang="ru-RU" b="1" dirty="0"/>
              <a:t>.  Постижер должен владеть невероятной усидчивостью. Один качественный парик, изготавливаемый вручную, делается не менее 15 дней. Все аккуратно, по волоску вкладывается в будущую модель.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Профайлер</a:t>
            </a:r>
            <a:r>
              <a:rPr lang="ru-RU" b="1" dirty="0"/>
              <a:t> – эксперт по выявлению лжи на основе мимики, жестов человека и его манеры говорить. специалист по бесконтактной </a:t>
            </a:r>
            <a:r>
              <a:rPr lang="ru-RU" b="1" dirty="0" err="1"/>
              <a:t>детекции</a:t>
            </a:r>
            <a:r>
              <a:rPr lang="ru-RU" b="1" dirty="0"/>
              <a:t> лжи (в отличие от контактной, с использованием полиграфа)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Ныряльщик за жемчугом</a:t>
            </a:r>
            <a:r>
              <a:rPr lang="ru-RU" b="1" dirty="0"/>
              <a:t>. Востребован в регионах, где добывается этот натуральный ювелирный материал — у побережья Красного моря, Индии, Ирана, в Персидском заливе, на Цейлоне и Таити.</a:t>
            </a:r>
          </a:p>
          <a:p>
            <a:pPr algn="just"/>
            <a:r>
              <a:rPr lang="ru-RU" b="1" dirty="0" err="1">
                <a:solidFill>
                  <a:srgbClr val="FF0000"/>
                </a:solidFill>
              </a:rPr>
              <a:t>Брейдер</a:t>
            </a:r>
            <a:r>
              <a:rPr lang="ru-RU" b="1" dirty="0">
                <a:solidFill>
                  <a:srgbClr val="FF0000"/>
                </a:solidFill>
              </a:rPr>
              <a:t>.</a:t>
            </a:r>
            <a:r>
              <a:rPr lang="ru-RU" b="1" dirty="0"/>
              <a:t> Парикмахер, который специализируется на плетении кос. Очень востребован, потому что прически с косами в последние годы весьма популярны у женщин.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370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F9EB4-E707-4B70-9FAB-D4DA78B93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34471"/>
            <a:ext cx="9601196" cy="2151529"/>
          </a:xfrm>
        </p:spPr>
        <p:txBody>
          <a:bodyPr/>
          <a:lstStyle/>
          <a:p>
            <a:r>
              <a:rPr lang="ru-RU" b="1" dirty="0"/>
              <a:t>Угадай профессию по предметам</a:t>
            </a:r>
          </a:p>
        </p:txBody>
      </p:sp>
      <p:pic>
        <p:nvPicPr>
          <p:cNvPr id="2054" name="Picture 6" descr="https://cdn2.vectorstock.com/i/1000x1000/37/31/set-of-hammer-plane-saw-nails-vector-17363731.jpg">
            <a:extLst>
              <a:ext uri="{FF2B5EF4-FFF2-40B4-BE49-F238E27FC236}">
                <a16:creationId xmlns:a16="http://schemas.microsoft.com/office/drawing/2014/main" id="{F9495370-C15C-43A8-B0A7-64A32CEF6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" b="11634"/>
          <a:stretch/>
        </p:blipFill>
        <p:spPr bwMode="auto">
          <a:xfrm>
            <a:off x="526101" y="1540562"/>
            <a:ext cx="3217346" cy="253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hkolachapaevskaya-r08.gosweb.gosuslugi.ru/netcat_files/54/224/o.jpg">
            <a:extLst>
              <a:ext uri="{FF2B5EF4-FFF2-40B4-BE49-F238E27FC236}">
                <a16:creationId xmlns:a16="http://schemas.microsoft.com/office/drawing/2014/main" id="{27AA9A9B-027C-4783-930E-C39806116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879" y="3652163"/>
            <a:ext cx="3401584" cy="254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mage.winudf.com/v2/image/Y29tLmxlYXJuLnRvLmRyYXcuY2F0ZWdvcnkuYW5pbWUuZnJlZS53b21hbi50dXRvcmlhbHNfc2NyZWVuXzJfMTUyNTIzODc2MV8wMTU/screen-2.jpg?fakeurl=1&amp;type=.jpg">
            <a:extLst>
              <a:ext uri="{FF2B5EF4-FFF2-40B4-BE49-F238E27FC236}">
                <a16:creationId xmlns:a16="http://schemas.microsoft.com/office/drawing/2014/main" id="{1F072E0F-E4AB-46B9-A30A-5022D7331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514" y="1500634"/>
            <a:ext cx="3103847" cy="250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.pinimg.com/originals/38/c0/bb/38c0bb5db879d57915b787d92b86315d.jpg">
            <a:extLst>
              <a:ext uri="{FF2B5EF4-FFF2-40B4-BE49-F238E27FC236}">
                <a16:creationId xmlns:a16="http://schemas.microsoft.com/office/drawing/2014/main" id="{0E1E1932-2D0F-4F64-9757-01F1E82C438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" b="9068"/>
          <a:stretch/>
        </p:blipFill>
        <p:spPr bwMode="auto">
          <a:xfrm>
            <a:off x="6389116" y="3429000"/>
            <a:ext cx="2765654" cy="279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cdn.culture.ru/images/3c872cbc-32b9-5fdf-a428-493e5ae53778">
            <a:extLst>
              <a:ext uri="{FF2B5EF4-FFF2-40B4-BE49-F238E27FC236}">
                <a16:creationId xmlns:a16="http://schemas.microsoft.com/office/drawing/2014/main" id="{44EF6B08-99D2-4B24-9806-02684F6D79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7" t="4836" r="14577" b="5359"/>
          <a:stretch/>
        </p:blipFill>
        <p:spPr bwMode="auto">
          <a:xfrm>
            <a:off x="8900245" y="1540562"/>
            <a:ext cx="2765654" cy="253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69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2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i.pinimg.com/736x/ec/d9/5a/ecd95a914bdef6a55d4814b9698d6d3a.jpg">
            <a:extLst>
              <a:ext uri="{FF2B5EF4-FFF2-40B4-BE49-F238E27FC236}">
                <a16:creationId xmlns:a16="http://schemas.microsoft.com/office/drawing/2014/main" id="{1DD9E0DA-894F-4C4D-AD09-02BAE8EA8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222" y="484093"/>
            <a:ext cx="3286136" cy="3541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avatars.mds.yandex.net/i?id=5ff93c47f26129e6b40cc143e44b4cc6_l-10807817-images-thumbs&amp;n=13">
            <a:extLst>
              <a:ext uri="{FF2B5EF4-FFF2-40B4-BE49-F238E27FC236}">
                <a16:creationId xmlns:a16="http://schemas.microsoft.com/office/drawing/2014/main" id="{E73D1119-3AC4-4966-99D4-269CF9AE61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" t="6123" r="2446" b="3633"/>
          <a:stretch/>
        </p:blipFill>
        <p:spPr bwMode="auto">
          <a:xfrm>
            <a:off x="663956" y="3209366"/>
            <a:ext cx="3191435" cy="299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dn3.vectorstock.com/i/1000x1000/96/82/police-icons-set-vector-9939682.jpg">
            <a:extLst>
              <a:ext uri="{FF2B5EF4-FFF2-40B4-BE49-F238E27FC236}">
                <a16:creationId xmlns:a16="http://schemas.microsoft.com/office/drawing/2014/main" id="{07E88442-85BB-4A38-9FDB-F952CAD427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" t="5229" r="5247" b="10588"/>
          <a:stretch/>
        </p:blipFill>
        <p:spPr bwMode="auto">
          <a:xfrm>
            <a:off x="8287130" y="519952"/>
            <a:ext cx="3366986" cy="346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cdn.vectorstock.com/i/500p/29/50/set-of-icons-aviation-in-a-flat-style-vector-11512950.jpg">
            <a:extLst>
              <a:ext uri="{FF2B5EF4-FFF2-40B4-BE49-F238E27FC236}">
                <a16:creationId xmlns:a16="http://schemas.microsoft.com/office/drawing/2014/main" id="{2EE2D47D-86E8-49FD-AF61-E9091FF69C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5" t="10188" r="6894" b="10188"/>
          <a:stretch/>
        </p:blipFill>
        <p:spPr bwMode="auto">
          <a:xfrm>
            <a:off x="6096000" y="3570443"/>
            <a:ext cx="2721209" cy="254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91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75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25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180</TotalTime>
  <Words>1162</Words>
  <Application>Microsoft Office PowerPoint</Application>
  <PresentationFormat>Широкоэкранный</PresentationFormat>
  <Paragraphs>94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Garamond</vt:lpstr>
      <vt:lpstr>Times New Roman</vt:lpstr>
      <vt:lpstr>Натуральные материалы</vt:lpstr>
      <vt:lpstr>VI Всероссийский конкурс «ИКТ-КОМПЕТЕНТНОСТЬ ПЕДАГОГА В СОВРЕМЕННОМ ОБРАЗОВАНИИ»   Классный час  </vt:lpstr>
      <vt:lpstr>Презентация PowerPoint</vt:lpstr>
      <vt:lpstr>Задачи: </vt:lpstr>
      <vt:lpstr>Цитата дня</vt:lpstr>
      <vt:lpstr>Презентация PowerPoint</vt:lpstr>
      <vt:lpstr>Интересные факты о профессиях</vt:lpstr>
      <vt:lpstr>Презентация PowerPoint</vt:lpstr>
      <vt:lpstr>Угадай профессию по предметам</vt:lpstr>
      <vt:lpstr>Презентация PowerPoint</vt:lpstr>
      <vt:lpstr>Попытайтесь угадать, люди каких профессий говорят эти фразы? </vt:lpstr>
      <vt:lpstr>Самые отважные профессии </vt:lpstr>
      <vt:lpstr>Презентация PowerPoint</vt:lpstr>
      <vt:lpstr>Летчик, космонавт</vt:lpstr>
      <vt:lpstr>Презентация PowerPoint</vt:lpstr>
      <vt:lpstr>Обсуждение профессий, которые нравятся учащимся:</vt:lpstr>
      <vt:lpstr>Итог </vt:lpstr>
      <vt:lpstr>Капсула времени</vt:lpstr>
      <vt:lpstr>Интернет-ресурсы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 Pazhitnova</dc:creator>
  <cp:lastModifiedBy>Elena Pazhitnova</cp:lastModifiedBy>
  <cp:revision>19</cp:revision>
  <dcterms:created xsi:type="dcterms:W3CDTF">2025-03-31T15:22:35Z</dcterms:created>
  <dcterms:modified xsi:type="dcterms:W3CDTF">2025-04-06T09:19:17Z</dcterms:modified>
</cp:coreProperties>
</file>