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7" r:id="rId4"/>
    <p:sldId id="262" r:id="rId5"/>
    <p:sldId id="261" r:id="rId6"/>
    <p:sldId id="263" r:id="rId7"/>
    <p:sldId id="264" r:id="rId8"/>
    <p:sldId id="265" r:id="rId9"/>
    <p:sldId id="268" r:id="rId10"/>
    <p:sldId id="269" r:id="rId11"/>
    <p:sldId id="258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894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8C4FF4-6EE1-4A76-9B8F-B2F594D6C874}" type="datetimeFigureOut">
              <a:rPr lang="ru-RU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7A747-1B53-4B3F-B8D2-D8AB0E128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BD201-5F9C-4593-BEFD-74C971F0B552}" type="datetimeFigureOut">
              <a:rPr lang="ru-RU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2E6F0-797A-404D-B2F0-96032D2C16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A3035-02C7-4538-A480-C6887B19F5A6}" type="datetimeFigureOut">
              <a:rPr lang="ru-RU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8664C-3B03-4311-A452-8E87A1DF2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2DDE1-E9F2-4B50-AB95-1A36B28481DE}" type="datetimeFigureOut">
              <a:rPr lang="ru-RU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7BA6C-DE82-4922-A007-5CB817EE4E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11FA9-72D4-4D0D-AA04-5200C8F96D1C}" type="datetimeFigureOut">
              <a:rPr lang="ru-RU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BFCBB-F7D8-4AD9-B5F9-93687358CA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AA105-3B9A-485F-A7BD-B3B1C1BFF994}" type="datetimeFigureOut">
              <a:rPr lang="ru-RU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17202-91A5-4841-8837-12B3422A9C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3E727-7E97-4B76-A273-97C117DFD6DE}" type="datetimeFigureOut">
              <a:rPr lang="ru-RU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140D1-42AB-456C-B3EB-2E58162D29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FDA9A-A9AF-4522-BA4E-959710ABA8F2}" type="datetimeFigureOut">
              <a:rPr lang="ru-RU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4C3DF-49FF-4AA4-A1AB-8615103FA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C31E6-6AC6-4E62-806B-D0CB1E8C6262}" type="datetimeFigureOut">
              <a:rPr lang="ru-RU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0E188-B191-46AC-99B7-5113417AE6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59BE0-226E-4980-AAF5-F1A9DF7C7AE8}" type="datetimeFigureOut">
              <a:rPr lang="ru-RU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D8319C-EFFD-43A6-A723-9E31BBA50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4FB44-2B3A-4EA5-B708-4FEB9F41BBF1}" type="datetimeFigureOut">
              <a:rPr lang="ru-RU"/>
              <a:pPr>
                <a:defRPr/>
              </a:pPr>
              <a:t>02.11.2022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51498-F984-481A-8E8C-4DDFA9BC91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2.png"/>
          <p:cNvPicPr>
            <a:picLocks noChangeAspect="1"/>
          </p:cNvPicPr>
          <p:nvPr userDrawn="1"/>
        </p:nvPicPr>
        <p:blipFill>
          <a:blip r:embed="rId14" cstate="print">
            <a:lum/>
          </a:blip>
          <a:stretch>
            <a:fillRect/>
          </a:stretch>
        </p:blipFill>
        <p:spPr>
          <a:xfrm>
            <a:off x="0" y="357166"/>
            <a:ext cx="9144000" cy="6500834"/>
          </a:xfrm>
          <a:prstGeom prst="rect">
            <a:avLst/>
          </a:prstGeom>
          <a:effectLst>
            <a:outerShdw blurRad="50800" dist="38100" dir="16200000" rotWithShape="0">
              <a:schemeClr val="bg1">
                <a:alpha val="40000"/>
              </a:schemeClr>
            </a:outerShdw>
          </a:effectLst>
        </p:spPr>
      </p:pic>
      <p:sp>
        <p:nvSpPr>
          <p:cNvPr id="15" name="Прямоугольник 14"/>
          <p:cNvSpPr/>
          <p:nvPr userDrawn="1"/>
        </p:nvSpPr>
        <p:spPr>
          <a:xfrm>
            <a:off x="0" y="6572272"/>
            <a:ext cx="9144000" cy="28572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0" y="1285860"/>
            <a:ext cx="9144000" cy="5214974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effectLst>
            <a:outerShdw blurRad="1270000" dist="50800" dir="5400000" algn="ctr" rotWithShape="0">
              <a:schemeClr val="bg1">
                <a:alpha val="43000"/>
              </a:scheme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6642556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schemeClr val="bg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it.wallpaperswiki.org/wallpapers/2012/11/Wallpaper-Fiamma-Rosso-arancione-giallo-caldo-485x728.jpg" TargetMode="External"/><Relationship Id="rId2" Type="http://schemas.openxmlformats.org/officeDocument/2006/relationships/hyperlink" Target="http://linda6035.ucoz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liveinternet.ru/users/4312670/post195698448" TargetMode="External"/><Relationship Id="rId5" Type="http://schemas.openxmlformats.org/officeDocument/2006/relationships/hyperlink" Target="http://lib3.podelise.ru/docs/83/index-20687.html" TargetMode="External"/><Relationship Id="rId4" Type="http://schemas.openxmlformats.org/officeDocument/2006/relationships/hyperlink" Target="http://artru.info/il/274/a1/1954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214282" y="1214422"/>
            <a:ext cx="8726391" cy="5281048"/>
            <a:chOff x="1055904" y="849140"/>
            <a:chExt cx="7294058" cy="5993963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055904" y="849140"/>
              <a:ext cx="7165477" cy="34583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4800" b="1" dirty="0" smtClean="0">
                  <a:ln w="19050">
                    <a:noFill/>
                    <a:prstDash val="solid"/>
                  </a:ln>
                  <a:solidFill>
                    <a:srgbClr val="602E04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Семнадцатое февраля</a:t>
              </a:r>
            </a:p>
            <a:p>
              <a:pPr algn="ctr">
                <a:defRPr/>
              </a:pPr>
              <a:r>
                <a:rPr lang="ru-RU" sz="4800" b="1" dirty="0" smtClean="0">
                  <a:ln w="19050">
                    <a:noFill/>
                    <a:prstDash val="solid"/>
                  </a:ln>
                  <a:solidFill>
                    <a:srgbClr val="602E04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Классная работа</a:t>
              </a:r>
            </a:p>
            <a:p>
              <a:pPr algn="ctr">
                <a:defRPr/>
              </a:pPr>
              <a:r>
                <a:rPr lang="ru-RU" sz="4800" b="1" dirty="0" smtClean="0">
                  <a:ln w="19050">
                    <a:noFill/>
                    <a:prstDash val="solid"/>
                  </a:ln>
                  <a:solidFill>
                    <a:srgbClr val="602E04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Категория состояния </a:t>
              </a:r>
            </a:p>
            <a:p>
              <a:pPr algn="ctr">
                <a:defRPr/>
              </a:pPr>
              <a:r>
                <a:rPr lang="ru-RU" sz="4800" b="1" dirty="0" smtClean="0">
                  <a:ln w="19050">
                    <a:noFill/>
                    <a:prstDash val="solid"/>
                  </a:ln>
                  <a:solidFill>
                    <a:srgbClr val="602E04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как часть речи</a:t>
              </a:r>
              <a:endParaRPr lang="ru-RU" sz="4800" b="1" dirty="0">
                <a:ln w="19050">
                  <a:noFill/>
                  <a:prstDash val="solid"/>
                </a:ln>
                <a:solidFill>
                  <a:srgbClr val="602E04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3265259" y="5795128"/>
              <a:ext cx="5084703" cy="10479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Составитель: </a:t>
              </a:r>
              <a:r>
                <a:rPr lang="ru-RU" dirty="0" err="1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Фатхулина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 Наталья Анатольевна, </a:t>
              </a:r>
            </a:p>
            <a:p>
              <a:pPr algn="r">
                <a:defRPr/>
              </a:pP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учитель русского языка </a:t>
              </a:r>
              <a:endPara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  <a:p>
              <a:pPr algn="r">
                <a:defRPr/>
              </a:pP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МБОУ 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«СОШ№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3» пос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. 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Арамиль.</a:t>
              </a:r>
              <a:endParaRPr lang="ru-RU" dirty="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Читать параграф </a:t>
            </a:r>
            <a:r>
              <a:rPr lang="ru-RU" i="1" dirty="0" smtClean="0"/>
              <a:t>___, </a:t>
            </a:r>
            <a:endParaRPr lang="ru-RU" i="1" dirty="0" smtClean="0"/>
          </a:p>
          <a:p>
            <a:r>
              <a:rPr lang="ru-RU" i="1" dirty="0" smtClean="0"/>
              <a:t>правило выучить наизусть, </a:t>
            </a:r>
          </a:p>
          <a:p>
            <a:r>
              <a:rPr lang="ru-RU" i="1" dirty="0" smtClean="0"/>
              <a:t>выполнить упр. </a:t>
            </a:r>
            <a:r>
              <a:rPr lang="ru-RU" i="1" dirty="0" smtClean="0"/>
              <a:t>___. </a:t>
            </a:r>
            <a:endParaRPr lang="ru-RU" i="1" dirty="0" smtClean="0"/>
          </a:p>
          <a:p>
            <a:r>
              <a:rPr lang="ru-RU" i="1" dirty="0" smtClean="0"/>
              <a:t>Дополнительное задание: найти слова категории состояния в стихотворении А.С.Пушкина «Признание»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3"/>
          <p:cNvSpPr>
            <a:spLocks noChangeArrowheads="1"/>
          </p:cNvSpPr>
          <p:nvPr/>
        </p:nvSpPr>
        <p:spPr bwMode="auto">
          <a:xfrm>
            <a:off x="2635193" y="5628996"/>
            <a:ext cx="38267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Monotype Corsiva" pitchFamily="66" charset="0"/>
              </a:rPr>
              <a:t>   </a:t>
            </a:r>
            <a:r>
              <a:rPr lang="ru-RU" sz="2000" b="1" i="1" dirty="0" smtClean="0">
                <a:solidFill>
                  <a:prstClr val="black"/>
                </a:solidFill>
                <a:latin typeface="Monotype Corsiva" pitchFamily="66" charset="0"/>
              </a:rPr>
              <a:t>  </a:t>
            </a:r>
            <a:endParaRPr lang="ru-RU" sz="2000" b="1" dirty="0">
              <a:solidFill>
                <a:prstClr val="black"/>
              </a:solidFill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5357826"/>
            <a:ext cx="85725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400" dirty="0" smtClean="0">
                <a:solidFill>
                  <a:prstClr val="black"/>
                </a:solidFill>
                <a:latin typeface="Monotype Corsiva" pitchFamily="66" charset="0"/>
              </a:rPr>
              <a:t>Автор шаблона: </a:t>
            </a:r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Фокина Лидия Петровна, учитель начальных классов МКОУ «СОШ ст. Евсино» </a:t>
            </a:r>
            <a:r>
              <a:rPr lang="ru-RU" sz="1400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Искитимского</a:t>
            </a:r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района Новосибирской области</a:t>
            </a:r>
            <a:r>
              <a:rPr lang="ru-RU" sz="1400" b="1" dirty="0" smtClean="0">
                <a:solidFill>
                  <a:prstClr val="black"/>
                </a:solidFill>
                <a:latin typeface="Monotype Corsiva" pitchFamily="66" charset="0"/>
              </a:rPr>
              <a:t>  Сайт </a:t>
            </a:r>
            <a:r>
              <a:rPr lang="en-US" sz="1400" b="1" dirty="0" smtClean="0">
                <a:solidFill>
                  <a:prstClr val="black"/>
                </a:solidFill>
                <a:latin typeface="Monotype Corsiva" pitchFamily="66" charset="0"/>
                <a:hlinkClick r:id="rId2"/>
              </a:rPr>
              <a:t>http://linda6035.ucoz.ru/</a:t>
            </a:r>
            <a:r>
              <a:rPr lang="ru-RU" sz="1400" b="1" dirty="0" smtClean="0">
                <a:solidFill>
                  <a:prstClr val="black"/>
                </a:solidFill>
                <a:latin typeface="Monotype Corsiva" pitchFamily="66" charset="0"/>
              </a:rPr>
              <a:t> </a:t>
            </a:r>
            <a:endParaRPr lang="ru-RU" sz="1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just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Фон для рамки </a:t>
            </a:r>
          </a:p>
          <a:p>
            <a:pPr algn="just"/>
            <a:r>
              <a:rPr lang="en-US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http://it.wallpaperswiki.org/wallpapers/2012/11/Wallpaper-Fiamma-Rosso-arancione-giallo-caldo-485x728.jpg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1071546"/>
            <a:ext cx="864399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Использованные ресурсы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i="1" dirty="0" smtClean="0"/>
              <a:t>Русский язык. 7 класс: технологические карты уроков по учебнику М.Т. Баранова, </a:t>
            </a:r>
            <a:r>
              <a:rPr lang="ru-RU" i="1" dirty="0" err="1" smtClean="0"/>
              <a:t>Т.А.Ладыженской</a:t>
            </a:r>
            <a:r>
              <a:rPr lang="ru-RU" i="1" dirty="0" smtClean="0"/>
              <a:t>, </a:t>
            </a:r>
            <a:r>
              <a:rPr lang="ru-RU" i="1" dirty="0" err="1" smtClean="0"/>
              <a:t>Л.А.Тростенцовой</a:t>
            </a:r>
            <a:r>
              <a:rPr lang="ru-RU" i="1" dirty="0" smtClean="0"/>
              <a:t>. Часть </a:t>
            </a:r>
            <a:r>
              <a:rPr lang="en-US" i="1" dirty="0" smtClean="0"/>
              <a:t>II</a:t>
            </a:r>
            <a:r>
              <a:rPr lang="ru-RU" i="1" dirty="0" smtClean="0"/>
              <a:t> /сост. Г.В.Цветкова. – Волгоград: Учитель, 2016. Стр.1-11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dirty="0" smtClean="0">
                <a:hlinkClick r:id="rId4"/>
              </a:rPr>
              <a:t>http://artru.info/il/274/a1/1954/</a:t>
            </a:r>
            <a:endParaRPr lang="ru-RU" dirty="0" smtClean="0"/>
          </a:p>
          <a:p>
            <a:pPr marL="342900" indent="-342900" algn="just">
              <a:buFont typeface="+mj-lt"/>
              <a:buAutoNum type="arabicPeriod"/>
            </a:pPr>
            <a:r>
              <a:rPr lang="en-US" dirty="0" smtClean="0">
                <a:hlinkClick r:id="rId5"/>
              </a:rPr>
              <a:t>http://lib3.podelise.ru/docs/83/index-20687.html</a:t>
            </a:r>
            <a:endParaRPr lang="ru-RU" dirty="0" smtClean="0"/>
          </a:p>
          <a:p>
            <a:pPr marL="342900" indent="-342900" algn="just">
              <a:buFont typeface="+mj-lt"/>
              <a:buAutoNum type="arabicPeriod"/>
            </a:pPr>
            <a:r>
              <a:rPr lang="en-US" dirty="0" smtClean="0">
                <a:hlinkClick r:id="rId6"/>
              </a:rPr>
              <a:t>http://www.liveinternet.ru/users/4312670/post195698448</a:t>
            </a:r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i="1" dirty="0" smtClean="0"/>
          </a:p>
          <a:p>
            <a:pPr algn="just"/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Вспомним пройденное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Наречие – это ________________________,</a:t>
            </a:r>
          </a:p>
          <a:p>
            <a:r>
              <a:rPr lang="ru-RU" dirty="0" smtClean="0"/>
              <a:t>которая отвечает на вопросы ___________ и</a:t>
            </a:r>
          </a:p>
          <a:p>
            <a:r>
              <a:rPr lang="ru-RU" dirty="0" smtClean="0"/>
              <a:t>обозначает _________________________.</a:t>
            </a:r>
          </a:p>
          <a:p>
            <a:r>
              <a:rPr lang="ru-RU" dirty="0" smtClean="0"/>
              <a:t>Морфологические признаки ___________.</a:t>
            </a:r>
          </a:p>
          <a:p>
            <a:r>
              <a:rPr lang="ru-RU" dirty="0" smtClean="0"/>
              <a:t>В предложении играет роль ____________.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214282" y="1214422"/>
            <a:ext cx="8726391" cy="5281048"/>
            <a:chOff x="1055904" y="849140"/>
            <a:chExt cx="7294058" cy="5993963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055904" y="849140"/>
              <a:ext cx="7165477" cy="34583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4800" b="1" dirty="0" smtClean="0">
                  <a:ln w="19050">
                    <a:noFill/>
                    <a:prstDash val="solid"/>
                  </a:ln>
                  <a:solidFill>
                    <a:srgbClr val="602E04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Семнадцатое февраля</a:t>
              </a:r>
            </a:p>
            <a:p>
              <a:pPr algn="ctr">
                <a:defRPr/>
              </a:pPr>
              <a:r>
                <a:rPr lang="ru-RU" sz="4800" b="1" dirty="0" smtClean="0">
                  <a:ln w="19050">
                    <a:noFill/>
                    <a:prstDash val="solid"/>
                  </a:ln>
                  <a:solidFill>
                    <a:srgbClr val="602E04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Классная работа</a:t>
              </a:r>
            </a:p>
            <a:p>
              <a:pPr algn="ctr">
                <a:defRPr/>
              </a:pPr>
              <a:r>
                <a:rPr lang="ru-RU" sz="4800" b="1" dirty="0" smtClean="0">
                  <a:ln w="19050">
                    <a:noFill/>
                    <a:prstDash val="solid"/>
                  </a:ln>
                  <a:solidFill>
                    <a:srgbClr val="602E04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Категория состояния </a:t>
              </a:r>
            </a:p>
            <a:p>
              <a:pPr algn="ctr">
                <a:defRPr/>
              </a:pPr>
              <a:r>
                <a:rPr lang="ru-RU" sz="4800" b="1" dirty="0" smtClean="0">
                  <a:ln w="19050">
                    <a:noFill/>
                    <a:prstDash val="solid"/>
                  </a:ln>
                  <a:solidFill>
                    <a:srgbClr val="602E04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как часть речи</a:t>
              </a:r>
              <a:endParaRPr lang="ru-RU" sz="4800" b="1" dirty="0">
                <a:ln w="19050">
                  <a:noFill/>
                  <a:prstDash val="solid"/>
                </a:ln>
                <a:solidFill>
                  <a:srgbClr val="602E04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3265259" y="5795128"/>
              <a:ext cx="5084703" cy="10479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Составитель: </a:t>
              </a:r>
              <a:r>
                <a:rPr lang="ru-RU" dirty="0" err="1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Фатхулина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 Наталья Анатольевна, </a:t>
              </a:r>
            </a:p>
            <a:p>
              <a:pPr algn="r">
                <a:defRPr/>
              </a:pP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учитель русского языка </a:t>
              </a:r>
              <a:endPara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  <a:p>
              <a:pPr algn="r">
                <a:defRPr/>
              </a:pP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МБОУ 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«СОШ№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3» пос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. 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Арамиль.</a:t>
              </a:r>
              <a:endParaRPr lang="ru-RU" dirty="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44" y="285728"/>
          <a:ext cx="8858312" cy="6143668"/>
        </p:xfrm>
        <a:graphic>
          <a:graphicData uri="http://schemas.openxmlformats.org/drawingml/2006/table">
            <a:tbl>
              <a:tblPr/>
              <a:tblGrid>
                <a:gridCol w="2019007"/>
                <a:gridCol w="1956124"/>
                <a:gridCol w="2498605"/>
                <a:gridCol w="2384576"/>
              </a:tblGrid>
              <a:tr h="752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Вопросы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Краткое прил.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Наречие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Слово категории состояния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64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К какому слову относится?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7800" indent="0" algn="ctr">
                        <a:lnSpc>
                          <a:spcPct val="115000"/>
                        </a:lnSpc>
                      </a:pPr>
                      <a:r>
                        <a:rPr lang="ru-RU" sz="2000" dirty="0" smtClean="0">
                          <a:latin typeface="Calibri"/>
                        </a:rPr>
                        <a:t>К</a:t>
                      </a:r>
                      <a:r>
                        <a:rPr lang="ru-RU" sz="2000" baseline="0" dirty="0" smtClean="0">
                          <a:latin typeface="Calibri"/>
                        </a:rPr>
                        <a:t> </a:t>
                      </a:r>
                      <a:r>
                        <a:rPr lang="ru-RU" sz="2000" baseline="0" dirty="0" err="1" smtClean="0">
                          <a:latin typeface="Calibri"/>
                        </a:rPr>
                        <a:t>с</a:t>
                      </a:r>
                      <a:r>
                        <a:rPr lang="ru-RU" sz="2000" dirty="0" err="1" smtClean="0">
                          <a:latin typeface="Calibri"/>
                        </a:rPr>
                        <a:t>уществи-тельному</a:t>
                      </a:r>
                      <a:endParaRPr lang="ru-RU" sz="2000" dirty="0"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 smtClean="0">
                          <a:latin typeface="Calibri"/>
                        </a:rPr>
                        <a:t>К</a:t>
                      </a:r>
                      <a:r>
                        <a:rPr lang="ru-RU" sz="2000" baseline="0" dirty="0" smtClean="0">
                          <a:latin typeface="Calibri"/>
                        </a:rPr>
                        <a:t> г</a:t>
                      </a:r>
                      <a:r>
                        <a:rPr lang="ru-RU" sz="2000" dirty="0" smtClean="0">
                          <a:latin typeface="Calibri"/>
                        </a:rPr>
                        <a:t>лаголу</a:t>
                      </a:r>
                      <a:endParaRPr lang="ru-RU" sz="2000" dirty="0"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 smtClean="0">
                          <a:latin typeface="Calibri"/>
                        </a:rPr>
                        <a:t>Независимое</a:t>
                      </a:r>
                      <a:endParaRPr lang="ru-RU" sz="2000" dirty="0"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330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На какой вопрос отвечает?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 smtClean="0">
                          <a:latin typeface="Calibri"/>
                        </a:rPr>
                        <a:t>Каков? Какова? Каково? Каковы?</a:t>
                      </a:r>
                      <a:endParaRPr lang="ru-RU" sz="2000" dirty="0"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 smtClean="0">
                          <a:latin typeface="Calibri"/>
                        </a:rPr>
                        <a:t>Как? Где?</a:t>
                      </a:r>
                      <a:endParaRPr lang="ru-RU" sz="2000" dirty="0"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 smtClean="0">
                          <a:latin typeface="Calibri"/>
                        </a:rPr>
                        <a:t>Как? Каково?</a:t>
                      </a:r>
                      <a:endParaRPr lang="ru-RU" sz="2000" dirty="0"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71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Что обозначает?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Times New Roman"/>
                          <a:cs typeface="Times New Roman"/>
                        </a:rPr>
                        <a:t>Признак предмета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 smtClean="0">
                          <a:latin typeface="Calibri"/>
                        </a:rPr>
                        <a:t>Признак действия</a:t>
                      </a:r>
                      <a:endParaRPr lang="ru-RU" sz="2000" dirty="0"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 smtClean="0">
                          <a:latin typeface="Calibri"/>
                        </a:rPr>
                        <a:t>Состояние</a:t>
                      </a:r>
                      <a:r>
                        <a:rPr lang="ru-RU" sz="2000" baseline="0" dirty="0" smtClean="0">
                          <a:latin typeface="Calibri"/>
                        </a:rPr>
                        <a:t> природы, физическое или душевное состояние человека</a:t>
                      </a:r>
                      <a:endParaRPr lang="ru-RU" sz="2000" dirty="0"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852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Каким членом предложения является?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 smtClean="0">
                          <a:latin typeface="Calibri"/>
                        </a:rPr>
                        <a:t>Сказуемое </a:t>
                      </a:r>
                      <a:endParaRPr lang="ru-RU" sz="2000" dirty="0"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 smtClean="0">
                          <a:latin typeface="Calibri"/>
                        </a:rPr>
                        <a:t>Обстоятельство </a:t>
                      </a:r>
                      <a:endParaRPr lang="ru-RU" sz="2000" dirty="0"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 smtClean="0">
                          <a:latin typeface="Calibri"/>
                        </a:rPr>
                        <a:t>Сказуемое без подлежащего</a:t>
                      </a:r>
                      <a:endParaRPr lang="ru-RU" sz="2000" dirty="0"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5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Как изменяется?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Times New Roman"/>
                          <a:cs typeface="Times New Roman"/>
                        </a:rPr>
                        <a:t>По родам, числам, падежам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 smtClean="0">
                          <a:latin typeface="Calibri"/>
                        </a:rPr>
                        <a:t>Не изменяется</a:t>
                      </a:r>
                      <a:endParaRPr lang="ru-RU" sz="2000" dirty="0"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 smtClean="0">
                          <a:latin typeface="Calibri"/>
                        </a:rPr>
                        <a:t>Не изменяется</a:t>
                      </a:r>
                      <a:endParaRPr lang="ru-RU" sz="2000" dirty="0"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Сформулируем…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Категория состояния – это ______________,</a:t>
            </a:r>
          </a:p>
          <a:p>
            <a:r>
              <a:rPr lang="ru-RU" dirty="0" smtClean="0"/>
              <a:t>которая отвечает на вопросы ___________ и</a:t>
            </a:r>
          </a:p>
          <a:p>
            <a:r>
              <a:rPr lang="ru-RU" dirty="0" smtClean="0"/>
              <a:t>обозначает _________________________.</a:t>
            </a:r>
          </a:p>
          <a:p>
            <a:r>
              <a:rPr lang="ru-RU" dirty="0" smtClean="0"/>
              <a:t>Морфологические признаки ___________.</a:t>
            </a:r>
          </a:p>
          <a:p>
            <a:r>
              <a:rPr lang="ru-RU" dirty="0" smtClean="0"/>
              <a:t>В предложении играет роль ____________.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857232"/>
            <a:ext cx="7315200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071802" y="5857892"/>
            <a:ext cx="3329438" cy="49244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177800"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</a:rPr>
              <a:t>Зимняя дорога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</a:rPr>
            </a:b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</a:rPr>
              <a:t>Смирнов-Русецкий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</a:rPr>
              <a:t> Б.А.</a:t>
            </a:r>
            <a:r>
              <a:rPr lang="ru-RU" sz="1600" dirty="0" smtClean="0">
                <a:latin typeface="Arial" pitchFamily="34" charset="0"/>
              </a:rPr>
              <a:t>,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</a:rPr>
              <a:t>1954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857232"/>
            <a:ext cx="7620000" cy="523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714612" y="6000768"/>
            <a:ext cx="36926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/>
              <a:t>Зимняя дорога (угольный карандаш)</a:t>
            </a:r>
          </a:p>
          <a:p>
            <a:pPr algn="ctr"/>
            <a:r>
              <a:rPr lang="ru-RU" sz="1600" dirty="0" err="1" smtClean="0"/>
              <a:t>Селицкий</a:t>
            </a:r>
            <a:r>
              <a:rPr lang="ru-RU" sz="1600" dirty="0" smtClean="0"/>
              <a:t> В. 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785794"/>
            <a:ext cx="76200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785786" y="5715016"/>
            <a:ext cx="7643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И.К.Айвазовский</a:t>
            </a:r>
          </a:p>
          <a:p>
            <a:pPr algn="ctr"/>
            <a:r>
              <a:rPr lang="ru-RU" dirty="0" smtClean="0"/>
              <a:t>А.С.Пушкин на вершине </a:t>
            </a:r>
            <a:r>
              <a:rPr lang="ru-RU" dirty="0" err="1" smtClean="0"/>
              <a:t>Ай-Петри</a:t>
            </a:r>
            <a:r>
              <a:rPr lang="ru-RU" dirty="0" smtClean="0"/>
              <a:t> при восходе солнца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Повторим…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Категория состояния – это ______________,</a:t>
            </a:r>
          </a:p>
          <a:p>
            <a:r>
              <a:rPr lang="ru-RU" dirty="0" smtClean="0"/>
              <a:t>которая отвечает на вопросы ___________ и</a:t>
            </a:r>
          </a:p>
          <a:p>
            <a:r>
              <a:rPr lang="ru-RU" dirty="0" smtClean="0"/>
              <a:t>обозначает _________________________.</a:t>
            </a:r>
          </a:p>
          <a:p>
            <a:r>
              <a:rPr lang="ru-RU" dirty="0" smtClean="0"/>
              <a:t>Морфологические признаки ___________.</a:t>
            </a:r>
          </a:p>
          <a:p>
            <a:r>
              <a:rPr lang="ru-RU" dirty="0" smtClean="0"/>
              <a:t>В предложении играет роль ____________.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7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E36C09"/>
      </a:hlink>
      <a:folHlink>
        <a:srgbClr val="FFC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325</Words>
  <Application>Microsoft Office PowerPoint</Application>
  <PresentationFormat>Экран (4:3)</PresentationFormat>
  <Paragraphs>79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Вспомним пройденное</vt:lpstr>
      <vt:lpstr>Презентация PowerPoint</vt:lpstr>
      <vt:lpstr>Презентация PowerPoint</vt:lpstr>
      <vt:lpstr>Сформулируем…</vt:lpstr>
      <vt:lpstr>Презентация PowerPoint</vt:lpstr>
      <vt:lpstr>Презентация PowerPoint</vt:lpstr>
      <vt:lpstr>Презентация PowerPoint</vt:lpstr>
      <vt:lpstr>Повторим…</vt:lpstr>
      <vt:lpstr>Домашнее задание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Слава</cp:lastModifiedBy>
  <cp:revision>31</cp:revision>
  <dcterms:created xsi:type="dcterms:W3CDTF">2014-06-24T15:51:35Z</dcterms:created>
  <dcterms:modified xsi:type="dcterms:W3CDTF">2022-11-02T11:06:15Z</dcterms:modified>
</cp:coreProperties>
</file>