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26369-D5C9-4469-A916-C0E9849AC37F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6716A-0293-4926-8717-4725F41E4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838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6716A-0293-4926-8717-4725F41E427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881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911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904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037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41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33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00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668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698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0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05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136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BBE36-AF6C-432C-8307-D801392CAEFB}" type="datetimeFigureOut">
              <a:rPr lang="ru-RU" smtClean="0"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B1C55-CD4F-48D5-81D0-F57EA3CED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37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putnik.kz/images/924/60/9246073.jpg" TargetMode="External"/><Relationship Id="rId2" Type="http://schemas.openxmlformats.org/officeDocument/2006/relationships/hyperlink" Target="https://ds02.infourok.ru/uploads/ex/0072/0000d749-37c43528/img0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krot.info/uploads/posts/2021-01/1610154787_35-p-fon-dlya-prezentatsii-po-matematike-48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«Производная»</a:t>
            </a:r>
            <a:b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математики Захарова С.В.</a:t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МБОУ « СОШ № 4»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76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ds02.infourok.ru/uploads/ex/0072/0000d749-37c43528/img0.jpg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sputnik.kz/images/924/60/9246073.jpg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  <a:hlinkClick r:id="rId4"/>
              </a:rPr>
              <a:t>https://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krot.info/uploads/posts/2021-01/1610154787_35-p-fon-dlya-prezentatsii-po-matematike-48.jpg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Учебник «Алгебра и начала математического анализа 10-11» (Ш. А. Алимов, Ю. М. Колягин и др.)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524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" y="0"/>
            <a:ext cx="9138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983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0"/>
            <a:ext cx="5004048" cy="6858000"/>
          </a:xfrm>
        </p:spPr>
        <p:txBody>
          <a:bodyPr/>
          <a:lstStyle/>
          <a:p>
            <a:pPr algn="l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«У математиков существует свой язык – это</a:t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ФОРМУЛЫ»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С.В. Ковалевская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(1850 – 1891)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1" y="-26467"/>
            <a:ext cx="2743180" cy="3480409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8620" y="3453942"/>
            <a:ext cx="3967315" cy="32554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b="1" dirty="0" smtClean="0"/>
              <a:t>Софья Васильевна Ковалевская</a:t>
            </a:r>
          </a:p>
          <a:p>
            <a:pPr algn="l"/>
            <a:r>
              <a:rPr lang="ru-RU" dirty="0" smtClean="0"/>
              <a:t>Русский математик и механик, с 1889 года - иностранный член-корреспондент Петербургской академии наук. Первая в Российской империи и Северной Европе женщина-профессор и первая в мире женщина - профессор математики. Автор повести «Нигилистка» и книги «Воспоминания детства». Ею написана работа «Задача о вращении твёрдого тела вокруг неподвижной точки».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7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923928" y="0"/>
                <a:ext cx="5220072" cy="6858000"/>
              </a:xfrm>
            </p:spPr>
            <p:txBody>
              <a:bodyPr>
                <a:normAutofit fontScale="90000"/>
              </a:bodyPr>
              <a:lstStyle/>
              <a:p>
                <a:pPr lvl="0">
                  <a:spcBef>
                    <a:spcPts val="0"/>
                  </a:spcBef>
                </a:pP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  <a:t>А)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ea typeface="+mn-ea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ea typeface="+mn-ea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ea typeface="+mn-ea"/>
                            <a:cs typeface="Times New Roman" pitchFamily="1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+mn-ea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+mn-ea"/>
                                <a:cs typeface="Times New Roman" pitchFamily="18" charset="0"/>
                              </a:rPr>
                              <m:t>х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sz="3200" i="1" dirty="0">
                    <a:solidFill>
                      <a:prstClr val="black"/>
                    </a:solidFill>
                    <a:latin typeface="Cambria Math"/>
                    <a:ea typeface="+mn-ea"/>
                    <a:cs typeface="Times New Roman" pitchFamily="18" charset="0"/>
                  </a:rPr>
                  <a:t>                                     </a:t>
                </a:r>
                <a:r>
                  <a:rPr lang="ru-RU" sz="3200" dirty="0">
                    <a:solidFill>
                      <a:prstClr val="black"/>
                    </a:solidFill>
                    <a:latin typeface="Cambria Math"/>
                    <a:ea typeface="+mn-ea"/>
                    <a:cs typeface="Times New Roman" pitchFamily="18" charset="0"/>
                  </a:rPr>
                  <a:t>О</a:t>
                </a:r>
                <a:r>
                  <a:rPr lang="en-US" sz="3200" i="1" dirty="0">
                    <a:solidFill>
                      <a:prstClr val="black"/>
                    </a:solidFill>
                    <a:latin typeface="Cambria Math"/>
                    <a:ea typeface="+mn-ea"/>
                    <a:cs typeface="Times New Roman" pitchFamily="18" charset="0"/>
                  </a:rPr>
                  <a:t/>
                </a:r>
                <a:br>
                  <a:rPr lang="en-US" sz="3200" i="1" dirty="0">
                    <a:solidFill>
                      <a:prstClr val="black"/>
                    </a:solidFill>
                    <a:latin typeface="Cambria Math"/>
                    <a:ea typeface="+mn-ea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  <a:t>Б)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  <a:t>k</a:t>
                </a: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  <a:t>                                    Е   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  <a:t/>
                </a:r>
                <a:b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В)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f</a:t>
                </a:r>
                <a:r>
                  <a:rPr lang="he-IL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׳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 (x) + g</a:t>
                </a:r>
                <a:r>
                  <a:rPr lang="he-IL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׳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 (x)                 </a:t>
                </a: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 П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/>
                </a:r>
                <a:b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Г)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c f</a:t>
                </a:r>
                <a:r>
                  <a:rPr lang="he-IL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׳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(x)</a:t>
                </a: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                            Н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/>
                </a:r>
                <a:b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Д)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+mn-ea"/>
                            <a:cs typeface="Times New Roman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+mn-ea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+mn-ea"/>
                            <a:cs typeface="Times New Roman"/>
                          </a:rPr>
                          <m:t>𝑥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+mn-ea"/>
                            <a:cs typeface="Times New Roman"/>
                          </a:rPr>
                          <m:t>²</m:t>
                        </m:r>
                      </m:den>
                    </m:f>
                  </m:oMath>
                </a14:m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  <a:t>                                 О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  <a:t/>
                </a:r>
                <a:b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Е)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f</a:t>
                </a:r>
                <a:r>
                  <a:rPr lang="he-IL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׳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(x) g (x) + f (x) g</a:t>
                </a:r>
                <a:r>
                  <a:rPr lang="he-IL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׳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(x) </a:t>
                </a: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  В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/>
                </a:r>
                <a:b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Ж)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p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𝑝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p>
                    </m:sSup>
                  </m:oMath>
                </a14:m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                          Т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/>
                </a:r>
                <a:b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З)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kp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𝑘𝑥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𝑏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)</m:t>
                        </m:r>
                      </m:e>
                      <m:sup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𝑝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p>
                    </m:sSup>
                  </m:oMath>
                </a14:m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               И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/>
                </a:r>
                <a:b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И)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𝑓</m:t>
                        </m:r>
                        <m:r>
                          <a:rPr lang="he-IL" sz="3200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</a:rPr>
                          <m:t>׳</m:t>
                        </m:r>
                        <m:r>
                          <a:rPr lang="he-IL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Cambria Math"/>
                          </a:rPr>
                          <m:t> </m:t>
                        </m:r>
                        <m:d>
                          <m:dPr>
                            <m:ctrlP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𝑔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d>
                          <m:dPr>
                            <m:ctrlP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𝑓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d>
                          <m:dPr>
                            <m:ctrlP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𝑔</m:t>
                        </m:r>
                        <m:r>
                          <a:rPr lang="he-IL" sz="3200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</a:rPr>
                          <m:t>׳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(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(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𝑔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d>
                          <m:dPr>
                            <m:ctrlP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)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²</m:t>
                        </m:r>
                      </m:den>
                    </m:f>
                  </m:oMath>
                </a14:m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         Р</a:t>
                </a:r>
                <a:b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К)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 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p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𝑝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+ 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p>
                    </m:sSup>
                  </m:oMath>
                </a14:m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                           К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/>
                </a:r>
                <a:b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Л)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f</a:t>
                </a:r>
                <a:r>
                  <a:rPr lang="he-IL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׳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(g (x)) ∙ g</a:t>
                </a:r>
                <a:r>
                  <a:rPr lang="he-IL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׳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(x)</a:t>
                </a: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               Е</a:t>
                </a: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/>
                </a:r>
                <a:b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</a:br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Times New Roman"/>
                    <a:cs typeface="Times New Roman" pitchFamily="18" charset="0"/>
                  </a:rPr>
                  <a:t>М)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𝑓</m:t>
                        </m:r>
                        <m:r>
                          <a:rPr lang="he-IL" sz="3200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</a:rPr>
                          <m:t>׳</m:t>
                        </m:r>
                        <m:r>
                          <a:rPr lang="he-IL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Cambria Math"/>
                          </a:rPr>
                          <m:t> </m:t>
                        </m:r>
                        <m:d>
                          <m:dPr>
                            <m:ctrlP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𝑔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d>
                          <m:dPr>
                            <m:ctrlP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𝑓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d>
                          <m:dPr>
                            <m:ctrlP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𝑔</m:t>
                        </m:r>
                        <m:r>
                          <a:rPr lang="he-IL" sz="3200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</a:rPr>
                          <m:t>׳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(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(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𝑔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d>
                          <m:dPr>
                            <m:ctrlPr>
                              <a:rPr lang="ru-RU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𝑥</m:t>
                            </m:r>
                          </m:e>
                        </m:d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)</m:t>
                        </m:r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²</m:t>
                        </m:r>
                      </m:den>
                    </m:f>
                  </m:oMath>
                </a14:m>
                <a:r>
                  <a:rPr lang="ru-RU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>       А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  <a:t/>
                </a:r>
                <a:br>
                  <a:rPr lang="en-US" sz="3200" dirty="0">
                    <a:solidFill>
                      <a:prstClr val="black"/>
                    </a:solidFill>
                    <a:latin typeface="Times New Roman" pitchFamily="18" charset="0"/>
                    <a:ea typeface="Calibri"/>
                    <a:cs typeface="Times New Roman" pitchFamily="18" charset="0"/>
                  </a:rPr>
                </a:b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923928" y="0"/>
                <a:ext cx="5220072" cy="6858000"/>
              </a:xfrm>
              <a:blipFill rotWithShape="1">
                <a:blip r:embed="rId2"/>
                <a:stretch>
                  <a:fillRect t="-1511" r="-9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Заголовок 1"/>
              <p:cNvSpPr txBox="1">
                <a:spLocks/>
              </p:cNvSpPr>
              <p:nvPr/>
            </p:nvSpPr>
            <p:spPr>
              <a:xfrm>
                <a:off x="0" y="0"/>
                <a:ext cx="4139952" cy="685800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ru-RU" sz="40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1) 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(f (x) + g (x))</a:t>
                </a:r>
                <a:r>
                  <a:rPr lang="he-IL" sz="40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׳</a:t>
                </a:r>
                <a:r>
                  <a:rPr lang="ru-RU" sz="40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40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</a:br>
                <a:r>
                  <a:rPr lang="ru-RU" sz="4000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2) 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Calibri"/>
                  </a:rPr>
                  <a:t>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 )' </a:t>
                </a: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/>
                </a:r>
                <a:b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</a:b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3) 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(f (x) ∙ g (x))' </a:t>
                </a: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/>
                </a:r>
                <a:b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</a:b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4) 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(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𝑝</m:t>
                        </m:r>
                      </m:sup>
                    </m:sSup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)' </a:t>
                </a: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/>
                </a:r>
                <a:b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</a:b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5) (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 )' </a:t>
                </a: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/>
                </a:r>
                <a:b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</a:b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6) 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𝑓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(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𝑔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(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 )' </a:t>
                </a: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/>
                </a:r>
                <a:b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</a:b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7) 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(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kx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 + b)' </a:t>
                </a: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/>
                </a:r>
                <a:b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</a:b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8) 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(c f (x))' </a:t>
                </a: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/>
                </a:r>
                <a:b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</a:b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9) 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((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𝑘𝑥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𝑏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)</m:t>
                        </m:r>
                      </m:e>
                      <m:sup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𝑝</m:t>
                        </m:r>
                      </m:sup>
                    </m:sSup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)' </a:t>
                </a: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/>
                </a:r>
                <a:b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</a:br>
                <a:r>
                  <a:rPr lang="ru-RU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10) 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( f (g (x)))' 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Заголовок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4139952" cy="6858000"/>
              </a:xfrm>
              <a:prstGeom prst="rect">
                <a:avLst/>
              </a:prstGeom>
              <a:blipFill rotWithShape="1">
                <a:blip r:embed="rId3"/>
                <a:stretch>
                  <a:fillRect l="-5155" t="-1244" b="-35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Прямая со стрелкой 3"/>
          <p:cNvCxnSpPr/>
          <p:nvPr/>
        </p:nvCxnSpPr>
        <p:spPr>
          <a:xfrm>
            <a:off x="3491880" y="548680"/>
            <a:ext cx="864096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1547664" y="1124744"/>
            <a:ext cx="280831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223017" y="1916832"/>
            <a:ext cx="1132959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691680" y="2564904"/>
            <a:ext cx="2664296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850559" y="260648"/>
            <a:ext cx="2505417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122814" y="3933056"/>
            <a:ext cx="223316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267744" y="764704"/>
            <a:ext cx="2088232" cy="39604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267744" y="1736812"/>
            <a:ext cx="2088232" cy="36364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239395" y="3555014"/>
            <a:ext cx="1116581" cy="24575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3023828" y="5373217"/>
            <a:ext cx="1332148" cy="11521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794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b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дифференцирования.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33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Цели урока: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образовательные: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обобщить, систематизировать материал темы по нахождению производной;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закрепить правила дифференцирования;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развивающие: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осуществить контроль усвоения знаний и умений;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развить и совершенствовать умения применять знания в измененной ситуации;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развить культуру речи и умение делать выводы и обобщать;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воспитательные: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воспитать у учащихся аккуратность при оформлении, целеустремленность.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95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315436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Собраться вместе – это начало,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Остаться вместе – это прогресс,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работать вместе – это успех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Г. Форд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6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6858000"/>
              </a:xfrm>
            </p:spPr>
            <p:txBody>
              <a:bodyPr>
                <a:normAutofit fontScale="90000"/>
              </a:bodyPr>
              <a:lstStyle/>
              <a:p>
                <a:pPr algn="l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1. Найдите значения х, при которых производная функции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f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равна </a:t>
                </a: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нулю:</a:t>
                </a:r>
                <a:r>
                  <a:rPr lang="ru-RU" sz="3600" dirty="0">
                    <a:ea typeface="Calibri"/>
                    <a:cs typeface="Times New Roman"/>
                  </a:rPr>
                  <a:t/>
                </a:r>
                <a:br>
                  <a:rPr lang="ru-RU" sz="3600" dirty="0">
                    <a:ea typeface="Calibri"/>
                    <a:cs typeface="Times New Roman"/>
                  </a:rPr>
                </a:b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1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f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5</m:t>
                        </m:r>
                      </m:sup>
                    </m:sSup>
                  </m:oMath>
                </a14:m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–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х³ + 5х;   </a:t>
                </a:r>
                <a:r>
                  <a:rPr lang="ru-RU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/>
                </a:r>
                <a:br>
                  <a:rPr lang="ru-RU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</a:br>
                <a:r>
                  <a:rPr lang="ru-RU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f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= х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Cambria Math"/>
                    <a:ea typeface="Calibri"/>
                    <a:cs typeface="Times New Roman"/>
                  </a:rPr>
                  <a:t>⁴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+ </a:t>
                </a: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4х.</a:t>
                </a:r>
                <a:r>
                  <a:rPr lang="ru-RU" sz="3600" dirty="0">
                    <a:ea typeface="Calibri"/>
                    <a:cs typeface="Times New Roman"/>
                  </a:rPr>
                  <a:t/>
                </a:r>
                <a:br>
                  <a:rPr lang="ru-RU" sz="3600" dirty="0">
                    <a:ea typeface="Calibri"/>
                    <a:cs typeface="Times New Roman"/>
                  </a:rPr>
                </a:b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. Решите неравенство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f </a:t>
                </a:r>
                <a:r>
                  <a:rPr lang="he-IL" dirty="0">
                    <a:solidFill>
                      <a:srgbClr val="000000"/>
                    </a:solidFill>
                    <a:ea typeface="Calibri"/>
                  </a:rPr>
                  <a:t>׳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(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x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&lt; 0, </a:t>
                </a: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если:</a:t>
                </a:r>
                <a:r>
                  <a:rPr lang="ru-RU" sz="3600" dirty="0">
                    <a:ea typeface="Calibri"/>
                    <a:cs typeface="Times New Roman"/>
                  </a:rPr>
                  <a:t/>
                </a:r>
                <a:br>
                  <a:rPr lang="ru-RU" sz="3600" dirty="0">
                    <a:ea typeface="Calibri"/>
                    <a:cs typeface="Times New Roman"/>
                  </a:rPr>
                </a:br>
                <a:r>
                  <a:rPr lang="en-US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1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f (x) = x³ - 6x² - 63x;   </a:t>
                </a:r>
                <a:r>
                  <a:rPr lang="ru-RU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/>
                </a:r>
                <a:br>
                  <a:rPr lang="ru-RU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</a:br>
                <a:r>
                  <a:rPr lang="en-US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f (x) = 3x² - 9x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x³</a:t>
                </a:r>
                <a:r>
                  <a:rPr lang="ru-RU" sz="3600" dirty="0">
                    <a:ea typeface="Calibri"/>
                    <a:cs typeface="Times New Roman"/>
                  </a:rPr>
                  <a:t/>
                </a:r>
                <a:br>
                  <a:rPr lang="ru-RU" sz="3600" dirty="0">
                    <a:ea typeface="Calibri"/>
                    <a:cs typeface="Times New Roman"/>
                  </a:rPr>
                </a:b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6858000"/>
              </a:xfrm>
              <a:blipFill rotWithShape="1">
                <a:blip r:embed="rId2"/>
                <a:stretch>
                  <a:fillRect l="-2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8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0" y="0"/>
                <a:ext cx="9144000" cy="4005064"/>
              </a:xfrm>
            </p:spPr>
            <p:txBody>
              <a:bodyPr>
                <a:normAutofit fontScale="90000"/>
              </a:bodyPr>
              <a:lstStyle/>
              <a:p>
                <a:pPr algn="l">
                  <a:lnSpc>
                    <a:spcPct val="115000"/>
                  </a:lnSpc>
                  <a:spcAft>
                    <a:spcPts val="0"/>
                  </a:spcAft>
                  <a:tabLst>
                    <a:tab pos="2046605" algn="ctr"/>
                  </a:tabLst>
                </a:pP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Вычислить значение производной функции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f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(х) в данных </a:t>
                </a: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точках:</a:t>
                </a:r>
                <a:r>
                  <a:rPr lang="ru-RU" sz="3600" dirty="0">
                    <a:ea typeface="Calibri"/>
                    <a:cs typeface="Times New Roman"/>
                  </a:rPr>
                  <a:t/>
                </a:r>
                <a:br>
                  <a:rPr lang="ru-RU" sz="3600" dirty="0">
                    <a:ea typeface="Calibri"/>
                    <a:cs typeface="Times New Roman"/>
                  </a:rPr>
                </a:b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1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f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(х) = 2х² + 6х,  х = </a:t>
                </a: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1           </a:t>
                </a:r>
                <a:r>
                  <a:rPr lang="ru-RU" sz="3600" dirty="0">
                    <a:ea typeface="Calibri"/>
                    <a:cs typeface="Times New Roman"/>
                  </a:rPr>
                  <a:t/>
                </a:r>
                <a:br>
                  <a:rPr lang="ru-RU" sz="3600" dirty="0">
                    <a:ea typeface="Calibri"/>
                    <a:cs typeface="Times New Roman"/>
                  </a:rPr>
                </a:b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f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(х)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8</m:t>
                        </m:r>
                      </m:sup>
                    </m:sSup>
                  </m:oMath>
                </a14:m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- 4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</m:rad>
                  </m:oMath>
                </a14:m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,  х </a:t>
                </a: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= 1</a:t>
                </a:r>
                <a:r>
                  <a:rPr lang="ru-RU" sz="3600" dirty="0">
                    <a:ea typeface="Calibri"/>
                    <a:cs typeface="Times New Roman"/>
                  </a:rPr>
                  <a:t/>
                </a:r>
                <a:br>
                  <a:rPr lang="ru-RU" sz="3600" dirty="0">
                    <a:ea typeface="Calibri"/>
                    <a:cs typeface="Times New Roman"/>
                  </a:rPr>
                </a:b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3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) 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f (x)</a:t>
                </a:r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х−</m:t>
                        </m:r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  <m:r>
                          <a:rPr lang="ru-RU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+х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, х = 0</a:t>
                </a:r>
                <a:endParaRPr lang="ru-RU" sz="36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0"/>
                <a:ext cx="9144000" cy="4005064"/>
              </a:xfrm>
              <a:blipFill rotWithShape="1">
                <a:blip r:embed="rId2"/>
                <a:stretch>
                  <a:fillRect l="-2333" t="-457" b="-18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1"/>
          <p:cNvSpPr txBox="1">
            <a:spLocks/>
          </p:cNvSpPr>
          <p:nvPr/>
        </p:nvSpPr>
        <p:spPr>
          <a:xfrm>
            <a:off x="5615608" y="1700808"/>
            <a:ext cx="3528392" cy="2448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he-IL" dirty="0" smtClean="0">
                <a:latin typeface="Times New Roman" pitchFamily="18" charset="0"/>
                <a:cs typeface="Times New Roman" pitchFamily="18" charset="0"/>
              </a:rPr>
              <a:t>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(1) = 10 </a:t>
            </a:r>
          </a:p>
          <a:p>
            <a:pPr lvl="0" algn="l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f </a:t>
            </a:r>
            <a:r>
              <a:rPr lang="he-IL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׳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(1) =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 </a:t>
            </a:r>
            <a:endParaRPr lang="en-US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lvl="0" algn="l">
              <a:spcBef>
                <a:spcPts val="0"/>
              </a:spcBef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f </a:t>
            </a:r>
            <a:r>
              <a:rPr lang="he-IL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׳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(0)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=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endParaRPr lang="en-US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l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4005064"/>
            <a:ext cx="9144000" cy="2852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–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я понял(а) все по этой теме;</a:t>
            </a:r>
          </a:p>
          <a:p>
            <a:pPr algn="l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– я понял (а), но у меня были незначительные затруднения;</a:t>
            </a:r>
          </a:p>
          <a:p>
            <a:pPr algn="l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– мне еще надо поработать по этой теме.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67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193</Words>
  <Application>Microsoft Office PowerPoint</Application>
  <PresentationFormat>Экран (4:3)</PresentationFormat>
  <Paragraphs>19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 «Производная»                  учитель математики Захарова С.В.                       МБОУ « СОШ № 4»</vt:lpstr>
      <vt:lpstr>Презентация PowerPoint</vt:lpstr>
      <vt:lpstr>«У математиков существует свой язык – это ФОРМУЛЫ»        С.В. Ковалевская              (1850 – 1891)</vt:lpstr>
      <vt:lpstr>А) 1/(2√х)                                     О Б) k                                    Е     В)f׳ (x) + g׳ (x)                  П Г) c f׳(x)                             Н Д) - 1/x²                                 О Е)f׳(x) g (x) + f (x) g׳(x)    В Ж) p x^(p-1)                          Т З)kp (〖kx+b)〗^(p-1)               И И)(f׳ (x)g (x)-f (x)g׳ (x))/((g (x))²)         Р К) p x^(p+ 1)                           К Л)f׳ (g (x)) ∙ g׳ (x)               Е М) (f׳ (x)g (x)+f (x)g׳ (x))/((g (x))²)       А </vt:lpstr>
      <vt:lpstr>Правила  дифференцирования.</vt:lpstr>
      <vt:lpstr>Цели урока: образовательные: обобщить, систематизировать материал темы по нахождению производной; закрепить правила дифференцирования; развивающие: осуществить контроль усвоения знаний и умений; развить и совершенствовать умения применять знания в измененной ситуации; развить культуру речи и умение делать выводы и обобщать; воспитательные: воспитать у учащихся аккуратность при оформлении, целеустремленность. </vt:lpstr>
      <vt:lpstr>Собраться вместе – это начало,  Остаться вместе – это прогресс, работать вместе – это успех.                                  Г. Форд</vt:lpstr>
      <vt:lpstr>1. Найдите значения х, при которых производная функции f (x) равна нулю: 1) f (x) = х^5 – 3 1/3 х³ + 5х;    2) f (x) = х⁴ + 4х. 2. Решите неравенство f ׳ (x) &lt; 0, если: 1) f (x) = x³ - 6x² - 63x;    2) f (x) = 3x² - 9x - 1/3 x³ </vt:lpstr>
      <vt:lpstr>Вычислить значение производной функции f(х) в данных точках: 1) f (х) = 2х² + 6х,  х = 1            2) f(х) = х^8 - 4√х ,  х = 1 3) f (x) = (х-3)/(1+х) , х = 0</vt:lpstr>
      <vt:lpstr>https://ds02.infourok.ru/uploads/ex/0072/0000d749-37c43528/img0.jpg https://sputnik.kz/images/924/60/9246073.jpg https://krot.info/uploads/posts/2021-01/1610154787_35-p-fon-dlya-prezentatsii-po-matematike-48.jpg Учебник «Алгебра и начала математического анализа 10-11» (Ш. А. Алимов, Ю. М. Колягин и др.)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1) (f (x) + g (x))׳ 2) ( 1/x )'  3) (f (x) ∙ g (x))'  4) ( x^p)'  5) ( √x )'  6) ( (f (x))/(g (x)) )'  7) (kx + b)'  8) (c f (x))'  9) (( 〖kx+b)〗^p)'  10) ( f (g (x)))'</dc:title>
  <dc:creator>Василий</dc:creator>
  <cp:lastModifiedBy>Василий</cp:lastModifiedBy>
  <cp:revision>13</cp:revision>
  <dcterms:created xsi:type="dcterms:W3CDTF">2021-11-08T14:40:36Z</dcterms:created>
  <dcterms:modified xsi:type="dcterms:W3CDTF">2021-12-19T07:03:38Z</dcterms:modified>
</cp:coreProperties>
</file>