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2"/>
  </p:handoutMasterIdLst>
  <p:sldIdLst>
    <p:sldId id="257" r:id="rId2"/>
    <p:sldId id="259" r:id="rId3"/>
    <p:sldId id="258" r:id="rId4"/>
    <p:sldId id="262" r:id="rId5"/>
    <p:sldId id="256" r:id="rId6"/>
    <p:sldId id="268" r:id="rId7"/>
    <p:sldId id="269" r:id="rId8"/>
    <p:sldId id="264" r:id="rId9"/>
    <p:sldId id="270" r:id="rId10"/>
    <p:sldId id="271" r:id="rId11"/>
    <p:sldId id="274" r:id="rId12"/>
    <p:sldId id="273" r:id="rId13"/>
    <p:sldId id="277" r:id="rId14"/>
    <p:sldId id="278" r:id="rId15"/>
    <p:sldId id="272" r:id="rId16"/>
    <p:sldId id="265" r:id="rId17"/>
    <p:sldId id="275" r:id="rId18"/>
    <p:sldId id="276" r:id="rId19"/>
    <p:sldId id="267" r:id="rId20"/>
    <p:sldId id="266" r:id="rId21"/>
  </p:sldIdLst>
  <p:sldSz cx="9144000" cy="6858000" type="screen4x3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673" autoAdjust="0"/>
    <p:restoredTop sz="94700" autoAdjust="0"/>
  </p:normalViewPr>
  <p:slideViewPr>
    <p:cSldViewPr>
      <p:cViewPr>
        <p:scale>
          <a:sx n="40" d="100"/>
          <a:sy n="40" d="100"/>
        </p:scale>
        <p:origin x="-1200" y="-34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394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B5F800-CC0D-43FD-9A4E-1127C01D6A48}" type="datetimeFigureOut">
              <a:rPr lang="ru-RU" smtClean="0"/>
              <a:t>21.04.2019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433FF1-4940-436A-8310-58C6F38BEE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35777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21.04.2019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microsoft.com/office/2007/relationships/hdphoto" Target="../media/hdphoto3.wdp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434206"/>
            <a:ext cx="5184576" cy="3930898"/>
          </a:xfrm>
          <a:noFill/>
          <a:ln w="28575">
            <a:solidFill>
              <a:srgbClr val="0070C0"/>
            </a:solidFill>
            <a:prstDash val="solid"/>
          </a:ln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000" b="1" dirty="0">
                <a:latin typeface="Monotype Corsiva" panose="03010101010201010101" pitchFamily="66" charset="0"/>
                <a:cs typeface="Times New Roman" panose="02020603050405020304" pitchFamily="18" charset="0"/>
              </a:rPr>
              <a:t>«Сначала я </a:t>
            </a:r>
            <a:r>
              <a:rPr lang="ru-RU" sz="4000" b="1" dirty="0" smtClean="0">
                <a:latin typeface="Monotype Corsiva" panose="03010101010201010101" pitchFamily="66" charset="0"/>
                <a:cs typeface="Times New Roman" panose="02020603050405020304" pitchFamily="18" charset="0"/>
              </a:rPr>
              <a:t>открывал то</a:t>
            </a:r>
            <a:r>
              <a:rPr lang="ru-RU" sz="4000" b="1" dirty="0">
                <a:latin typeface="Monotype Corsiva" panose="03010101010201010101" pitchFamily="66" charset="0"/>
                <a:cs typeface="Times New Roman" panose="02020603050405020304" pitchFamily="18" charset="0"/>
              </a:rPr>
              <a:t>, что известно многим, затем то, что известно некоторым, </a:t>
            </a:r>
            <a:r>
              <a:rPr lang="ru-RU" sz="4000" b="1" dirty="0" smtClean="0">
                <a:latin typeface="Monotype Corsiva" panose="03010101010201010101" pitchFamily="66" charset="0"/>
                <a:cs typeface="Times New Roman" panose="02020603050405020304" pitchFamily="18" charset="0"/>
              </a:rPr>
              <a:t>а потом</a:t>
            </a:r>
            <a:r>
              <a:rPr lang="en-US" sz="4000" b="1" dirty="0" smtClean="0">
                <a:latin typeface="Monotype Corsiva" panose="03010101010201010101" pitchFamily="66" charset="0"/>
                <a:cs typeface="Times New Roman" panose="02020603050405020304" pitchFamily="18" charset="0"/>
              </a:rPr>
              <a:t> </a:t>
            </a:r>
            <a:r>
              <a:rPr lang="ru-RU" sz="4000" b="1" dirty="0" smtClean="0">
                <a:latin typeface="Monotype Corsiva" panose="03010101010201010101" pitchFamily="66" charset="0"/>
                <a:cs typeface="Times New Roman" panose="02020603050405020304" pitchFamily="18" charset="0"/>
              </a:rPr>
              <a:t>- </a:t>
            </a:r>
            <a:r>
              <a:rPr lang="ru-RU" sz="4000" b="1" dirty="0">
                <a:latin typeface="Monotype Corsiva" panose="03010101010201010101" pitchFamily="66" charset="0"/>
                <a:cs typeface="Times New Roman" panose="02020603050405020304" pitchFamily="18" charset="0"/>
              </a:rPr>
              <a:t>то, что неизвестно никому».</a:t>
            </a:r>
          </a:p>
        </p:txBody>
      </p:sp>
      <p:pic>
        <p:nvPicPr>
          <p:cNvPr id="4" name="Picture 2" descr="https://gpeople-russia.ru/document/great/2014/konstantin_tsiolkovsky/022_big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5" t="4139" r="5309" b="13598"/>
          <a:stretch/>
        </p:blipFill>
        <p:spPr bwMode="auto">
          <a:xfrm>
            <a:off x="5868144" y="476671"/>
            <a:ext cx="2772697" cy="3613355"/>
          </a:xfrm>
          <a:prstGeom prst="rect">
            <a:avLst/>
          </a:prstGeom>
          <a:ln>
            <a:solidFill>
              <a:schemeClr val="accent1"/>
            </a:solidFill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06757" y="4725144"/>
            <a:ext cx="799117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latin typeface="Monotype Corsiva" panose="03010101010201010101" pitchFamily="66" charset="0"/>
                <a:cs typeface="Times New Roman" panose="02020603050405020304" pitchFamily="18" charset="0"/>
              </a:rPr>
              <a:t>Константин Эдуардович Циолковский</a:t>
            </a:r>
          </a:p>
          <a:p>
            <a:pPr algn="ctr"/>
            <a:r>
              <a:rPr lang="ru-RU" sz="3600" i="1" dirty="0">
                <a:latin typeface="Monotype Corsiva" panose="03010101010201010101" pitchFamily="66" charset="0"/>
                <a:cs typeface="Times New Roman" panose="02020603050405020304" pitchFamily="18" charset="0"/>
              </a:rPr>
              <a:t>(1857 - 1935) </a:t>
            </a:r>
          </a:p>
          <a:p>
            <a:pPr algn="ctr"/>
            <a:r>
              <a:rPr lang="ru-RU" sz="3600" i="1" dirty="0" smtClean="0">
                <a:latin typeface="Monotype Corsiva" panose="03010101010201010101" pitchFamily="66" charset="0"/>
                <a:cs typeface="Times New Roman" panose="02020603050405020304" pitchFamily="18" charset="0"/>
              </a:rPr>
              <a:t>выдающийся </a:t>
            </a:r>
            <a:r>
              <a:rPr lang="ru-RU" sz="3600" i="1" dirty="0">
                <a:latin typeface="Monotype Corsiva" panose="03010101010201010101" pitchFamily="66" charset="0"/>
                <a:cs typeface="Times New Roman" panose="02020603050405020304" pitchFamily="18" charset="0"/>
              </a:rPr>
              <a:t>российский и советский </a:t>
            </a:r>
            <a:r>
              <a:rPr lang="ru-RU" sz="3600" i="1" dirty="0" smtClean="0">
                <a:latin typeface="Monotype Corsiva" panose="03010101010201010101" pitchFamily="66" charset="0"/>
                <a:cs typeface="Times New Roman" panose="02020603050405020304" pitchFamily="18" charset="0"/>
              </a:rPr>
              <a:t>ученый</a:t>
            </a:r>
          </a:p>
        </p:txBody>
      </p:sp>
    </p:spTree>
    <p:extLst>
      <p:ext uri="{BB962C8B-B14F-4D97-AF65-F5344CB8AC3E}">
        <p14:creationId xmlns:p14="http://schemas.microsoft.com/office/powerpoint/2010/main" val="1585512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467544" y="1412776"/>
                <a:ext cx="8229600" cy="4525963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ru-RU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а) 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ru-RU" b="1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ru-RU" b="1" i="1" smtClean="0">
                            <a:latin typeface="Cambria Math"/>
                            <a:cs typeface="Times New Roman" panose="02020603050405020304" pitchFamily="18" charset="0"/>
                          </a:rPr>
                          <m:t>𝟓</m:t>
                        </m:r>
                      </m:e>
                    </m:d>
                    <m:r>
                      <a:rPr lang="ru-RU" b="1" i="1" smtClean="0">
                        <a:latin typeface="Cambria Math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r>
                  <a:rPr lang="ru-RU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</a:p>
              <a:p>
                <a:pPr marL="0" indent="0">
                  <a:buNone/>
                </a:pPr>
                <a:r>
                  <a:rPr lang="ru-RU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б) 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ru-RU" b="1" i="1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ru-RU" b="1" i="1" smtClean="0">
                            <a:latin typeface="Cambria Math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ru-RU" b="1" i="1" smtClean="0">
                            <a:latin typeface="Cambria Math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ru-RU" b="1" i="1" smtClean="0">
                            <a:latin typeface="Cambria Math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ru-RU" b="1" i="1" smtClean="0">
                            <a:latin typeface="Cambria Math"/>
                            <a:cs typeface="Times New Roman" panose="02020603050405020304" pitchFamily="18" charset="0"/>
                          </a:rPr>
                          <m:t>𝟓</m:t>
                        </m:r>
                      </m:e>
                    </m:d>
                    <m:r>
                      <a:rPr lang="ru-RU" b="1" i="1" smtClean="0">
                        <a:latin typeface="Cambria Math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endParaRPr lang="ru-RU" b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ru-RU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в) 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ru-RU" b="1" i="1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ru-RU" b="1" i="1" smtClean="0">
                            <a:latin typeface="Cambria Math"/>
                            <a:cs typeface="Times New Roman" panose="02020603050405020304" pitchFamily="18" charset="0"/>
                          </a:rPr>
                          <m:t>𝟎</m:t>
                        </m:r>
                        <m:r>
                          <a:rPr lang="ru-RU" b="1" i="1" smtClean="0">
                            <a:latin typeface="Cambria Math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ru-RU" b="1" i="1" smtClean="0">
                            <a:latin typeface="Cambria Math"/>
                            <a:cs typeface="Times New Roman" panose="02020603050405020304" pitchFamily="18" charset="0"/>
                          </a:rPr>
                          <m:t>𝟐</m:t>
                        </m:r>
                      </m:e>
                    </m:d>
                  </m:oMath>
                </a14:m>
                <a:r>
                  <a:rPr lang="ru-RU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</a:p>
              <a:p>
                <a:pPr marL="0" indent="0">
                  <a:buNone/>
                </a:pPr>
                <a:r>
                  <a:rPr lang="ru-RU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г)  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ru-RU" sz="3600" b="1" i="1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ru-RU" sz="3600" b="1" i="1" smtClean="0">
                                <a:latin typeface="Cambria Math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ru-RU" sz="3600" b="1" i="1" smtClean="0">
                                <a:latin typeface="Cambria Math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num>
                          <m:den>
                            <m:r>
                              <a:rPr lang="ru-RU" sz="3600" b="1" i="1" smtClean="0">
                                <a:latin typeface="Cambria Math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den>
                        </m:f>
                      </m:e>
                    </m:d>
                  </m:oMath>
                </a14:m>
                <a:r>
                  <a:rPr lang="ru-RU" sz="36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</a:p>
              <a:p>
                <a:pPr marL="0" indent="0">
                  <a:buNone/>
                </a:pPr>
                <a:endParaRPr lang="ru-RU" sz="36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endParaRPr lang="ru-RU" b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67544" y="1412776"/>
                <a:ext cx="8229600" cy="4525963"/>
              </a:xfrm>
              <a:blipFill rotWithShape="1">
                <a:blip r:embed="rId2"/>
                <a:stretch>
                  <a:fillRect l="-1926" t="-188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Monotype Corsiva" panose="03010101010201010101" pitchFamily="66" charset="0"/>
              </a:rPr>
              <a:t>Как найти модуль следующих чисел?</a:t>
            </a:r>
            <a:endParaRPr lang="ru-RU" dirty="0">
              <a:latin typeface="Monotype Corsiva" panose="03010101010201010101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4293096"/>
            <a:ext cx="8496944" cy="2074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2800" dirty="0">
                <a:solidFill>
                  <a:prstClr val="black"/>
                </a:solidFill>
                <a:latin typeface="Monotype Corsiva" panose="03010101010201010101" pitchFamily="66" charset="0"/>
              </a:rPr>
              <a:t>Чему равен модуль положительного числа? </a:t>
            </a:r>
            <a:endParaRPr lang="ru-RU" sz="2800" dirty="0" smtClean="0">
              <a:solidFill>
                <a:prstClr val="black"/>
              </a:solidFill>
              <a:latin typeface="Monotype Corsiva" panose="03010101010201010101" pitchFamily="66" charset="0"/>
            </a:endParaRPr>
          </a:p>
          <a:p>
            <a:pPr lvl="0">
              <a:spcBef>
                <a:spcPct val="20000"/>
              </a:spcBef>
            </a:pPr>
            <a:r>
              <a:rPr lang="ru-RU" sz="2800" dirty="0" smtClean="0">
                <a:solidFill>
                  <a:prstClr val="black"/>
                </a:solidFill>
                <a:latin typeface="Monotype Corsiva" panose="03010101010201010101" pitchFamily="66" charset="0"/>
              </a:rPr>
              <a:t>Чему </a:t>
            </a:r>
            <a:r>
              <a:rPr lang="ru-RU" sz="2800" dirty="0">
                <a:solidFill>
                  <a:prstClr val="black"/>
                </a:solidFill>
                <a:latin typeface="Monotype Corsiva" panose="03010101010201010101" pitchFamily="66" charset="0"/>
              </a:rPr>
              <a:t>равен модуль отрицательного числа? </a:t>
            </a:r>
          </a:p>
          <a:p>
            <a:pPr lvl="0">
              <a:spcBef>
                <a:spcPct val="20000"/>
              </a:spcBef>
            </a:pPr>
            <a:r>
              <a:rPr lang="ru-RU" sz="2800" dirty="0">
                <a:solidFill>
                  <a:prstClr val="black"/>
                </a:solidFill>
                <a:latin typeface="Monotype Corsiva" panose="03010101010201010101" pitchFamily="66" charset="0"/>
              </a:rPr>
              <a:t>Каким   числом не может быть модуль числа? Почему ?</a:t>
            </a:r>
          </a:p>
          <a:p>
            <a:pPr lvl="0">
              <a:spcBef>
                <a:spcPct val="20000"/>
              </a:spcBef>
            </a:pPr>
            <a:r>
              <a:rPr lang="ru-RU" sz="2800" dirty="0">
                <a:solidFill>
                  <a:prstClr val="black"/>
                </a:solidFill>
                <a:latin typeface="Monotype Corsiva" panose="03010101010201010101" pitchFamily="66" charset="0"/>
              </a:rPr>
              <a:t>Чему равен модуль 0? 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Прямоугольник 4"/>
              <p:cNvSpPr/>
              <p:nvPr/>
            </p:nvSpPr>
            <p:spPr>
              <a:xfrm>
                <a:off x="5508104" y="1556792"/>
                <a:ext cx="2448272" cy="825480"/>
              </a:xfrm>
              <a:prstGeom prst="rect">
                <a:avLst/>
              </a:prstGeom>
              <a:ln w="76200"/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ru-RU" sz="5400" b="1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5400" b="1" i="1" smtClean="0">
                            <a:latin typeface="Cambria Math"/>
                            <a:cs typeface="Times New Roman" panose="02020603050405020304" pitchFamily="18" charset="0"/>
                          </a:rPr>
                          <m:t>𝒂</m:t>
                        </m:r>
                      </m:e>
                    </m:d>
                    <m:r>
                      <a:rPr lang="ru-RU" sz="5400" b="1" i="1">
                        <a:latin typeface="Cambria Math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r>
                  <a:rPr lang="en-US" sz="5400" b="1" dirty="0" smtClean="0">
                    <a:latin typeface="Monotype Corsiva" panose="03010101010201010101" pitchFamily="66" charset="0"/>
                    <a:cs typeface="Times New Roman" panose="02020603050405020304" pitchFamily="18" charset="0"/>
                  </a:rPr>
                  <a:t> </a:t>
                </a:r>
                <a:r>
                  <a:rPr lang="en-US" sz="6600" b="1" dirty="0" smtClean="0">
                    <a:latin typeface="Monotype Corsiva" panose="03010101010201010101" pitchFamily="66" charset="0"/>
                    <a:cs typeface="Times New Roman" panose="02020603050405020304" pitchFamily="18" charset="0"/>
                  </a:rPr>
                  <a:t>a</a:t>
                </a:r>
                <a:r>
                  <a:rPr lang="ru-RU" sz="5400" b="1" dirty="0" smtClean="0">
                    <a:latin typeface="Monotype Corsiva" panose="03010101010201010101" pitchFamily="66" charset="0"/>
                    <a:cs typeface="Times New Roman" panose="02020603050405020304" pitchFamily="18" charset="0"/>
                  </a:rPr>
                  <a:t> </a:t>
                </a:r>
                <a:endParaRPr lang="ru-RU" sz="5400" dirty="0">
                  <a:latin typeface="Monotype Corsiva" panose="03010101010201010101" pitchFamily="66" charset="0"/>
                </a:endParaRPr>
              </a:p>
            </p:txBody>
          </p:sp>
        </mc:Choice>
        <mc:Fallback>
          <p:sp>
            <p:nvSpPr>
              <p:cNvPr id="5" name="Прямоугольник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08104" y="1556792"/>
                <a:ext cx="2448272" cy="825480"/>
              </a:xfrm>
              <a:prstGeom prst="rect">
                <a:avLst/>
              </a:prstGeom>
              <a:blipFill rotWithShape="1">
                <a:blip r:embed="rId3"/>
                <a:stretch>
                  <a:fillRect t="-34228" r="-11111" b="-61074"/>
                </a:stretch>
              </a:blipFill>
              <a:ln w="76200"/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2" name="Группа 11"/>
          <p:cNvGrpSpPr/>
          <p:nvPr/>
        </p:nvGrpSpPr>
        <p:grpSpPr>
          <a:xfrm>
            <a:off x="1835696" y="1412776"/>
            <a:ext cx="1972816" cy="2725257"/>
            <a:chOff x="1835696" y="1412776"/>
            <a:chExt cx="1972816" cy="2725257"/>
          </a:xfrm>
        </p:grpSpPr>
        <p:sp>
          <p:nvSpPr>
            <p:cNvPr id="8" name="TextBox 7"/>
            <p:cNvSpPr txBox="1"/>
            <p:nvPr/>
          </p:nvSpPr>
          <p:spPr>
            <a:xfrm>
              <a:off x="1907704" y="1412776"/>
              <a:ext cx="115212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/>
                <a:t> </a:t>
              </a:r>
              <a:r>
                <a:rPr lang="en-US" sz="2800" dirty="0" smtClean="0"/>
                <a:t> </a:t>
              </a:r>
              <a:r>
                <a:rPr lang="en-US" sz="3600" b="1" dirty="0" smtClean="0">
                  <a:latin typeface="Monotype Corsiva" panose="03010101010201010101" pitchFamily="66" charset="0"/>
                </a:rPr>
                <a:t>5</a:t>
              </a:r>
              <a:endParaRPr lang="ru-RU" sz="3600" b="1" dirty="0">
                <a:latin typeface="Monotype Corsiva" panose="03010101010201010101" pitchFamily="66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656384" y="2059107"/>
              <a:ext cx="115212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>
                  <a:latin typeface="Monotype Corsiva" panose="03010101010201010101" pitchFamily="66" charset="0"/>
                </a:rPr>
                <a:t> </a:t>
              </a:r>
              <a:r>
                <a:rPr lang="en-US" sz="3600" b="1" dirty="0" smtClean="0">
                  <a:latin typeface="Monotype Corsiva" panose="03010101010201010101" pitchFamily="66" charset="0"/>
                </a:rPr>
                <a:t> </a:t>
              </a:r>
              <a:r>
                <a:rPr lang="ru-RU" sz="3600" b="1" dirty="0" smtClean="0">
                  <a:latin typeface="Monotype Corsiva" panose="03010101010201010101" pitchFamily="66" charset="0"/>
                </a:rPr>
                <a:t>1,</a:t>
              </a:r>
              <a:r>
                <a:rPr lang="en-US" sz="3600" b="1" dirty="0" smtClean="0">
                  <a:latin typeface="Monotype Corsiva" panose="03010101010201010101" pitchFamily="66" charset="0"/>
                </a:rPr>
                <a:t>5</a:t>
              </a:r>
              <a:endParaRPr lang="ru-RU" sz="3600" b="1" dirty="0">
                <a:latin typeface="Monotype Corsiva" panose="03010101010201010101" pitchFamily="66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267744" y="2601778"/>
              <a:ext cx="115212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/>
                <a:t> </a:t>
              </a:r>
              <a:r>
                <a:rPr lang="en-US" sz="2800" dirty="0" smtClean="0"/>
                <a:t> </a:t>
              </a:r>
              <a:r>
                <a:rPr lang="ru-RU" sz="3600" b="1" dirty="0" smtClean="0">
                  <a:latin typeface="Monotype Corsiva" panose="03010101010201010101" pitchFamily="66" charset="0"/>
                </a:rPr>
                <a:t>0,2</a:t>
              </a:r>
              <a:endParaRPr lang="ru-RU" sz="3600" b="1" dirty="0">
                <a:latin typeface="Monotype Corsiva" panose="03010101010201010101" pitchFamily="66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TextBox 10"/>
                <p:cNvSpPr txBox="1"/>
                <p:nvPr/>
              </p:nvSpPr>
              <p:spPr>
                <a:xfrm>
                  <a:off x="1835696" y="3248109"/>
                  <a:ext cx="1152128" cy="88992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800" dirty="0" smtClean="0"/>
                    <a:t> </a:t>
                  </a:r>
                  <a:r>
                    <a:rPr lang="en-US" sz="3600" b="1" dirty="0" smtClean="0"/>
                    <a:t>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sz="3600" b="1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3600" b="1" i="1" smtClean="0">
                              <a:latin typeface="Cambria Math"/>
                            </a:rPr>
                            <m:t>𝟏</m:t>
                          </m:r>
                        </m:num>
                        <m:den>
                          <m:r>
                            <a:rPr lang="ru-RU" sz="3600" b="1" i="1" smtClean="0">
                              <a:latin typeface="Cambria Math"/>
                            </a:rPr>
                            <m:t>𝟐</m:t>
                          </m:r>
                        </m:den>
                      </m:f>
                    </m:oMath>
                  </a14:m>
                  <a:endParaRPr lang="ru-RU" sz="3600" b="1" dirty="0">
                    <a:latin typeface="Monotype Corsiva" panose="03010101010201010101" pitchFamily="66" charset="0"/>
                  </a:endParaRPr>
                </a:p>
              </p:txBody>
            </p:sp>
          </mc:Choice>
          <mc:Fallback xmlns="">
            <p:sp>
              <p:nvSpPr>
                <p:cNvPr id="11" name="TextBox 1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835696" y="3248109"/>
                  <a:ext cx="1152128" cy="889924"/>
                </a:xfrm>
                <a:prstGeom prst="rect">
                  <a:avLst/>
                </a:prstGeom>
                <a:blipFill rotWithShape="1"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p:pic>
        <p:nvPicPr>
          <p:cNvPr id="13" name="Picture 6" descr="https://2ch.pm/obr/src/24064/1540824668057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0765" y="3918871"/>
            <a:ext cx="1249707" cy="1340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0236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Monotype Corsiva" panose="03010101010201010101" pitchFamily="66" charset="0"/>
              </a:rPr>
              <a:t>Сравните числа -5,8 и -4</a:t>
            </a:r>
            <a:endParaRPr lang="ru-RU" dirty="0">
              <a:latin typeface="Monotype Corsiva" panose="03010101010201010101" pitchFamily="66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43" t="7143" r="3150" b="9805"/>
          <a:stretch/>
        </p:blipFill>
        <p:spPr bwMode="auto">
          <a:xfrm>
            <a:off x="621500" y="1052736"/>
            <a:ext cx="3230420" cy="1072225"/>
          </a:xfrm>
          <a:prstGeom prst="rect">
            <a:avLst/>
          </a:prstGeom>
          <a:noFill/>
          <a:ln w="38100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41380" y="2276872"/>
            <a:ext cx="85225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dirty="0">
                <a:solidFill>
                  <a:prstClr val="black"/>
                </a:solidFill>
                <a:latin typeface="Monotype Corsiva" panose="03010101010201010101" pitchFamily="66" charset="0"/>
              </a:rPr>
              <a:t>Из двух отрицательных чисел меньше то, у которого  модуль больше.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375152" y="3477200"/>
                <a:ext cx="8054956" cy="21825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3600" dirty="0" smtClean="0">
                    <a:latin typeface="Monotype Corsiva" panose="03010101010201010101" pitchFamily="66" charset="0"/>
                  </a:rPr>
                  <a:t>Сравните числа:</a:t>
                </a:r>
              </a:p>
              <a:p>
                <a:r>
                  <a:rPr lang="ru-RU" sz="3200" dirty="0" smtClean="0">
                    <a:latin typeface="Monotype Corsiva" panose="03010101010201010101" pitchFamily="66" charset="0"/>
                  </a:rPr>
                  <a:t>А) </a:t>
                </a:r>
                <a:r>
                  <a:rPr lang="ru-RU" sz="4800" b="1" dirty="0" smtClean="0">
                    <a:latin typeface="Monotype Corsiva" panose="03010101010201010101" pitchFamily="66" charset="0"/>
                  </a:rPr>
                  <a:t>-</a:t>
                </a:r>
                <a:r>
                  <a:rPr lang="ru-RU" sz="3600" b="1" dirty="0" smtClean="0">
                    <a:latin typeface="Monotype Corsiva" panose="03010101010201010101" pitchFamily="66" charset="0"/>
                  </a:rPr>
                  <a:t>3,4  </a:t>
                </a:r>
                <a:r>
                  <a:rPr lang="ru-RU" sz="3600" dirty="0" smtClean="0">
                    <a:latin typeface="Monotype Corsiva" panose="03010101010201010101" pitchFamily="66" charset="0"/>
                  </a:rPr>
                  <a:t>и </a:t>
                </a:r>
                <a:r>
                  <a:rPr lang="ru-RU" sz="4800" b="1" dirty="0" smtClean="0">
                    <a:latin typeface="Monotype Corsiva" panose="03010101010201010101" pitchFamily="66" charset="0"/>
                  </a:rPr>
                  <a:t>-</a:t>
                </a:r>
                <a:r>
                  <a:rPr lang="ru-RU" sz="3600" b="1" dirty="0" smtClean="0">
                    <a:latin typeface="Monotype Corsiva" panose="03010101010201010101" pitchFamily="66" charset="0"/>
                  </a:rPr>
                  <a:t>3,7;		</a:t>
                </a:r>
                <a:r>
                  <a:rPr lang="ru-RU" sz="3600" dirty="0" smtClean="0">
                    <a:latin typeface="Monotype Corsiva" panose="03010101010201010101" pitchFamily="66" charset="0"/>
                  </a:rPr>
                  <a:t>Б) </a:t>
                </a:r>
                <a:r>
                  <a:rPr lang="ru-RU" sz="4800" b="1" dirty="0" smtClean="0">
                    <a:latin typeface="Monotype Corsiva" panose="03010101010201010101" pitchFamily="66" charset="0"/>
                  </a:rPr>
                  <a:t>-</a:t>
                </a:r>
                <a:r>
                  <a:rPr lang="ru-RU" sz="3600" b="1" dirty="0" smtClean="0">
                    <a:latin typeface="Monotype Corsiva" panose="03010101010201010101" pitchFamily="66" charset="0"/>
                  </a:rPr>
                  <a:t>2,1   </a:t>
                </a:r>
                <a:r>
                  <a:rPr lang="ru-RU" sz="3600" dirty="0" smtClean="0">
                    <a:latin typeface="Monotype Corsiva" panose="03010101010201010101" pitchFamily="66" charset="0"/>
                  </a:rPr>
                  <a:t>и </a:t>
                </a:r>
                <a:r>
                  <a:rPr lang="ru-RU" sz="3600" b="1" dirty="0" smtClean="0">
                    <a:latin typeface="Monotype Corsiva" panose="03010101010201010101" pitchFamily="66" charset="0"/>
                  </a:rPr>
                  <a:t> </a:t>
                </a:r>
                <a:r>
                  <a:rPr lang="ru-RU" sz="4800" b="1" dirty="0" smtClean="0">
                    <a:latin typeface="Monotype Corsiva" panose="03010101010201010101" pitchFamily="66" charset="0"/>
                  </a:rPr>
                  <a:t>- </a:t>
                </a:r>
                <a:r>
                  <a:rPr lang="ru-RU" sz="3600" b="1" dirty="0" smtClean="0">
                    <a:latin typeface="Monotype Corsiva" panose="03010101010201010101" pitchFamily="66" charset="0"/>
                  </a:rPr>
                  <a:t>0, 2;</a:t>
                </a:r>
              </a:p>
              <a:p>
                <a:r>
                  <a:rPr lang="ru-RU" sz="3600" dirty="0" smtClean="0">
                    <a:latin typeface="Monotype Corsiva" panose="03010101010201010101" pitchFamily="66" charset="0"/>
                  </a:rPr>
                  <a:t>В) </a:t>
                </a:r>
                <a:r>
                  <a:rPr lang="ru-RU" sz="4800" b="1" dirty="0" smtClean="0">
                    <a:latin typeface="Monotype Corsiva" panose="03010101010201010101" pitchFamily="66" charset="0"/>
                  </a:rPr>
                  <a:t>-</a:t>
                </a:r>
                <a:r>
                  <a:rPr lang="ru-RU" sz="3600" b="1" dirty="0" smtClean="0">
                    <a:latin typeface="Monotype Corsiva" panose="03010101010201010101" pitchFamily="66" charset="0"/>
                  </a:rPr>
                  <a:t>0,48  </a:t>
                </a:r>
                <a:r>
                  <a:rPr lang="ru-RU" sz="3600" dirty="0" smtClean="0">
                    <a:latin typeface="Monotype Corsiva" panose="03010101010201010101" pitchFamily="66" charset="0"/>
                  </a:rPr>
                  <a:t>и </a:t>
                </a:r>
                <a:r>
                  <a:rPr lang="ru-RU" sz="4800" b="1" dirty="0">
                    <a:latin typeface="Monotype Corsiva" panose="03010101010201010101" pitchFamily="66" charset="0"/>
                  </a:rPr>
                  <a:t>-</a:t>
                </a:r>
                <a:r>
                  <a:rPr lang="ru-RU" sz="3600" b="1" dirty="0" smtClean="0">
                    <a:latin typeface="Monotype Corsiva" panose="03010101010201010101" pitchFamily="66" charset="0"/>
                  </a:rPr>
                  <a:t> 4,8;</a:t>
                </a:r>
                <a:r>
                  <a:rPr lang="ru-RU" sz="3600" b="1" dirty="0">
                    <a:latin typeface="Monotype Corsiva" panose="03010101010201010101" pitchFamily="66" charset="0"/>
                  </a:rPr>
                  <a:t>	</a:t>
                </a:r>
                <a:r>
                  <a:rPr lang="ru-RU" sz="3600" dirty="0" smtClean="0">
                    <a:latin typeface="Monotype Corsiva" panose="03010101010201010101" pitchFamily="66" charset="0"/>
                  </a:rPr>
                  <a:t>Г) </a:t>
                </a:r>
                <a:r>
                  <a:rPr lang="ru-RU" sz="4800" dirty="0" smtClean="0">
                    <a:latin typeface="Monotype Corsiva" panose="03010101010201010101" pitchFamily="66" charset="0"/>
                  </a:rPr>
                  <a:t>-</a:t>
                </a:r>
                <a14:m>
                  <m:oMath xmlns:m="http://schemas.openxmlformats.org/officeDocument/2006/math">
                    <m:r>
                      <a:rPr lang="ru-RU" sz="3600" b="0">
                        <a:latin typeface="Cambria Math"/>
                      </a:rPr>
                      <m:t> </m:t>
                    </m:r>
                    <m:r>
                      <a:rPr lang="ru-RU" sz="3600" b="1" i="0" smtClean="0">
                        <a:latin typeface="Cambria Math"/>
                      </a:rPr>
                      <m:t>𝟐</m:t>
                    </m:r>
                    <m:f>
                      <m:fPr>
                        <m:ctrlPr>
                          <a:rPr lang="ru-RU" sz="3600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ru-RU" sz="3600" b="1" i="1" smtClean="0">
                            <a:latin typeface="Cambria Math"/>
                          </a:rPr>
                          <m:t>𝟑</m:t>
                        </m:r>
                      </m:num>
                      <m:den>
                        <m:r>
                          <a:rPr lang="ru-RU" sz="3600" b="1" i="1" smtClean="0">
                            <a:latin typeface="Cambria Math"/>
                          </a:rPr>
                          <m:t>𝟒</m:t>
                        </m:r>
                      </m:den>
                    </m:f>
                  </m:oMath>
                </a14:m>
                <a:r>
                  <a:rPr lang="ru-RU" sz="3600" b="1" dirty="0" smtClean="0">
                    <a:latin typeface="Monotype Corsiva" panose="03010101010201010101" pitchFamily="66" charset="0"/>
                  </a:rPr>
                  <a:t>  </a:t>
                </a:r>
                <a:r>
                  <a:rPr lang="ru-RU" sz="3600" dirty="0" smtClean="0">
                    <a:latin typeface="Monotype Corsiva" panose="03010101010201010101" pitchFamily="66" charset="0"/>
                  </a:rPr>
                  <a:t>и</a:t>
                </a:r>
                <a:r>
                  <a:rPr lang="ru-RU" sz="3600" b="1" dirty="0" smtClean="0">
                    <a:latin typeface="Monotype Corsiva" panose="03010101010201010101" pitchFamily="66" charset="0"/>
                  </a:rPr>
                  <a:t> </a:t>
                </a:r>
                <a:r>
                  <a:rPr lang="ru-RU" sz="4800" b="1" dirty="0" smtClean="0">
                    <a:latin typeface="Monotype Corsiva" panose="03010101010201010101" pitchFamily="66" charset="0"/>
                  </a:rPr>
                  <a:t>-</a:t>
                </a:r>
                <a:r>
                  <a:rPr lang="ru-RU" sz="3600" b="1" dirty="0">
                    <a:latin typeface="Monotype Corsiva" panose="03010101010201010101" pitchFamily="66" charset="0"/>
                  </a:rPr>
                  <a:t> </a:t>
                </a:r>
                <a14:m>
                  <m:oMath xmlns:m="http://schemas.openxmlformats.org/officeDocument/2006/math">
                    <m:r>
                      <a:rPr lang="ru-RU" sz="3600" b="1" i="1" dirty="0" smtClean="0">
                        <a:latin typeface="Cambria Math"/>
                      </a:rPr>
                      <m:t>𝟑</m:t>
                    </m:r>
                    <m:f>
                      <m:fPr>
                        <m:ctrlPr>
                          <a:rPr lang="ru-RU" sz="3600" b="1" i="1">
                            <a:latin typeface="Cambria Math"/>
                          </a:rPr>
                        </m:ctrlPr>
                      </m:fPr>
                      <m:num>
                        <m:r>
                          <a:rPr lang="ru-RU" sz="3600" b="1" i="1" smtClean="0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ru-RU" sz="3600" b="1" i="1" smtClean="0">
                            <a:latin typeface="Cambria Math"/>
                          </a:rPr>
                          <m:t>𝟐</m:t>
                        </m:r>
                      </m:den>
                    </m:f>
                  </m:oMath>
                </a14:m>
                <a:endParaRPr lang="ru-RU" sz="3600" b="1" dirty="0">
                  <a:latin typeface="Monotype Corsiva" panose="03010101010201010101" pitchFamily="66" charset="0"/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5152" y="3477200"/>
                <a:ext cx="8054956" cy="2182585"/>
              </a:xfrm>
              <a:prstGeom prst="rect">
                <a:avLst/>
              </a:prstGeom>
              <a:blipFill rotWithShape="1">
                <a:blip r:embed="rId4"/>
                <a:stretch>
                  <a:fillRect l="-2347" t="-4190" b="-1257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24143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279376" y="344269"/>
            <a:ext cx="872946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dirty="0">
                <a:latin typeface="Monotype Corsiva" panose="03010101010201010101" pitchFamily="66" charset="0"/>
              </a:rPr>
              <a:t>Даны числа: 4 и - 4;  94  и - 94;  - 42 и 42</a:t>
            </a:r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279376" y="975360"/>
            <a:ext cx="796476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dirty="0">
                <a:latin typeface="Monotype Corsiva" panose="03010101010201010101" pitchFamily="66" charset="0"/>
              </a:rPr>
              <a:t>Как называются эти числа?</a:t>
            </a:r>
          </a:p>
        </p:txBody>
      </p: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395536" y="1676400"/>
            <a:ext cx="7848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dirty="0">
                <a:latin typeface="Monotype Corsiva" panose="03010101010201010101" pitchFamily="66" charset="0"/>
              </a:rPr>
              <a:t>Найдите модуль каждого из чисел.</a:t>
            </a:r>
          </a:p>
        </p:txBody>
      </p:sp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395536" y="2438400"/>
            <a:ext cx="4896544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 dirty="0">
                <a:latin typeface="Monotype Corsiva" panose="03010101010201010101" pitchFamily="66" charset="0"/>
              </a:rPr>
              <a:t>|4</a:t>
            </a:r>
            <a:r>
              <a:rPr lang="en-US" sz="3600" b="1" dirty="0" smtClean="0">
                <a:latin typeface="Monotype Corsiva" panose="03010101010201010101" pitchFamily="66" charset="0"/>
              </a:rPr>
              <a:t>|= 4   </a:t>
            </a:r>
            <a:r>
              <a:rPr lang="ru-RU" sz="3600" b="1" dirty="0" smtClean="0">
                <a:latin typeface="Monotype Corsiva" panose="03010101010201010101" pitchFamily="66" charset="0"/>
              </a:rPr>
              <a:t>     </a:t>
            </a:r>
            <a:r>
              <a:rPr lang="ru-RU" sz="3600" b="1" dirty="0">
                <a:latin typeface="Monotype Corsiva" panose="03010101010201010101" pitchFamily="66" charset="0"/>
              </a:rPr>
              <a:t>и    </a:t>
            </a:r>
            <a:r>
              <a:rPr lang="en-US" sz="3600" b="1" dirty="0">
                <a:latin typeface="Monotype Corsiva" panose="03010101010201010101" pitchFamily="66" charset="0"/>
              </a:rPr>
              <a:t>|-4|=4</a:t>
            </a:r>
          </a:p>
          <a:p>
            <a:pPr>
              <a:spcBef>
                <a:spcPct val="50000"/>
              </a:spcBef>
            </a:pPr>
            <a:r>
              <a:rPr lang="en-US" sz="3600" b="1" dirty="0">
                <a:latin typeface="Monotype Corsiva" panose="03010101010201010101" pitchFamily="66" charset="0"/>
              </a:rPr>
              <a:t>|94|=94</a:t>
            </a:r>
            <a:r>
              <a:rPr lang="ru-RU" sz="3600" b="1" dirty="0">
                <a:latin typeface="Monotype Corsiva" panose="03010101010201010101" pitchFamily="66" charset="0"/>
              </a:rPr>
              <a:t>  </a:t>
            </a:r>
            <a:r>
              <a:rPr lang="en-US" sz="3600" b="1" dirty="0">
                <a:latin typeface="Monotype Corsiva" panose="03010101010201010101" pitchFamily="66" charset="0"/>
              </a:rPr>
              <a:t> </a:t>
            </a:r>
            <a:r>
              <a:rPr lang="ru-RU" sz="3600" b="1" dirty="0">
                <a:latin typeface="Monotype Corsiva" panose="03010101010201010101" pitchFamily="66" charset="0"/>
              </a:rPr>
              <a:t> и  </a:t>
            </a:r>
            <a:r>
              <a:rPr lang="en-US" sz="3600" b="1" dirty="0">
                <a:latin typeface="Monotype Corsiva" panose="03010101010201010101" pitchFamily="66" charset="0"/>
              </a:rPr>
              <a:t>  |-94|=94</a:t>
            </a:r>
            <a:endParaRPr lang="ru-RU" sz="3600" b="1" dirty="0">
              <a:latin typeface="Monotype Corsiva" panose="03010101010201010101" pitchFamily="66" charset="0"/>
            </a:endParaRPr>
          </a:p>
          <a:p>
            <a:pPr>
              <a:spcBef>
                <a:spcPct val="50000"/>
              </a:spcBef>
            </a:pPr>
            <a:r>
              <a:rPr lang="en-US" sz="3600" b="1" dirty="0">
                <a:latin typeface="Monotype Corsiva" panose="03010101010201010101" pitchFamily="66" charset="0"/>
              </a:rPr>
              <a:t>|-42|=42   </a:t>
            </a:r>
            <a:r>
              <a:rPr lang="ru-RU" sz="3600" b="1" dirty="0">
                <a:latin typeface="Monotype Corsiva" panose="03010101010201010101" pitchFamily="66" charset="0"/>
              </a:rPr>
              <a:t>и    </a:t>
            </a:r>
            <a:r>
              <a:rPr lang="en-US" sz="3600" b="1" dirty="0">
                <a:latin typeface="Monotype Corsiva" panose="03010101010201010101" pitchFamily="66" charset="0"/>
              </a:rPr>
              <a:t>|42</a:t>
            </a:r>
            <a:r>
              <a:rPr lang="en-US" sz="3600" b="1" dirty="0" smtClean="0">
                <a:latin typeface="Monotype Corsiva" panose="03010101010201010101" pitchFamily="66" charset="0"/>
              </a:rPr>
              <a:t>|= 42</a:t>
            </a:r>
            <a:endParaRPr lang="ru-RU" sz="3600" b="1" dirty="0">
              <a:latin typeface="Monotype Corsiva" panose="03010101010201010101" pitchFamily="66" charset="0"/>
            </a:endParaRPr>
          </a:p>
        </p:txBody>
      </p:sp>
      <p:sp>
        <p:nvSpPr>
          <p:cNvPr id="18440" name="Text Box 8"/>
          <p:cNvSpPr txBox="1">
            <a:spLocks noChangeArrowheads="1"/>
          </p:cNvSpPr>
          <p:nvPr/>
        </p:nvSpPr>
        <p:spPr bwMode="auto">
          <a:xfrm>
            <a:off x="868680" y="5081810"/>
            <a:ext cx="7848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dirty="0">
                <a:latin typeface="Monotype Corsiva" panose="03010101010201010101" pitchFamily="66" charset="0"/>
              </a:rPr>
              <a:t>Сравните эти модули. </a:t>
            </a:r>
          </a:p>
        </p:txBody>
      </p:sp>
      <p:sp>
        <p:nvSpPr>
          <p:cNvPr id="18441" name="Text Box 9"/>
          <p:cNvSpPr txBox="1">
            <a:spLocks noChangeArrowheads="1"/>
          </p:cNvSpPr>
          <p:nvPr/>
        </p:nvSpPr>
        <p:spPr bwMode="auto">
          <a:xfrm>
            <a:off x="719808" y="5661248"/>
            <a:ext cx="7848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dirty="0">
                <a:latin typeface="Monotype Corsiva" panose="03010101010201010101" pitchFamily="66" charset="0"/>
              </a:rPr>
              <a:t>Какой вывод можно сделать? </a:t>
            </a:r>
          </a:p>
        </p:txBody>
      </p:sp>
      <p:sp>
        <p:nvSpPr>
          <p:cNvPr id="18442" name="Text Box 10"/>
          <p:cNvSpPr txBox="1">
            <a:spLocks noChangeArrowheads="1"/>
          </p:cNvSpPr>
          <p:nvPr/>
        </p:nvSpPr>
        <p:spPr bwMode="auto">
          <a:xfrm>
            <a:off x="5624464" y="4336364"/>
            <a:ext cx="3384376" cy="1107996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6600" b="1" dirty="0">
                <a:latin typeface="Monotype Corsiva" panose="03010101010201010101" pitchFamily="66" charset="0"/>
              </a:rPr>
              <a:t>|</a:t>
            </a:r>
            <a:r>
              <a:rPr lang="ru-RU" sz="6600" b="1" dirty="0">
                <a:latin typeface="Monotype Corsiva" panose="03010101010201010101" pitchFamily="66" charset="0"/>
              </a:rPr>
              <a:t>-а</a:t>
            </a:r>
            <a:r>
              <a:rPr lang="en-US" sz="6600" b="1" dirty="0">
                <a:latin typeface="Monotype Corsiva" panose="03010101010201010101" pitchFamily="66" charset="0"/>
              </a:rPr>
              <a:t>|=|a|</a:t>
            </a:r>
            <a:r>
              <a:rPr lang="en-US" sz="2800" b="1" dirty="0">
                <a:latin typeface="Monotype Corsiva" panose="03010101010201010101" pitchFamily="66" charset="0"/>
              </a:rPr>
              <a:t>   </a:t>
            </a:r>
            <a:r>
              <a:rPr lang="ru-RU" sz="2800" b="1" dirty="0">
                <a:latin typeface="Monotype Corsiva" panose="03010101010201010101" pitchFamily="66" charset="0"/>
              </a:rPr>
              <a:t>   </a:t>
            </a:r>
            <a:endParaRPr lang="en-US" sz="2800" b="1" dirty="0">
              <a:latin typeface="Monotype Corsiva" panose="03010101010201010101" pitchFamily="66" charset="0"/>
            </a:endParaRPr>
          </a:p>
        </p:txBody>
      </p:sp>
      <p:pic>
        <p:nvPicPr>
          <p:cNvPr id="2050" name="Picture 2" descr="https://media.istockphoto.com/vectors/pointing-and-presenting-emoticon-vector-id958340192?k=6&amp;m=958340192&amp;s=612x612&amp;w=0&amp;h=yXYvZrR40s5KbTHiOhiBnuv4g1g9lE3b0Gp-xVf4rZg=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3983" y="2564904"/>
            <a:ext cx="1972113" cy="1736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7539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  <p:bldP spid="18437" grpId="0"/>
      <p:bldP spid="18438" grpId="0"/>
      <p:bldP spid="18439" grpId="0"/>
      <p:bldP spid="18440" grpId="0"/>
      <p:bldP spid="18441" grpId="0"/>
      <p:bldP spid="1844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299240" y="184945"/>
            <a:ext cx="856895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b="1" i="1" dirty="0">
                <a:latin typeface="Monotype Corsiva" panose="03010101010201010101" pitchFamily="66" charset="0"/>
              </a:rPr>
              <a:t>Найдите</a:t>
            </a:r>
            <a:r>
              <a:rPr lang="ru-RU" sz="4000" b="1" i="1" dirty="0">
                <a:solidFill>
                  <a:srgbClr val="0066FF"/>
                </a:solidFill>
                <a:latin typeface="Monotype Corsiva" panose="03010101010201010101" pitchFamily="66" charset="0"/>
              </a:rPr>
              <a:t> </a:t>
            </a:r>
            <a:r>
              <a:rPr lang="ru-RU" sz="4000" b="1" i="1" dirty="0">
                <a:latin typeface="Monotype Corsiva" panose="03010101010201010101" pitchFamily="66" charset="0"/>
              </a:rPr>
              <a:t>значение выражения:</a:t>
            </a:r>
          </a:p>
        </p:txBody>
      </p:sp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354048" y="980728"/>
            <a:ext cx="6096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400" b="1" dirty="0" smtClean="0">
                <a:latin typeface="Monotype Corsiva" panose="03010101010201010101" pitchFamily="66" charset="0"/>
              </a:rPr>
              <a:t>1.</a:t>
            </a:r>
            <a:r>
              <a:rPr lang="en-US" sz="4000" dirty="0" smtClean="0">
                <a:latin typeface="Monotype Corsiva" panose="03010101010201010101" pitchFamily="66" charset="0"/>
              </a:rPr>
              <a:t>|-</a:t>
            </a:r>
            <a:r>
              <a:rPr lang="en-US" sz="4000" dirty="0">
                <a:latin typeface="Monotype Corsiva" panose="03010101010201010101" pitchFamily="66" charset="0"/>
              </a:rPr>
              <a:t>8|-|-5|</a:t>
            </a:r>
            <a:endParaRPr lang="ru-RU" sz="4000" dirty="0">
              <a:latin typeface="Monotype Corsiva" panose="03010101010201010101" pitchFamily="66" charset="0"/>
            </a:endParaRPr>
          </a:p>
        </p:txBody>
      </p:sp>
      <p:sp>
        <p:nvSpPr>
          <p:cNvPr id="13321" name="Text Box 9"/>
          <p:cNvSpPr txBox="1">
            <a:spLocks noChangeArrowheads="1"/>
          </p:cNvSpPr>
          <p:nvPr/>
        </p:nvSpPr>
        <p:spPr bwMode="auto">
          <a:xfrm>
            <a:off x="333520" y="1720226"/>
            <a:ext cx="6096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400" b="1" dirty="0" smtClean="0">
                <a:latin typeface="Monotype Corsiva" panose="03010101010201010101" pitchFamily="66" charset="0"/>
              </a:rPr>
              <a:t>2</a:t>
            </a:r>
            <a:r>
              <a:rPr lang="ru-RU" sz="4000" b="1" dirty="0" smtClean="0">
                <a:latin typeface="Monotype Corsiva" panose="03010101010201010101" pitchFamily="66" charset="0"/>
              </a:rPr>
              <a:t>. </a:t>
            </a:r>
            <a:r>
              <a:rPr lang="en-US" sz="4000" dirty="0" smtClean="0">
                <a:latin typeface="Monotype Corsiva" panose="03010101010201010101" pitchFamily="66" charset="0"/>
              </a:rPr>
              <a:t>|-</a:t>
            </a:r>
            <a:r>
              <a:rPr lang="en-US" sz="4000" dirty="0">
                <a:latin typeface="Monotype Corsiva" panose="03010101010201010101" pitchFamily="66" charset="0"/>
              </a:rPr>
              <a:t>10</a:t>
            </a:r>
            <a:r>
              <a:rPr lang="en-US" sz="4000" dirty="0" smtClean="0">
                <a:latin typeface="Monotype Corsiva" panose="03010101010201010101" pitchFamily="66" charset="0"/>
              </a:rPr>
              <a:t>|</a:t>
            </a:r>
            <a:r>
              <a:rPr lang="ru-RU" sz="4000" dirty="0">
                <a:latin typeface="Monotype Corsiva" panose="03010101010201010101" pitchFamily="66" charset="0"/>
              </a:rPr>
              <a:t> </a:t>
            </a:r>
            <a:r>
              <a:rPr lang="ru-RU" sz="4000" dirty="0" smtClean="0">
                <a:latin typeface="Monotype Corsiva" panose="03010101010201010101" pitchFamily="66" charset="0"/>
                <a:sym typeface="Symbol"/>
              </a:rPr>
              <a:t></a:t>
            </a:r>
            <a:r>
              <a:rPr lang="en-US" sz="4000" dirty="0" smtClean="0">
                <a:latin typeface="Monotype Corsiva" panose="03010101010201010101" pitchFamily="66" charset="0"/>
                <a:sym typeface="Symbol"/>
              </a:rPr>
              <a:t>|</a:t>
            </a:r>
            <a:r>
              <a:rPr lang="en-US" sz="4000" dirty="0" smtClean="0">
                <a:latin typeface="Monotype Corsiva" panose="03010101010201010101" pitchFamily="66" charset="0"/>
              </a:rPr>
              <a:t>-5|</a:t>
            </a:r>
            <a:endParaRPr lang="ru-RU" sz="4000" dirty="0">
              <a:latin typeface="Monotype Corsiva" panose="03010101010201010101" pitchFamily="66" charset="0"/>
            </a:endParaRPr>
          </a:p>
        </p:txBody>
      </p:sp>
      <p:sp>
        <p:nvSpPr>
          <p:cNvPr id="13322" name="Text Box 10"/>
          <p:cNvSpPr txBox="1">
            <a:spLocks noChangeArrowheads="1"/>
          </p:cNvSpPr>
          <p:nvPr/>
        </p:nvSpPr>
        <p:spPr bwMode="auto">
          <a:xfrm>
            <a:off x="354047" y="2500282"/>
            <a:ext cx="3329389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400" b="1" dirty="0" smtClean="0">
                <a:latin typeface="Monotype Corsiva" panose="03010101010201010101" pitchFamily="66" charset="0"/>
              </a:rPr>
              <a:t>3.</a:t>
            </a:r>
            <a:r>
              <a:rPr lang="en-US" sz="4000" dirty="0" smtClean="0">
                <a:latin typeface="Monotype Corsiva" panose="03010101010201010101" pitchFamily="66" charset="0"/>
              </a:rPr>
              <a:t>|240</a:t>
            </a:r>
            <a:r>
              <a:rPr lang="en-US" sz="4000" dirty="0">
                <a:latin typeface="Monotype Corsiva" panose="03010101010201010101" pitchFamily="66" charset="0"/>
              </a:rPr>
              <a:t>|</a:t>
            </a:r>
            <a:r>
              <a:rPr lang="ru-RU" sz="4000" dirty="0">
                <a:latin typeface="Monotype Corsiva" panose="03010101010201010101" pitchFamily="66" charset="0"/>
              </a:rPr>
              <a:t>:</a:t>
            </a:r>
            <a:r>
              <a:rPr lang="en-US" sz="4000" dirty="0" smtClean="0">
                <a:latin typeface="Monotype Corsiva" panose="03010101010201010101" pitchFamily="66" charset="0"/>
              </a:rPr>
              <a:t>|- </a:t>
            </a:r>
            <a:r>
              <a:rPr lang="ru-RU" sz="4000" dirty="0" smtClean="0">
                <a:latin typeface="Monotype Corsiva" panose="03010101010201010101" pitchFamily="66" charset="0"/>
              </a:rPr>
              <a:t>80</a:t>
            </a:r>
            <a:r>
              <a:rPr lang="en-US" sz="4000" dirty="0">
                <a:latin typeface="Monotype Corsiva" panose="03010101010201010101" pitchFamily="66" charset="0"/>
              </a:rPr>
              <a:t>|</a:t>
            </a:r>
            <a:endParaRPr lang="ru-RU" sz="4000" dirty="0">
              <a:latin typeface="Monotype Corsiva" panose="03010101010201010101" pitchFamily="66" charset="0"/>
            </a:endParaRPr>
          </a:p>
        </p:txBody>
      </p:sp>
      <p:sp>
        <p:nvSpPr>
          <p:cNvPr id="13323" name="Text Box 11"/>
          <p:cNvSpPr txBox="1">
            <a:spLocks noChangeArrowheads="1"/>
          </p:cNvSpPr>
          <p:nvPr/>
        </p:nvSpPr>
        <p:spPr bwMode="auto">
          <a:xfrm>
            <a:off x="370856" y="3195790"/>
            <a:ext cx="4572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b="1" dirty="0" smtClean="0">
                <a:latin typeface="Monotype Corsiva" panose="03010101010201010101" pitchFamily="66" charset="0"/>
              </a:rPr>
              <a:t>4. </a:t>
            </a:r>
            <a:r>
              <a:rPr lang="en-US" sz="4000" dirty="0" smtClean="0">
                <a:latin typeface="Monotype Corsiva" panose="03010101010201010101" pitchFamily="66" charset="0"/>
              </a:rPr>
              <a:t>|</a:t>
            </a:r>
            <a:r>
              <a:rPr lang="ru-RU" sz="4000" dirty="0">
                <a:latin typeface="Monotype Corsiva" panose="03010101010201010101" pitchFamily="66" charset="0"/>
              </a:rPr>
              <a:t>-710</a:t>
            </a:r>
            <a:r>
              <a:rPr lang="en-US" sz="4000" dirty="0">
                <a:latin typeface="Monotype Corsiva" panose="03010101010201010101" pitchFamily="66" charset="0"/>
              </a:rPr>
              <a:t>|</a:t>
            </a:r>
            <a:r>
              <a:rPr lang="ru-RU" sz="4000" dirty="0">
                <a:latin typeface="Monotype Corsiva" panose="03010101010201010101" pitchFamily="66" charset="0"/>
              </a:rPr>
              <a:t>+</a:t>
            </a:r>
            <a:r>
              <a:rPr lang="en-US" sz="4000" dirty="0">
                <a:latin typeface="Monotype Corsiva" panose="03010101010201010101" pitchFamily="66" charset="0"/>
              </a:rPr>
              <a:t>|-</a:t>
            </a:r>
            <a:r>
              <a:rPr lang="ru-RU" sz="4000" dirty="0">
                <a:latin typeface="Monotype Corsiva" panose="03010101010201010101" pitchFamily="66" charset="0"/>
              </a:rPr>
              <a:t>290</a:t>
            </a:r>
            <a:r>
              <a:rPr lang="en-US" sz="4000" dirty="0">
                <a:latin typeface="Monotype Corsiva" panose="03010101010201010101" pitchFamily="66" charset="0"/>
              </a:rPr>
              <a:t>|</a:t>
            </a:r>
            <a:endParaRPr lang="ru-RU" sz="4000" dirty="0">
              <a:latin typeface="Monotype Corsiva" panose="03010101010201010101" pitchFamily="66" charset="0"/>
            </a:endParaRPr>
          </a:p>
        </p:txBody>
      </p:sp>
      <p:sp>
        <p:nvSpPr>
          <p:cNvPr id="13324" name="Text Box 12"/>
          <p:cNvSpPr txBox="1">
            <a:spLocks noChangeArrowheads="1"/>
          </p:cNvSpPr>
          <p:nvPr/>
        </p:nvSpPr>
        <p:spPr bwMode="auto">
          <a:xfrm>
            <a:off x="2869216" y="986096"/>
            <a:ext cx="3429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dirty="0">
                <a:latin typeface="Monotype Corsiva" panose="03010101010201010101" pitchFamily="66" charset="0"/>
              </a:rPr>
              <a:t>= </a:t>
            </a:r>
            <a:r>
              <a:rPr lang="en-US" sz="4000" dirty="0">
                <a:latin typeface="Monotype Corsiva" panose="03010101010201010101" pitchFamily="66" charset="0"/>
              </a:rPr>
              <a:t>8</a:t>
            </a:r>
            <a:r>
              <a:rPr lang="ru-RU" sz="4000" dirty="0">
                <a:latin typeface="Monotype Corsiva" panose="03010101010201010101" pitchFamily="66" charset="0"/>
              </a:rPr>
              <a:t> </a:t>
            </a:r>
            <a:r>
              <a:rPr lang="en-US" sz="4000" dirty="0">
                <a:latin typeface="Monotype Corsiva" panose="03010101010201010101" pitchFamily="66" charset="0"/>
              </a:rPr>
              <a:t>-</a:t>
            </a:r>
            <a:r>
              <a:rPr lang="ru-RU" sz="4000" dirty="0">
                <a:latin typeface="Monotype Corsiva" panose="03010101010201010101" pitchFamily="66" charset="0"/>
              </a:rPr>
              <a:t> </a:t>
            </a:r>
            <a:r>
              <a:rPr lang="en-US" sz="4000" dirty="0">
                <a:latin typeface="Monotype Corsiva" panose="03010101010201010101" pitchFamily="66" charset="0"/>
              </a:rPr>
              <a:t>5</a:t>
            </a:r>
            <a:r>
              <a:rPr lang="ru-RU" sz="4000" dirty="0">
                <a:latin typeface="Monotype Corsiva" panose="03010101010201010101" pitchFamily="66" charset="0"/>
              </a:rPr>
              <a:t> = 3</a:t>
            </a:r>
          </a:p>
        </p:txBody>
      </p:sp>
      <p:sp>
        <p:nvSpPr>
          <p:cNvPr id="13325" name="Text Box 13"/>
          <p:cNvSpPr txBox="1">
            <a:spLocks noChangeArrowheads="1"/>
          </p:cNvSpPr>
          <p:nvPr/>
        </p:nvSpPr>
        <p:spPr bwMode="auto">
          <a:xfrm>
            <a:off x="3335783" y="1748143"/>
            <a:ext cx="42672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dirty="0">
                <a:latin typeface="Monotype Corsiva" panose="03010101010201010101" pitchFamily="66" charset="0"/>
              </a:rPr>
              <a:t>= 10 </a:t>
            </a:r>
            <a:r>
              <a:rPr lang="ru-RU" sz="4000" dirty="0">
                <a:latin typeface="Monotype Corsiva" panose="03010101010201010101" pitchFamily="66" charset="0"/>
                <a:sym typeface="Symbol"/>
              </a:rPr>
              <a:t></a:t>
            </a:r>
            <a:r>
              <a:rPr lang="en-US" sz="4000" dirty="0" smtClean="0">
                <a:latin typeface="Monotype Corsiva" panose="03010101010201010101" pitchFamily="66" charset="0"/>
              </a:rPr>
              <a:t>5</a:t>
            </a:r>
            <a:r>
              <a:rPr lang="ru-RU" sz="4000" dirty="0" smtClean="0">
                <a:latin typeface="Monotype Corsiva" panose="03010101010201010101" pitchFamily="66" charset="0"/>
              </a:rPr>
              <a:t> </a:t>
            </a:r>
            <a:r>
              <a:rPr lang="ru-RU" sz="4000" dirty="0">
                <a:latin typeface="Monotype Corsiva" panose="03010101010201010101" pitchFamily="66" charset="0"/>
              </a:rPr>
              <a:t>= 50</a:t>
            </a:r>
          </a:p>
        </p:txBody>
      </p:sp>
      <p:sp>
        <p:nvSpPr>
          <p:cNvPr id="13326" name="Text Box 14"/>
          <p:cNvSpPr txBox="1">
            <a:spLocks noChangeArrowheads="1"/>
          </p:cNvSpPr>
          <p:nvPr/>
        </p:nvSpPr>
        <p:spPr bwMode="auto">
          <a:xfrm>
            <a:off x="3164850" y="2561837"/>
            <a:ext cx="48006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dirty="0">
                <a:latin typeface="Monotype Corsiva" panose="03010101010201010101" pitchFamily="66" charset="0"/>
              </a:rPr>
              <a:t> </a:t>
            </a:r>
            <a:r>
              <a:rPr lang="en-US" sz="4000" dirty="0" smtClean="0">
                <a:latin typeface="Monotype Corsiva" panose="03010101010201010101" pitchFamily="66" charset="0"/>
              </a:rPr>
              <a:t> </a:t>
            </a:r>
            <a:r>
              <a:rPr lang="ru-RU" sz="4000" dirty="0" smtClean="0">
                <a:latin typeface="Monotype Corsiva" panose="03010101010201010101" pitchFamily="66" charset="0"/>
              </a:rPr>
              <a:t>= </a:t>
            </a:r>
            <a:r>
              <a:rPr lang="ru-RU" sz="4000" dirty="0">
                <a:latin typeface="Monotype Corsiva" panose="03010101010201010101" pitchFamily="66" charset="0"/>
              </a:rPr>
              <a:t>240 : 80 = 3</a:t>
            </a:r>
          </a:p>
        </p:txBody>
      </p:sp>
      <p:sp>
        <p:nvSpPr>
          <p:cNvPr id="13327" name="Text Box 15"/>
          <p:cNvSpPr txBox="1">
            <a:spLocks noChangeArrowheads="1"/>
          </p:cNvSpPr>
          <p:nvPr/>
        </p:nvSpPr>
        <p:spPr bwMode="auto">
          <a:xfrm>
            <a:off x="3851920" y="3227032"/>
            <a:ext cx="42672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dirty="0">
                <a:latin typeface="Monotype Corsiva" panose="03010101010201010101" pitchFamily="66" charset="0"/>
              </a:rPr>
              <a:t>= 710 +290 = 1000</a:t>
            </a: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>
          <a:xfrm>
            <a:off x="413187" y="3934918"/>
            <a:ext cx="4117975" cy="36861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itchFamily="34" charset="0"/>
              <a:buNone/>
            </a:pPr>
            <a:r>
              <a:rPr lang="ru-RU" sz="4400" b="1" dirty="0" smtClean="0">
                <a:latin typeface="Monotype Corsiva" panose="03010101010201010101" pitchFamily="66" charset="0"/>
                <a:cs typeface="Times New Roman" pitchFamily="18" charset="0"/>
              </a:rPr>
              <a:t>5. </a:t>
            </a:r>
            <a:r>
              <a:rPr lang="ru-RU" sz="4000" dirty="0" smtClean="0">
                <a:latin typeface="Monotype Corsiva" panose="03010101010201010101" pitchFamily="66" charset="0"/>
                <a:cs typeface="Times New Roman" pitchFamily="18" charset="0"/>
              </a:rPr>
              <a:t>│- 8│+│- 2│=</a:t>
            </a:r>
          </a:p>
          <a:p>
            <a:pPr>
              <a:buFont typeface="Arial" pitchFamily="34" charset="0"/>
              <a:buNone/>
            </a:pPr>
            <a:r>
              <a:rPr lang="en-US" sz="4400" b="1" dirty="0" smtClean="0">
                <a:latin typeface="Monotype Corsiva" panose="03010101010201010101" pitchFamily="66" charset="0"/>
                <a:cs typeface="Times New Roman" pitchFamily="18" charset="0"/>
              </a:rPr>
              <a:t>6.</a:t>
            </a:r>
            <a:r>
              <a:rPr lang="ru-RU" sz="4000" dirty="0" smtClean="0">
                <a:latin typeface="Monotype Corsiva" panose="03010101010201010101" pitchFamily="66" charset="0"/>
                <a:cs typeface="Times New Roman" pitchFamily="18" charset="0"/>
              </a:rPr>
              <a:t>│- 5│-│ 2│=</a:t>
            </a:r>
          </a:p>
          <a:p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ectangle 4"/>
          <p:cNvSpPr txBox="1">
            <a:spLocks noChangeArrowheads="1"/>
          </p:cNvSpPr>
          <p:nvPr/>
        </p:nvSpPr>
        <p:spPr>
          <a:xfrm>
            <a:off x="3851920" y="4048406"/>
            <a:ext cx="2241773" cy="201807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ru-RU" sz="4000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10</a:t>
            </a:r>
          </a:p>
          <a:p>
            <a:pPr>
              <a:buFontTx/>
              <a:buNone/>
            </a:pPr>
            <a:r>
              <a:rPr lang="ru-RU" sz="4000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3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597388" y="3966261"/>
            <a:ext cx="402502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4400" b="1" dirty="0" smtClean="0">
                <a:solidFill>
                  <a:prstClr val="black"/>
                </a:solidFill>
                <a:latin typeface="Monotype Corsiva" panose="03010101010201010101" pitchFamily="66" charset="0"/>
                <a:cs typeface="Times New Roman" pitchFamily="18" charset="0"/>
              </a:rPr>
              <a:t>7.</a:t>
            </a:r>
            <a:r>
              <a:rPr lang="ru-RU" sz="4000" dirty="0" smtClean="0">
                <a:solidFill>
                  <a:prstClr val="black"/>
                </a:solidFill>
                <a:latin typeface="Monotype Corsiva" panose="03010101010201010101" pitchFamily="66" charset="0"/>
                <a:cs typeface="Times New Roman" pitchFamily="18" charset="0"/>
              </a:rPr>
              <a:t>│</a:t>
            </a:r>
            <a:r>
              <a:rPr lang="ru-RU" sz="4000" dirty="0">
                <a:solidFill>
                  <a:prstClr val="black"/>
                </a:solidFill>
                <a:latin typeface="Monotype Corsiva" panose="03010101010201010101" pitchFamily="66" charset="0"/>
                <a:cs typeface="Times New Roman" pitchFamily="18" charset="0"/>
              </a:rPr>
              <a:t>- 8</a:t>
            </a:r>
            <a:r>
              <a:rPr lang="ru-RU" sz="4000" dirty="0" smtClean="0">
                <a:solidFill>
                  <a:prstClr val="black"/>
                </a:solidFill>
                <a:latin typeface="Monotype Corsiva" panose="03010101010201010101" pitchFamily="66" charset="0"/>
                <a:cs typeface="Times New Roman" pitchFamily="18" charset="0"/>
              </a:rPr>
              <a:t>│</a:t>
            </a:r>
            <a:r>
              <a:rPr lang="ru-RU" sz="4000" b="1" dirty="0" smtClean="0">
                <a:solidFill>
                  <a:prstClr val="black"/>
                </a:solidFill>
                <a:latin typeface="Monotype Corsiva" panose="03010101010201010101" pitchFamily="66" charset="0"/>
                <a:cs typeface="Times New Roman" pitchFamily="18" charset="0"/>
              </a:rPr>
              <a:t>∙</a:t>
            </a:r>
            <a:r>
              <a:rPr lang="ru-RU" sz="4000" dirty="0" smtClean="0">
                <a:solidFill>
                  <a:prstClr val="black"/>
                </a:solidFill>
                <a:latin typeface="Monotype Corsiva" panose="03010101010201010101" pitchFamily="66" charset="0"/>
                <a:cs typeface="Times New Roman" pitchFamily="18" charset="0"/>
              </a:rPr>
              <a:t>│- </a:t>
            </a:r>
            <a:r>
              <a:rPr lang="ru-RU" sz="4000" dirty="0">
                <a:solidFill>
                  <a:prstClr val="black"/>
                </a:solidFill>
                <a:latin typeface="Monotype Corsiva" panose="03010101010201010101" pitchFamily="66" charset="0"/>
                <a:cs typeface="Times New Roman" pitchFamily="18" charset="0"/>
              </a:rPr>
              <a:t>3│=</a:t>
            </a:r>
          </a:p>
          <a:p>
            <a:pPr lvl="0"/>
            <a:r>
              <a:rPr lang="en-US" sz="4000" dirty="0" smtClean="0">
                <a:solidFill>
                  <a:prstClr val="black"/>
                </a:solidFill>
                <a:latin typeface="Monotype Corsiva" panose="03010101010201010101" pitchFamily="66" charset="0"/>
                <a:cs typeface="Times New Roman" pitchFamily="18" charset="0"/>
              </a:rPr>
              <a:t> </a:t>
            </a:r>
            <a:r>
              <a:rPr lang="en-US" sz="4400" b="1" dirty="0" smtClean="0">
                <a:solidFill>
                  <a:prstClr val="black"/>
                </a:solidFill>
                <a:latin typeface="Monotype Corsiva" panose="03010101010201010101" pitchFamily="66" charset="0"/>
                <a:cs typeface="Times New Roman" pitchFamily="18" charset="0"/>
              </a:rPr>
              <a:t>8.</a:t>
            </a:r>
            <a:r>
              <a:rPr lang="ru-RU" sz="4000" dirty="0" smtClean="0">
                <a:solidFill>
                  <a:prstClr val="black"/>
                </a:solidFill>
                <a:latin typeface="Monotype Corsiva" panose="03010101010201010101" pitchFamily="66" charset="0"/>
                <a:cs typeface="Times New Roman" pitchFamily="18" charset="0"/>
              </a:rPr>
              <a:t>│</a:t>
            </a:r>
            <a:r>
              <a:rPr lang="ru-RU" sz="4000" dirty="0">
                <a:solidFill>
                  <a:prstClr val="black"/>
                </a:solidFill>
                <a:latin typeface="Monotype Corsiva" panose="03010101010201010101" pitchFamily="66" charset="0"/>
                <a:cs typeface="Times New Roman" pitchFamily="18" charset="0"/>
              </a:rPr>
              <a:t>- </a:t>
            </a:r>
            <a:r>
              <a:rPr lang="ru-RU" sz="4000" dirty="0" smtClean="0">
                <a:solidFill>
                  <a:prstClr val="black"/>
                </a:solidFill>
                <a:latin typeface="Monotype Corsiva" panose="03010101010201010101" pitchFamily="66" charset="0"/>
                <a:cs typeface="Times New Roman" pitchFamily="18" charset="0"/>
              </a:rPr>
              <a:t>27│</a:t>
            </a:r>
            <a:r>
              <a:rPr lang="ru-RU" sz="4000" b="1" dirty="0">
                <a:solidFill>
                  <a:prstClr val="black"/>
                </a:solidFill>
                <a:latin typeface="Monotype Corsiva" panose="03010101010201010101" pitchFamily="66" charset="0"/>
                <a:cs typeface="Times New Roman" pitchFamily="18" charset="0"/>
              </a:rPr>
              <a:t>:</a:t>
            </a:r>
            <a:r>
              <a:rPr lang="ru-RU" sz="4000" dirty="0">
                <a:solidFill>
                  <a:prstClr val="black"/>
                </a:solidFill>
                <a:latin typeface="Monotype Corsiva" panose="03010101010201010101" pitchFamily="66" charset="0"/>
                <a:cs typeface="Times New Roman" pitchFamily="18" charset="0"/>
              </a:rPr>
              <a:t>│-9│=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119120" y="4001196"/>
            <a:ext cx="2286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sz="4000" dirty="0">
                <a:solidFill>
                  <a:srgbClr val="FF0000"/>
                </a:solidFill>
                <a:latin typeface="Monotype Corsiva" panose="03010101010201010101" pitchFamily="66" charset="0"/>
              </a:rPr>
              <a:t>24</a:t>
            </a:r>
          </a:p>
          <a:p>
            <a:pPr lvl="0"/>
            <a:r>
              <a:rPr lang="ru-RU" sz="4000" dirty="0">
                <a:solidFill>
                  <a:srgbClr val="FF0000"/>
                </a:solidFill>
                <a:latin typeface="Monotype Corsiva" panose="03010101010201010101" pitchFamily="66" charset="0"/>
              </a:rPr>
              <a:t>3</a:t>
            </a:r>
          </a:p>
        </p:txBody>
      </p:sp>
      <p:pic>
        <p:nvPicPr>
          <p:cNvPr id="15" name="Picture 6" descr="https://2ch.pm/obr/src/24064/1540824668057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6542" y="986097"/>
            <a:ext cx="1935866" cy="2076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9046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4" grpId="0"/>
      <p:bldP spid="13325" grpId="0"/>
      <p:bldP spid="13326" grpId="0"/>
      <p:bldP spid="13327" grpId="0"/>
      <p:bldP spid="11" grpId="0"/>
      <p:bldP spid="12" grpId="0"/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742950" indent="-742950">
                  <a:buAutoNum type="arabicParenR"/>
                </a:pPr>
                <a14:m>
                  <m:oMath xmlns:m="http://schemas.openxmlformats.org/officeDocument/2006/math">
                    <m:r>
                      <a:rPr lang="ru-RU" sz="3600" b="1" i="1" dirty="0" smtClean="0">
                        <a:latin typeface="Cambria Math"/>
                      </a:rPr>
                      <m:t>𝟑</m:t>
                    </m:r>
                    <m:r>
                      <a:rPr lang="ru-RU" sz="3600" b="1" i="1" dirty="0" smtClean="0">
                        <a:latin typeface="Cambria Math"/>
                      </a:rPr>
                      <m:t>𝒙</m:t>
                    </m:r>
                    <m:r>
                      <a:rPr lang="ru-RU" sz="3600" b="1" i="1" dirty="0" smtClean="0">
                        <a:latin typeface="Cambria Math"/>
                      </a:rPr>
                      <m:t>−</m:t>
                    </m:r>
                    <m:r>
                      <a:rPr lang="ru-RU" sz="3600" b="1" i="1" dirty="0" smtClean="0">
                        <a:latin typeface="Cambria Math"/>
                      </a:rPr>
                      <m:t>𝟐</m:t>
                    </m:r>
                    <m:r>
                      <a:rPr lang="ru-RU" sz="3600" b="1" i="1" dirty="0" smtClean="0">
                        <a:latin typeface="Cambria Math"/>
                      </a:rPr>
                      <m:t>  </m:t>
                    </m:r>
                    <m:d>
                      <m:dPr>
                        <m:begChr m:val="|"/>
                        <m:endChr m:val="|"/>
                        <m:ctrlPr>
                          <a:rPr lang="ru-RU" sz="3600" b="1" i="1" dirty="0" smtClean="0">
                            <a:latin typeface="Cambria Math"/>
                          </a:rPr>
                        </m:ctrlPr>
                      </m:dPr>
                      <m:e>
                        <m:r>
                          <a:rPr lang="ru-RU" sz="3600" b="1" i="1" dirty="0">
                            <a:latin typeface="Cambria Math"/>
                          </a:rPr>
                          <m:t>𝒚</m:t>
                        </m:r>
                        <m:r>
                          <a:rPr lang="en-US" sz="3600" b="1" i="1" dirty="0">
                            <a:latin typeface="Cambria Math"/>
                          </a:rPr>
                          <m:t>−</m:t>
                        </m:r>
                        <m:r>
                          <a:rPr lang="ru-RU" sz="3600" b="1" i="1" dirty="0">
                            <a:latin typeface="Cambria Math"/>
                          </a:rPr>
                          <m:t>𝟏</m:t>
                        </m:r>
                      </m:e>
                    </m:d>
                  </m:oMath>
                </a14:m>
                <a:r>
                  <a:rPr lang="en-US" sz="3600" b="1" dirty="0" smtClean="0">
                    <a:latin typeface="Monotype Corsiva" panose="03010101010201010101" pitchFamily="66" charset="0"/>
                  </a:rPr>
                  <a:t>,</a:t>
                </a:r>
                <a:r>
                  <a:rPr lang="ru-RU" sz="3600" b="1" dirty="0" smtClean="0">
                    <a:latin typeface="Monotype Corsiva" panose="03010101010201010101" pitchFamily="66" charset="0"/>
                  </a:rPr>
                  <a:t> </a:t>
                </a:r>
                <a:r>
                  <a:rPr lang="ru-RU" sz="3600" dirty="0">
                    <a:latin typeface="Monotype Corsiva" panose="03010101010201010101" pitchFamily="66" charset="0"/>
                  </a:rPr>
                  <a:t>при </a:t>
                </a:r>
                <a:r>
                  <a:rPr lang="ru-RU" sz="3600" b="1" dirty="0">
                    <a:latin typeface="Monotype Corsiva" panose="03010101010201010101" pitchFamily="66" charset="0"/>
                  </a:rPr>
                  <a:t>x = −1, y = −</a:t>
                </a:r>
                <a:r>
                  <a:rPr lang="ru-RU" sz="3600" b="1" dirty="0" smtClean="0">
                    <a:latin typeface="Monotype Corsiva" panose="03010101010201010101" pitchFamily="66" charset="0"/>
                  </a:rPr>
                  <a:t>4;</a:t>
                </a:r>
              </a:p>
              <a:p>
                <a:pPr marL="742950" indent="-742950">
                  <a:buAutoNum type="arabicParenR"/>
                </a:pPr>
                <a14:m>
                  <m:oMath xmlns:m="http://schemas.openxmlformats.org/officeDocument/2006/math">
                    <m:r>
                      <a:rPr lang="en-US" sz="3600" b="1" i="1" dirty="0" smtClean="0">
                        <a:latin typeface="Cambria Math"/>
                      </a:rPr>
                      <m:t>|−</m:t>
                    </m:r>
                    <m:r>
                      <a:rPr lang="en-US" sz="3600" b="1" i="1" dirty="0" smtClean="0">
                        <a:latin typeface="Cambria Math"/>
                      </a:rPr>
                      <m:t>𝟒</m:t>
                    </m:r>
                    <m:r>
                      <a:rPr lang="en-US" sz="3600" b="1" i="1" dirty="0" smtClean="0">
                        <a:latin typeface="Cambria Math"/>
                      </a:rPr>
                      <m:t>|+|</m:t>
                    </m:r>
                    <m:r>
                      <a:rPr lang="en-US" sz="3600" b="1" i="1" dirty="0" smtClean="0">
                        <a:latin typeface="Cambria Math"/>
                      </a:rPr>
                      <m:t>𝒙</m:t>
                    </m:r>
                    <m:r>
                      <a:rPr lang="en-US" sz="3600" b="1" i="1" dirty="0" smtClean="0">
                        <a:latin typeface="Cambria Math"/>
                      </a:rPr>
                      <m:t>−</m:t>
                    </m:r>
                    <m:r>
                      <a:rPr lang="en-US" sz="3600" b="1" i="1" dirty="0" smtClean="0">
                        <a:latin typeface="Cambria Math"/>
                      </a:rPr>
                      <m:t>𝟐</m:t>
                    </m:r>
                    <m:r>
                      <a:rPr lang="en-US" sz="3600" b="1" i="1" dirty="0" smtClean="0">
                        <a:latin typeface="Cambria Math"/>
                      </a:rPr>
                      <m:t>|,  </m:t>
                    </m:r>
                  </m:oMath>
                </a14:m>
                <a:r>
                  <a:rPr lang="ru-RU" sz="3600" dirty="0" smtClean="0">
                    <a:latin typeface="Monotype Corsiva" panose="03010101010201010101" pitchFamily="66" charset="0"/>
                  </a:rPr>
                  <a:t>при </a:t>
                </a:r>
                <a:r>
                  <a:rPr lang="ru-RU" sz="3600" b="1" dirty="0" smtClean="0">
                    <a:latin typeface="Monotype Corsiva" panose="03010101010201010101" pitchFamily="66" charset="0"/>
                  </a:rPr>
                  <a:t>х=7</a:t>
                </a:r>
              </a:p>
              <a:p>
                <a:pPr marL="742950" indent="-742950">
                  <a:buAutoNum type="arabicParenR"/>
                </a:pP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3600" b="1" i="1" dirty="0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sz="3600" b="1" i="1" dirty="0">
                            <a:latin typeface="Cambria Math"/>
                          </a:rPr>
                          <m:t>𝟑</m:t>
                        </m:r>
                        <m:r>
                          <a:rPr lang="en-US" sz="3600" b="1" i="1" dirty="0">
                            <a:latin typeface="Cambria Math"/>
                          </a:rPr>
                          <m:t>𝒂</m:t>
                        </m:r>
                        <m:r>
                          <a:rPr lang="en-US" sz="3600" b="1" i="1" dirty="0">
                            <a:latin typeface="Cambria Math"/>
                          </a:rPr>
                          <m:t>−</m:t>
                        </m:r>
                        <m:r>
                          <a:rPr lang="en-US" sz="3600" b="1" i="1" dirty="0">
                            <a:latin typeface="Cambria Math"/>
                          </a:rPr>
                          <m:t>𝟐</m:t>
                        </m:r>
                        <m:r>
                          <a:rPr lang="en-US" sz="3600" b="1" i="1" dirty="0" smtClean="0">
                            <a:latin typeface="Cambria Math"/>
                            <a:sym typeface="Symbol"/>
                          </a:rPr>
                          <m:t></m:t>
                        </m:r>
                        <m:r>
                          <a:rPr lang="en-US" sz="3600" b="1" i="1" dirty="0">
                            <a:latin typeface="Cambria Math"/>
                          </a:rPr>
                          <m:t>|</m:t>
                        </m:r>
                        <m:r>
                          <a:rPr lang="en-US" sz="3600" b="1" i="1" dirty="0">
                            <a:latin typeface="Cambria Math"/>
                          </a:rPr>
                          <m:t>𝟒</m:t>
                        </m:r>
                        <m:r>
                          <a:rPr lang="en-US" sz="3600" b="1" i="1" dirty="0">
                            <a:latin typeface="Cambria Math"/>
                          </a:rPr>
                          <m:t>+</m:t>
                        </m:r>
                        <m:r>
                          <a:rPr lang="en-US" sz="3600" b="1" i="1" dirty="0">
                            <a:latin typeface="Cambria Math"/>
                          </a:rPr>
                          <m:t>𝒂</m:t>
                        </m:r>
                        <m:r>
                          <a:rPr lang="en-US" sz="3600" b="1" i="1" dirty="0">
                            <a:latin typeface="Cambria Math"/>
                          </a:rPr>
                          <m:t>|</m:t>
                        </m:r>
                      </m:e>
                    </m:d>
                    <m:r>
                      <a:rPr lang="ru-RU" sz="3600" b="1" i="0" dirty="0" smtClean="0">
                        <a:latin typeface="Cambria Math"/>
                      </a:rPr>
                      <m:t>, </m:t>
                    </m:r>
                  </m:oMath>
                </a14:m>
                <a:r>
                  <a:rPr lang="ru-RU" sz="3600" dirty="0" smtClean="0">
                    <a:latin typeface="Monotype Corsiva" panose="03010101010201010101" pitchFamily="66" charset="0"/>
                  </a:rPr>
                  <a:t>при </a:t>
                </a:r>
                <a:r>
                  <a:rPr lang="en-US" sz="3600" b="1" dirty="0" smtClean="0">
                    <a:latin typeface="Monotype Corsiva" panose="03010101010201010101" pitchFamily="66" charset="0"/>
                  </a:rPr>
                  <a:t>a</a:t>
                </a:r>
                <a:r>
                  <a:rPr lang="ru-RU" sz="3600" b="1" dirty="0" smtClean="0">
                    <a:latin typeface="Monotype Corsiva" panose="03010101010201010101" pitchFamily="66" charset="0"/>
                  </a:rPr>
                  <a:t>=</a:t>
                </a:r>
                <a:r>
                  <a:rPr lang="en-US" sz="3600" b="1" dirty="0" smtClean="0">
                    <a:latin typeface="Monotype Corsiva" panose="03010101010201010101" pitchFamily="66" charset="0"/>
                  </a:rPr>
                  <a:t> - 5 </a:t>
                </a:r>
                <a:endParaRPr lang="ru-RU" sz="3600" b="1" dirty="0">
                  <a:latin typeface="Monotype Corsiva" panose="03010101010201010101" pitchFamily="66" charset="0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t="-175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 Box 6"/>
          <p:cNvSpPr txBox="1">
            <a:spLocks noGrp="1" noChangeArrowheads="1"/>
          </p:cNvSpPr>
          <p:nvPr>
            <p:ph type="title"/>
          </p:nvPr>
        </p:nvSpPr>
        <p:spPr bwMode="auto">
          <a:xfrm>
            <a:off x="323528" y="332656"/>
            <a:ext cx="835292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b="1" i="1" dirty="0">
                <a:latin typeface="Monotype Corsiva" panose="03010101010201010101" pitchFamily="66" charset="0"/>
              </a:rPr>
              <a:t>Найдите</a:t>
            </a:r>
            <a:r>
              <a:rPr lang="ru-RU" sz="4000" b="1" i="1" dirty="0">
                <a:solidFill>
                  <a:srgbClr val="0066FF"/>
                </a:solidFill>
                <a:latin typeface="Monotype Corsiva" panose="03010101010201010101" pitchFamily="66" charset="0"/>
              </a:rPr>
              <a:t> </a:t>
            </a:r>
            <a:r>
              <a:rPr lang="ru-RU" sz="4000" b="1" i="1" dirty="0">
                <a:latin typeface="Monotype Corsiva" panose="03010101010201010101" pitchFamily="66" charset="0"/>
              </a:rPr>
              <a:t>значение </a:t>
            </a:r>
            <a:r>
              <a:rPr lang="ru-RU" sz="4000" b="1" i="1" dirty="0" smtClean="0">
                <a:latin typeface="Monotype Corsiva" panose="03010101010201010101" pitchFamily="66" charset="0"/>
              </a:rPr>
              <a:t>выражения</a:t>
            </a:r>
            <a:r>
              <a:rPr lang="en-US" sz="4000" b="1" i="1" dirty="0" smtClean="0">
                <a:latin typeface="Monotype Corsiva" panose="03010101010201010101" pitchFamily="66" charset="0"/>
              </a:rPr>
              <a:t> (</a:t>
            </a:r>
            <a:r>
              <a:rPr lang="ru-RU" sz="4000" b="1" i="1" dirty="0" smtClean="0">
                <a:latin typeface="Monotype Corsiva" panose="03010101010201010101" pitchFamily="66" charset="0"/>
              </a:rPr>
              <a:t>ВПР-7)</a:t>
            </a:r>
            <a:endParaRPr lang="ru-RU" sz="4000" b="1" i="1" dirty="0">
              <a:latin typeface="Monotype Corsiva" panose="03010101010201010101" pitchFamily="66" charset="0"/>
            </a:endParaRPr>
          </a:p>
        </p:txBody>
      </p:sp>
      <p:sp>
        <p:nvSpPr>
          <p:cNvPr id="5" name="AutoShape 2" descr="https://vpr.sdamgia.ru/formula/svg/5b/5bb2dc2f7fa99f876501a53279739f9e.sv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8" name="Picture 4" descr="http://sverdlovskoe.ucoz.ru/PFXD/vpr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8954" y="5157192"/>
            <a:ext cx="3297297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0183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0871" y="1268760"/>
            <a:ext cx="8229600" cy="2016224"/>
          </a:xfrm>
        </p:spPr>
        <p:txBody>
          <a:bodyPr>
            <a:normAutofit fontScale="90000"/>
          </a:bodyPr>
          <a:lstStyle/>
          <a:p>
            <a:r>
              <a:rPr lang="en-US" sz="4800" dirty="0" smtClean="0">
                <a:latin typeface="Monotype Corsiva" panose="03010101010201010101" pitchFamily="66" charset="0"/>
              </a:rPr>
              <a:t> </a:t>
            </a:r>
            <a:r>
              <a:rPr lang="ru-RU" sz="4800" dirty="0" smtClean="0">
                <a:latin typeface="Monotype Corsiva" panose="03010101010201010101" pitchFamily="66" charset="0"/>
              </a:rPr>
              <a:t>Существуют ли такие </a:t>
            </a:r>
            <a:r>
              <a:rPr lang="ru-RU" sz="4800" b="1" dirty="0" smtClean="0">
                <a:latin typeface="Monotype Corsiva" panose="03010101010201010101" pitchFamily="66" charset="0"/>
              </a:rPr>
              <a:t>х,</a:t>
            </a:r>
            <a:r>
              <a:rPr lang="ru-RU" sz="4800" dirty="0" smtClean="0">
                <a:latin typeface="Monotype Corsiva" panose="03010101010201010101" pitchFamily="66" charset="0"/>
              </a:rPr>
              <a:t> при которых выполняется данное равенство?</a:t>
            </a:r>
            <a:br>
              <a:rPr lang="ru-RU" sz="4800" dirty="0" smtClean="0">
                <a:latin typeface="Monotype Corsiva" panose="03010101010201010101" pitchFamily="66" charset="0"/>
              </a:rPr>
            </a:br>
            <a:r>
              <a:rPr lang="ru-RU" sz="4800" dirty="0" smtClean="0">
                <a:latin typeface="Monotype Corsiva" panose="03010101010201010101" pitchFamily="66" charset="0"/>
              </a:rPr>
              <a:t>Если существуют, то назовите их:</a:t>
            </a:r>
            <a:br>
              <a:rPr lang="ru-RU" sz="4800" dirty="0" smtClean="0">
                <a:latin typeface="Monotype Corsiva" panose="03010101010201010101" pitchFamily="66" charset="0"/>
              </a:rPr>
            </a:br>
            <a:endParaRPr lang="ru-RU" sz="4800" dirty="0">
              <a:latin typeface="Monotype Corsiva" panose="03010101010201010101" pitchFamily="66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611560" y="3140968"/>
                <a:ext cx="8013576" cy="1944216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ru-RU" sz="4000" dirty="0">
                    <a:latin typeface="Monotype Corsiva" panose="03010101010201010101" pitchFamily="66" charset="0"/>
                  </a:rPr>
                  <a:t>а</a:t>
                </a:r>
                <a:r>
                  <a:rPr lang="ru-RU" sz="4000" dirty="0" smtClean="0">
                    <a:latin typeface="Monotype Corsiva" panose="03010101010201010101" pitchFamily="66" charset="0"/>
                  </a:rPr>
                  <a:t>)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ru-RU" sz="400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sz="4000" b="0" i="1" smtClean="0">
                            <a:latin typeface="Cambria Math"/>
                          </a:rPr>
                          <m:t>𝑥</m:t>
                        </m:r>
                      </m:e>
                    </m:d>
                  </m:oMath>
                </a14:m>
                <a:r>
                  <a:rPr lang="en-US" sz="4000" dirty="0" smtClean="0">
                    <a:latin typeface="Monotype Corsiva" panose="03010101010201010101" pitchFamily="66" charset="0"/>
                  </a:rPr>
                  <a:t>=</a:t>
                </a:r>
                <a:r>
                  <a:rPr lang="ru-RU" sz="4000" dirty="0" smtClean="0">
                    <a:latin typeface="Monotype Corsiva" panose="03010101010201010101" pitchFamily="66" charset="0"/>
                  </a:rPr>
                  <a:t> 10;		б)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ru-RU" sz="40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4000" i="1">
                            <a:latin typeface="Cambria Math"/>
                          </a:rPr>
                          <m:t>𝑥</m:t>
                        </m:r>
                      </m:e>
                    </m:d>
                  </m:oMath>
                </a14:m>
                <a:r>
                  <a:rPr lang="en-US" sz="4000" dirty="0">
                    <a:latin typeface="Monotype Corsiva" panose="03010101010201010101" pitchFamily="66" charset="0"/>
                  </a:rPr>
                  <a:t>=</a:t>
                </a:r>
                <a:r>
                  <a:rPr lang="ru-RU" sz="4000" dirty="0" smtClean="0">
                    <a:latin typeface="Monotype Corsiva" panose="03010101010201010101" pitchFamily="66" charset="0"/>
                  </a:rPr>
                  <a:t>  7,6;</a:t>
                </a:r>
                <a:endParaRPr lang="ru-RU" sz="4000" dirty="0">
                  <a:latin typeface="Monotype Corsiva" panose="03010101010201010101" pitchFamily="66" charset="0"/>
                </a:endParaRPr>
              </a:p>
              <a:p>
                <a:pPr marL="0" indent="0">
                  <a:buNone/>
                </a:pPr>
                <a:r>
                  <a:rPr lang="ru-RU" sz="4000" dirty="0" smtClean="0">
                    <a:latin typeface="Monotype Corsiva" panose="03010101010201010101" pitchFamily="66" charset="0"/>
                  </a:rPr>
                  <a:t>в) 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ru-RU" sz="40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4000" i="1">
                            <a:latin typeface="Cambria Math"/>
                          </a:rPr>
                          <m:t>𝑥</m:t>
                        </m:r>
                      </m:e>
                    </m:d>
                  </m:oMath>
                </a14:m>
                <a:r>
                  <a:rPr lang="en-US" sz="4000" dirty="0">
                    <a:latin typeface="Monotype Corsiva" panose="03010101010201010101" pitchFamily="66" charset="0"/>
                  </a:rPr>
                  <a:t>=</a:t>
                </a:r>
                <a:r>
                  <a:rPr lang="ru-RU" sz="4000" dirty="0" smtClean="0">
                    <a:latin typeface="Monotype Corsiva" panose="03010101010201010101" pitchFamily="66" charset="0"/>
                  </a:rPr>
                  <a:t> </a:t>
                </a:r>
                <a:r>
                  <a:rPr lang="ru-RU" sz="4000" dirty="0">
                    <a:latin typeface="Monotype Corsiva" panose="03010101010201010101" pitchFamily="66" charset="0"/>
                  </a:rPr>
                  <a:t> </a:t>
                </a:r>
                <a:r>
                  <a:rPr lang="ru-RU" sz="4000" dirty="0" smtClean="0">
                    <a:latin typeface="Monotype Corsiva" panose="03010101010201010101" pitchFamily="66" charset="0"/>
                  </a:rPr>
                  <a:t>0 ;</a:t>
                </a:r>
                <a:r>
                  <a:rPr lang="ru-RU" sz="4000" dirty="0">
                    <a:latin typeface="Monotype Corsiva" panose="03010101010201010101" pitchFamily="66" charset="0"/>
                  </a:rPr>
                  <a:t>	</a:t>
                </a:r>
                <a:r>
                  <a:rPr lang="ru-RU" sz="4000" dirty="0" smtClean="0">
                    <a:latin typeface="Monotype Corsiva" panose="03010101010201010101" pitchFamily="66" charset="0"/>
                  </a:rPr>
                  <a:t>	г) 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ru-RU" sz="40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4000" i="1">
                            <a:latin typeface="Cambria Math"/>
                          </a:rPr>
                          <m:t>𝑥</m:t>
                        </m:r>
                      </m:e>
                    </m:d>
                  </m:oMath>
                </a14:m>
                <a:r>
                  <a:rPr lang="en-US" sz="4000" dirty="0">
                    <a:latin typeface="Monotype Corsiva" panose="03010101010201010101" pitchFamily="66" charset="0"/>
                  </a:rPr>
                  <a:t>=</a:t>
                </a:r>
                <a:r>
                  <a:rPr lang="ru-RU" sz="4000" dirty="0">
                    <a:latin typeface="Monotype Corsiva" panose="03010101010201010101" pitchFamily="66" charset="0"/>
                  </a:rPr>
                  <a:t>  </a:t>
                </a:r>
                <a:r>
                  <a:rPr lang="ru-RU" sz="4000" dirty="0" smtClean="0">
                    <a:latin typeface="Monotype Corsiva" panose="03010101010201010101" pitchFamily="66" charset="0"/>
                  </a:rPr>
                  <a:t>- 15 </a:t>
                </a:r>
                <a:r>
                  <a:rPr lang="ru-RU" sz="4000" dirty="0">
                    <a:latin typeface="Monotype Corsiva" panose="03010101010201010101" pitchFamily="66" charset="0"/>
                  </a:rPr>
                  <a:t>;</a:t>
                </a:r>
              </a:p>
              <a:p>
                <a:pPr marL="0" indent="0">
                  <a:buNone/>
                </a:pPr>
                <a:endParaRPr lang="ru-RU" dirty="0"/>
              </a:p>
              <a:p>
                <a:endParaRPr lang="ru-RU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11560" y="3140968"/>
                <a:ext cx="8013576" cy="1944216"/>
              </a:xfrm>
              <a:blipFill rotWithShape="1">
                <a:blip r:embed="rId2"/>
                <a:stretch>
                  <a:fillRect l="-2662" t="-532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6" descr="https://2ch.pm/obr/src/24064/1540824668057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4870509"/>
            <a:ext cx="1584175" cy="1698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755576" y="253554"/>
            <a:ext cx="8229600" cy="5620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800" b="1" dirty="0" smtClean="0">
                <a:latin typeface="Monotype Corsiva" panose="03010101010201010101" pitchFamily="66" charset="0"/>
              </a:rPr>
              <a:t>Порассуждаем</a:t>
            </a:r>
            <a:endParaRPr lang="ru-RU" sz="4800" b="1" dirty="0">
              <a:latin typeface="Monotype Corsiva" panose="03010101010201010101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37591" y="1052736"/>
            <a:ext cx="504056" cy="504056"/>
          </a:xfrm>
          <a:prstGeom prst="rect">
            <a:avLst/>
          </a:prstGeom>
          <a:noFill/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atin typeface="Monotype Corsiva" panose="03010101010201010101" pitchFamily="66" charset="0"/>
              </a:rPr>
              <a:t>1.</a:t>
            </a:r>
            <a:endParaRPr lang="ru-RU" sz="3200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418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562074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latin typeface="Monotype Corsiva" panose="03010101010201010101" pitchFamily="66" charset="0"/>
              </a:rPr>
              <a:t>Порассуждаем</a:t>
            </a:r>
            <a:endParaRPr lang="ru-RU" sz="4800" b="1" dirty="0">
              <a:latin typeface="Monotype Corsiva" panose="03010101010201010101" pitchFamily="66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274320" y="1069887"/>
                <a:ext cx="8762176" cy="1584176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dirty="0">
                    <a:latin typeface="Monotype Corsiva" panose="03010101010201010101" pitchFamily="66" charset="0"/>
                  </a:rPr>
                  <a:t>2</a:t>
                </a:r>
                <a:r>
                  <a:rPr lang="ru-RU" dirty="0" smtClean="0">
                    <a:latin typeface="Monotype Corsiva" panose="03010101010201010101" pitchFamily="66" charset="0"/>
                  </a:rPr>
                  <a:t>. Числа </a:t>
                </a:r>
                <a:r>
                  <a:rPr lang="en-US" sz="36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en-US" sz="36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dirty="0" smtClean="0">
                    <a:latin typeface="Monotype Corsiva" panose="03010101010201010101" pitchFamily="66" charset="0"/>
                    <a:cs typeface="Times New Roman" panose="02020603050405020304" pitchFamily="18" charset="0"/>
                  </a:rPr>
                  <a:t>и</a:t>
                </a:r>
                <a:r>
                  <a:rPr lang="ru-RU" sz="36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</a:t>
                </a:r>
                <a:r>
                  <a:rPr lang="en-US" sz="36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smtClean="0">
                    <a:latin typeface="Monotype Corsiva" panose="03010101010201010101" pitchFamily="66" charset="0"/>
                  </a:rPr>
                  <a:t>–</a:t>
                </a:r>
                <a:r>
                  <a:rPr lang="ru-RU" dirty="0" smtClean="0">
                    <a:latin typeface="Monotype Corsiva" panose="03010101010201010101" pitchFamily="66" charset="0"/>
                  </a:rPr>
                  <a:t> отрицательные, и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ru-RU" sz="3600" b="1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sz="3600" b="1" i="1" smtClean="0">
                            <a:latin typeface="Cambria Math"/>
                          </a:rPr>
                          <m:t>𝒂</m:t>
                        </m:r>
                      </m:e>
                    </m:d>
                    <m:r>
                      <a:rPr lang="ru-RU" sz="3600" b="1" i="1" smtClean="0">
                        <a:latin typeface="Cambria Math"/>
                        <a:ea typeface="Cambria Math"/>
                      </a:rPr>
                      <m:t>&gt;</m:t>
                    </m:r>
                    <m:d>
                      <m:dPr>
                        <m:begChr m:val="|"/>
                        <m:endChr m:val="|"/>
                        <m:ctrlPr>
                          <a:rPr lang="ru-RU" sz="3600" b="1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sz="3600" b="1" i="1" smtClean="0">
                            <a:latin typeface="Cambria Math"/>
                          </a:rPr>
                          <m:t>𝒃</m:t>
                        </m:r>
                      </m:e>
                    </m:d>
                    <m:r>
                      <a:rPr lang="en-US" sz="3600" b="0" i="0" smtClean="0">
                        <a:latin typeface="Cambria Math"/>
                      </a:rPr>
                      <m:t>. </m:t>
                    </m:r>
                  </m:oMath>
                </a14:m>
                <a:endParaRPr lang="ru-RU" dirty="0" smtClean="0">
                  <a:latin typeface="Monotype Corsiva" panose="03010101010201010101" pitchFamily="66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ru-RU" dirty="0" smtClean="0">
                    <a:latin typeface="Monotype Corsiva" panose="03010101010201010101" pitchFamily="66" charset="0"/>
                  </a:rPr>
                  <a:t>Какое из неравенств верно:</a:t>
                </a:r>
                <a:r>
                  <a:rPr lang="en-US" dirty="0" smtClean="0">
                    <a:latin typeface="Monotype Corsiva" panose="03010101010201010101" pitchFamily="66" charset="0"/>
                  </a:rPr>
                  <a:t> </a:t>
                </a:r>
                <a:r>
                  <a:rPr lang="en-US" sz="36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ru-RU" sz="36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ru-RU" sz="3600" b="1" i="1">
                        <a:latin typeface="Cambria Math"/>
                        <a:ea typeface="Cambria Math"/>
                      </a:rPr>
                      <m:t>&gt;</m:t>
                    </m:r>
                  </m:oMath>
                </a14:m>
                <a:r>
                  <a:rPr lang="en-US" sz="36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b</a:t>
                </a:r>
                <a:r>
                  <a:rPr lang="en-US" sz="36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dirty="0" smtClean="0">
                    <a:latin typeface="Monotype Corsiva" panose="03010101010201010101" pitchFamily="66" charset="0"/>
                  </a:rPr>
                  <a:t>или </a:t>
                </a:r>
                <a:r>
                  <a:rPr lang="en-US" sz="36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ru-RU" sz="36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3600" b="1" i="1" smtClean="0">
                        <a:latin typeface="Cambria Math"/>
                        <a:ea typeface="Cambria Math"/>
                      </a:rPr>
                      <m:t>&lt;</m:t>
                    </m:r>
                  </m:oMath>
                </a14:m>
                <a:r>
                  <a:rPr lang="ru-RU" sz="36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 </a:t>
                </a:r>
                <a:r>
                  <a:rPr lang="ru-RU" dirty="0" smtClean="0">
                    <a:latin typeface="Monotype Corsiva" panose="03010101010201010101" pitchFamily="66" charset="0"/>
                  </a:rPr>
                  <a:t>?</a:t>
                </a:r>
              </a:p>
              <a:p>
                <a:pPr marL="0" indent="0">
                  <a:buNone/>
                </a:pPr>
                <a:endParaRPr lang="ru-RU" dirty="0" smtClean="0">
                  <a:latin typeface="Monotype Corsiva" panose="03010101010201010101" pitchFamily="66" charset="0"/>
                </a:endParaRPr>
              </a:p>
              <a:p>
                <a:pPr marL="0" indent="0">
                  <a:buNone/>
                </a:pPr>
                <a:endParaRPr lang="ru-RU" dirty="0">
                  <a:latin typeface="Monotype Corsiva" panose="03010101010201010101" pitchFamily="66" charset="0"/>
                </a:endParaRPr>
              </a:p>
              <a:p>
                <a:pPr marL="0" indent="0">
                  <a:buNone/>
                </a:pPr>
                <a:endParaRPr lang="ru-RU" dirty="0">
                  <a:latin typeface="Monotype Corsiva" panose="03010101010201010101" pitchFamily="66" charset="0"/>
                </a:endParaRPr>
              </a:p>
              <a:p>
                <a:pPr marL="0" indent="0">
                  <a:buNone/>
                </a:pPr>
                <a:endParaRPr lang="ru-RU" dirty="0">
                  <a:latin typeface="Monotype Corsiva" panose="03010101010201010101" pitchFamily="66" charset="0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74320" y="1069887"/>
                <a:ext cx="8762176" cy="1584176"/>
              </a:xfrm>
              <a:blipFill rotWithShape="1">
                <a:blip r:embed="rId2"/>
                <a:stretch>
                  <a:fillRect l="-1740" t="-810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Прямоугольник 4"/>
          <p:cNvSpPr/>
          <p:nvPr/>
        </p:nvSpPr>
        <p:spPr>
          <a:xfrm>
            <a:off x="323528" y="1213903"/>
            <a:ext cx="360040" cy="360040"/>
          </a:xfrm>
          <a:prstGeom prst="rect">
            <a:avLst/>
          </a:prstGeom>
          <a:noFill/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9" name="Группа 8"/>
          <p:cNvGrpSpPr/>
          <p:nvPr/>
        </p:nvGrpSpPr>
        <p:grpSpPr>
          <a:xfrm>
            <a:off x="323528" y="3386336"/>
            <a:ext cx="8640960" cy="3219343"/>
            <a:chOff x="325724" y="2996952"/>
            <a:chExt cx="8640960" cy="3219343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" name="Прямоугольник 3"/>
                <p:cNvSpPr/>
                <p:nvPr/>
              </p:nvSpPr>
              <p:spPr>
                <a:xfrm>
                  <a:off x="325724" y="2996952"/>
                  <a:ext cx="8640960" cy="3219343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lvl="0">
                    <a:spcBef>
                      <a:spcPct val="20000"/>
                    </a:spcBef>
                  </a:pPr>
                  <a:r>
                    <a:rPr lang="en-US" sz="3200" dirty="0">
                      <a:solidFill>
                        <a:prstClr val="black"/>
                      </a:solidFill>
                      <a:latin typeface="Monotype Corsiva" panose="03010101010201010101" pitchFamily="66" charset="0"/>
                    </a:rPr>
                    <a:t>3</a:t>
                  </a:r>
                  <a:r>
                    <a:rPr lang="ru-RU" sz="3200" dirty="0" smtClean="0">
                      <a:solidFill>
                        <a:prstClr val="black"/>
                      </a:solidFill>
                      <a:latin typeface="Monotype Corsiva" panose="03010101010201010101" pitchFamily="66" charset="0"/>
                    </a:rPr>
                    <a:t>. </a:t>
                  </a:r>
                  <a:r>
                    <a:rPr lang="ru-RU" sz="3200" dirty="0">
                      <a:solidFill>
                        <a:prstClr val="black"/>
                      </a:solidFill>
                      <a:latin typeface="Monotype Corsiva" panose="03010101010201010101" pitchFamily="66" charset="0"/>
                    </a:rPr>
                    <a:t>Числа </a:t>
                  </a:r>
                  <a:r>
                    <a:rPr lang="en-US" sz="3600" b="1" i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a</a:t>
                  </a:r>
                  <a:r>
                    <a:rPr lang="en-US" sz="3600" b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ru-RU" sz="3200" dirty="0">
                      <a:solidFill>
                        <a:prstClr val="black"/>
                      </a:solidFill>
                      <a:latin typeface="Monotype Corsiva" panose="03010101010201010101" pitchFamily="66" charset="0"/>
                      <a:cs typeface="Times New Roman" panose="02020603050405020304" pitchFamily="18" charset="0"/>
                    </a:rPr>
                    <a:t>и</a:t>
                  </a:r>
                  <a:r>
                    <a:rPr lang="ru-RU" sz="3600" b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en-US" sz="3600" b="1" i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b</a:t>
                  </a:r>
                  <a:r>
                    <a:rPr lang="en-US" sz="3600" b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en-US" sz="3200" dirty="0">
                      <a:solidFill>
                        <a:prstClr val="black"/>
                      </a:solidFill>
                      <a:latin typeface="Monotype Corsiva" panose="03010101010201010101" pitchFamily="66" charset="0"/>
                    </a:rPr>
                    <a:t>–</a:t>
                  </a:r>
                  <a:r>
                    <a:rPr lang="ru-RU" sz="3200" dirty="0">
                      <a:solidFill>
                        <a:prstClr val="black"/>
                      </a:solidFill>
                      <a:latin typeface="Monotype Corsiva" panose="03010101010201010101" pitchFamily="66" charset="0"/>
                    </a:rPr>
                    <a:t> отрицательные, и  </a:t>
                  </a:r>
                  <a14:m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3600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a</m:t>
                      </m:r>
                      <m:r>
                        <a:rPr lang="ru-RU" sz="3600" b="1" i="1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&lt;</m:t>
                      </m:r>
                      <m:r>
                        <m:rPr>
                          <m:sty m:val="p"/>
                        </m:rPr>
                        <a:rPr lang="en-US" sz="3600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b</m:t>
                      </m:r>
                      <m:r>
                        <a:rPr lang="en-US" sz="3600">
                          <a:solidFill>
                            <a:prstClr val="black"/>
                          </a:solidFill>
                          <a:latin typeface="Cambria Math"/>
                        </a:rPr>
                        <m:t>. </m:t>
                      </m:r>
                    </m:oMath>
                  </a14:m>
                  <a:endParaRPr lang="ru-RU" sz="3600" dirty="0">
                    <a:solidFill>
                      <a:prstClr val="black"/>
                    </a:solidFill>
                    <a:latin typeface="Monotype Corsiva" panose="03010101010201010101" pitchFamily="66" charset="0"/>
                    <a:cs typeface="Times New Roman" panose="02020603050405020304" pitchFamily="18" charset="0"/>
                  </a:endParaRPr>
                </a:p>
                <a:p>
                  <a:pPr lvl="0">
                    <a:spcBef>
                      <a:spcPct val="20000"/>
                    </a:spcBef>
                  </a:pPr>
                  <a:r>
                    <a:rPr lang="ru-RU" sz="3200" dirty="0">
                      <a:solidFill>
                        <a:prstClr val="black"/>
                      </a:solidFill>
                      <a:latin typeface="Monotype Corsiva" panose="03010101010201010101" pitchFamily="66" charset="0"/>
                    </a:rPr>
                    <a:t>Какое </a:t>
                  </a:r>
                  <a:r>
                    <a:rPr lang="en-US" sz="3200" dirty="0">
                      <a:solidFill>
                        <a:prstClr val="black"/>
                      </a:solidFill>
                      <a:latin typeface="Monotype Corsiva" panose="03010101010201010101" pitchFamily="66" charset="0"/>
                    </a:rPr>
                    <a:t> </a:t>
                  </a:r>
                  <a:r>
                    <a:rPr lang="ru-RU" sz="3200" dirty="0">
                      <a:solidFill>
                        <a:prstClr val="black"/>
                      </a:solidFill>
                      <a:latin typeface="Monotype Corsiva" panose="03010101010201010101" pitchFamily="66" charset="0"/>
                    </a:rPr>
                    <a:t>утверждение о модулях чисел </a:t>
                  </a:r>
                  <a:r>
                    <a:rPr lang="en-US" sz="3200" b="1" i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a</a:t>
                  </a:r>
                  <a:r>
                    <a:rPr lang="en-US" sz="3200" b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ru-RU" sz="3200" dirty="0">
                      <a:solidFill>
                        <a:prstClr val="black"/>
                      </a:solidFill>
                      <a:latin typeface="Monotype Corsiva" panose="03010101010201010101" pitchFamily="66" charset="0"/>
                      <a:cs typeface="Times New Roman" panose="02020603050405020304" pitchFamily="18" charset="0"/>
                    </a:rPr>
                    <a:t>и</a:t>
                  </a:r>
                  <a:r>
                    <a:rPr lang="ru-RU" sz="3200" b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en-US" sz="3200" b="1" i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b</a:t>
                  </a:r>
                  <a:r>
                    <a:rPr lang="ru-RU" sz="3200" dirty="0">
                      <a:solidFill>
                        <a:prstClr val="black"/>
                      </a:solidFill>
                      <a:latin typeface="Monotype Corsiva" panose="03010101010201010101" pitchFamily="66" charset="0"/>
                    </a:rPr>
                    <a:t> верно?</a:t>
                  </a:r>
                </a:p>
                <a:p>
                  <a:pPr lvl="0">
                    <a:spcBef>
                      <a:spcPct val="20000"/>
                    </a:spcBef>
                  </a:pPr>
                  <a:r>
                    <a:rPr lang="ru-RU" sz="3600" dirty="0" smtClean="0">
                      <a:solidFill>
                        <a:prstClr val="black"/>
                      </a:solidFill>
                      <a:latin typeface="Monotype Corsiva" panose="03010101010201010101" pitchFamily="66" charset="0"/>
                    </a:rPr>
                    <a:t>1</a:t>
                  </a:r>
                  <a:r>
                    <a:rPr lang="ru-RU" sz="3600" dirty="0">
                      <a:solidFill>
                        <a:prstClr val="black"/>
                      </a:solidFill>
                      <a:latin typeface="Monotype Corsiva" panose="03010101010201010101" pitchFamily="66" charset="0"/>
                    </a:rPr>
                    <a:t>) </a:t>
                  </a:r>
                  <a14:m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ru-RU" sz="3600" b="1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3600" b="1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𝒂</m:t>
                          </m:r>
                        </m:e>
                      </m:d>
                      <m:r>
                        <a:rPr lang="ru-RU" sz="3600" b="1" i="1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&lt;</m:t>
                      </m:r>
                      <m:d>
                        <m:dPr>
                          <m:begChr m:val="|"/>
                          <m:endChr m:val="|"/>
                          <m:ctrlPr>
                            <a:rPr lang="ru-RU" sz="3600" b="1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3600" b="1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𝒃</m:t>
                          </m:r>
                        </m:e>
                      </m:d>
                      <m:r>
                        <a:rPr lang="ru-RU" sz="3600">
                          <a:solidFill>
                            <a:prstClr val="black"/>
                          </a:solidFill>
                          <a:latin typeface="Cambria Math"/>
                        </a:rPr>
                        <m:t>;</m:t>
                      </m:r>
                    </m:oMath>
                  </a14:m>
                  <a:r>
                    <a:rPr lang="ru-RU" sz="3600" dirty="0">
                      <a:solidFill>
                        <a:prstClr val="black"/>
                      </a:solidFill>
                      <a:latin typeface="Monotype Corsiva" panose="03010101010201010101" pitchFamily="66" charset="0"/>
                    </a:rPr>
                    <a:t>	2) </a:t>
                  </a:r>
                  <a14:m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ru-RU" sz="3600" b="1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3600" b="1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𝒃</m:t>
                          </m:r>
                        </m:e>
                      </m:d>
                      <m:r>
                        <a:rPr lang="ru-RU" sz="3600" b="1" i="1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&gt;</m:t>
                      </m:r>
                      <m:d>
                        <m:dPr>
                          <m:begChr m:val="|"/>
                          <m:endChr m:val="|"/>
                          <m:ctrlPr>
                            <a:rPr lang="ru-RU" sz="3600" b="1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3600" b="1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𝒂</m:t>
                          </m:r>
                        </m:e>
                      </m:d>
                      <m:r>
                        <a:rPr lang="ru-RU" sz="3600">
                          <a:solidFill>
                            <a:prstClr val="black"/>
                          </a:solidFill>
                          <a:latin typeface="Cambria Math"/>
                        </a:rPr>
                        <m:t>;</m:t>
                      </m:r>
                      <m:r>
                        <a:rPr lang="en-US" sz="3600">
                          <a:solidFill>
                            <a:prstClr val="black"/>
                          </a:solidFill>
                          <a:latin typeface="Cambria Math"/>
                        </a:rPr>
                        <m:t> </m:t>
                      </m:r>
                    </m:oMath>
                  </a14:m>
                  <a:endParaRPr lang="ru-RU" sz="3600" dirty="0" smtClean="0">
                    <a:solidFill>
                      <a:prstClr val="black"/>
                    </a:solidFill>
                    <a:latin typeface="Monotype Corsiva" panose="03010101010201010101" pitchFamily="66" charset="0"/>
                    <a:cs typeface="Times New Roman" panose="02020603050405020304" pitchFamily="18" charset="0"/>
                  </a:endParaRPr>
                </a:p>
                <a:p>
                  <a:pPr lvl="0">
                    <a:spcBef>
                      <a:spcPct val="20000"/>
                    </a:spcBef>
                  </a:pPr>
                  <a:r>
                    <a:rPr lang="ru-RU" sz="3600" dirty="0" smtClean="0">
                      <a:solidFill>
                        <a:prstClr val="black"/>
                      </a:solidFill>
                      <a:latin typeface="Monotype Corsiva" panose="03010101010201010101" pitchFamily="66" charset="0"/>
                      <a:cs typeface="Times New Roman" panose="02020603050405020304" pitchFamily="18" charset="0"/>
                    </a:rPr>
                    <a:t>3</a:t>
                  </a:r>
                  <a:r>
                    <a:rPr lang="ru-RU" sz="3600" dirty="0">
                      <a:solidFill>
                        <a:prstClr val="black"/>
                      </a:solidFill>
                      <a:latin typeface="Monotype Corsiva" panose="03010101010201010101" pitchFamily="66" charset="0"/>
                      <a:cs typeface="Times New Roman" panose="02020603050405020304" pitchFamily="18" charset="0"/>
                    </a:rPr>
                    <a:t>)</a:t>
                  </a:r>
                  <a:r>
                    <a:rPr lang="ru-RU" sz="3600" b="1" dirty="0">
                      <a:solidFill>
                        <a:prstClr val="black"/>
                      </a:solidFill>
                    </a:rPr>
                    <a:t> </a:t>
                  </a:r>
                  <a14:m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ru-RU" sz="3600" b="1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3600" b="1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𝒂</m:t>
                          </m:r>
                        </m:e>
                      </m:d>
                      <m:r>
                        <a:rPr lang="ru-RU" sz="3600" b="1" i="1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&gt;</m:t>
                      </m:r>
                      <m:d>
                        <m:dPr>
                          <m:begChr m:val="|"/>
                          <m:endChr m:val="|"/>
                          <m:ctrlPr>
                            <a:rPr lang="ru-RU" sz="3600" b="1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3600" b="1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𝒃</m:t>
                          </m:r>
                        </m:e>
                      </m:d>
                      <m:r>
                        <a:rPr lang="ru-RU" sz="3600">
                          <a:solidFill>
                            <a:prstClr val="black"/>
                          </a:solidFill>
                          <a:latin typeface="Cambria Math"/>
                        </a:rPr>
                        <m:t>;</m:t>
                      </m:r>
                    </m:oMath>
                  </a14:m>
                  <a:endParaRPr lang="ru-RU" sz="3600" dirty="0">
                    <a:solidFill>
                      <a:prstClr val="black"/>
                    </a:solidFill>
                    <a:latin typeface="Monotype Corsiva" panose="03010101010201010101" pitchFamily="66" charset="0"/>
                    <a:cs typeface="Times New Roman" panose="02020603050405020304" pitchFamily="18" charset="0"/>
                  </a:endParaRPr>
                </a:p>
                <a:p>
                  <a:pPr lvl="0">
                    <a:spcBef>
                      <a:spcPct val="20000"/>
                    </a:spcBef>
                  </a:pPr>
                  <a:r>
                    <a:rPr lang="ru-RU" sz="3200" dirty="0">
                      <a:solidFill>
                        <a:prstClr val="black"/>
                      </a:solidFill>
                      <a:latin typeface="Monotype Corsiva" panose="03010101010201010101" pitchFamily="66" charset="0"/>
                      <a:cs typeface="Times New Roman" panose="02020603050405020304" pitchFamily="18" charset="0"/>
                    </a:rPr>
                    <a:t>4) для сравнения не хватает данных</a:t>
                  </a:r>
                </a:p>
              </p:txBody>
            </p:sp>
          </mc:Choice>
          <mc:Fallback xmlns="">
            <p:sp>
              <p:nvSpPr>
                <p:cNvPr id="4" name="Прямоугольник 3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25724" y="2996952"/>
                  <a:ext cx="8640960" cy="3219343"/>
                </a:xfrm>
                <a:prstGeom prst="rect">
                  <a:avLst/>
                </a:prstGeom>
                <a:blipFill rotWithShape="1">
                  <a:blip r:embed="rId3"/>
                  <a:stretch>
                    <a:fillRect l="-2116" t="-3977" b="-3409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8" name="Прямоугольник 7"/>
            <p:cNvSpPr/>
            <p:nvPr/>
          </p:nvSpPr>
          <p:spPr>
            <a:xfrm>
              <a:off x="356832" y="3140968"/>
              <a:ext cx="360040" cy="360040"/>
            </a:xfrm>
            <a:prstGeom prst="rect">
              <a:avLst/>
            </a:prstGeom>
            <a:noFill/>
            <a:ln w="3810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1070670" y="2512350"/>
            <a:ext cx="6408712" cy="932294"/>
            <a:chOff x="1331640" y="2063151"/>
            <a:chExt cx="6408712" cy="932294"/>
          </a:xfrm>
        </p:grpSpPr>
        <p:cxnSp>
          <p:nvCxnSpPr>
            <p:cNvPr id="13" name="Прямая со стрелкой 12"/>
            <p:cNvCxnSpPr/>
            <p:nvPr/>
          </p:nvCxnSpPr>
          <p:spPr>
            <a:xfrm>
              <a:off x="1331640" y="2204864"/>
              <a:ext cx="6408712" cy="0"/>
            </a:xfrm>
            <a:prstGeom prst="straightConnector1">
              <a:avLst/>
            </a:prstGeom>
            <a:ln w="57150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/>
            <p:nvPr/>
          </p:nvCxnSpPr>
          <p:spPr>
            <a:xfrm>
              <a:off x="5769074" y="2063151"/>
              <a:ext cx="0" cy="288032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5" name="Овал 14"/>
            <p:cNvSpPr/>
            <p:nvPr/>
          </p:nvSpPr>
          <p:spPr>
            <a:xfrm>
              <a:off x="2701923" y="2096852"/>
              <a:ext cx="180020" cy="18002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Овал 16"/>
            <p:cNvSpPr/>
            <p:nvPr/>
          </p:nvSpPr>
          <p:spPr>
            <a:xfrm>
              <a:off x="4399124" y="2096393"/>
              <a:ext cx="180020" cy="18002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539905" y="2132856"/>
              <a:ext cx="50405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endPara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283968" y="2276413"/>
              <a:ext cx="50405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  <a:endPara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517046" y="2287559"/>
              <a:ext cx="50405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endPara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030" name="Picture 6" descr="https://2ch.pm/obr/src/24064/1540824668057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4313" y="4879664"/>
            <a:ext cx="1609459" cy="1726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7505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latin typeface="Monotype Corsiva" panose="03010101010201010101" pitchFamily="66" charset="0"/>
                <a:cs typeface="Times New Roman" panose="02020603050405020304" pitchFamily="18" charset="0"/>
              </a:rPr>
              <a:t>Проверка</a:t>
            </a:r>
            <a:endParaRPr lang="ru-RU" sz="4800" b="1" dirty="0"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dirty="0" smtClean="0">
                <a:latin typeface="Monotype Corsiva" panose="03010101010201010101" pitchFamily="66" charset="0"/>
                <a:cs typeface="Times New Roman" panose="02020603050405020304" pitchFamily="18" charset="0"/>
              </a:rPr>
              <a:t>Ответы</a:t>
            </a:r>
            <a:r>
              <a:rPr lang="ru-RU" sz="3600" dirty="0">
                <a:latin typeface="Monotype Corsiva" panose="03010101010201010101" pitchFamily="66" charset="0"/>
                <a:cs typeface="Times New Roman" panose="02020603050405020304" pitchFamily="18" charset="0"/>
              </a:rPr>
              <a:t>:</a:t>
            </a:r>
          </a:p>
          <a:p>
            <a:pPr marL="0" indent="0" algn="ctr">
              <a:buNone/>
            </a:pPr>
            <a:endParaRPr lang="ru-RU" sz="3600" dirty="0" smtClean="0">
              <a:latin typeface="Monotype Corsiva" panose="03010101010201010101" pitchFamily="66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3600" dirty="0" smtClean="0">
              <a:latin typeface="Monotype Corsiva" panose="03010101010201010101" pitchFamily="66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3600" dirty="0">
              <a:latin typeface="Monotype Corsiva" panose="03010101010201010101" pitchFamily="66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3600" dirty="0" smtClean="0">
                <a:latin typeface="Monotype Corsiva" panose="03010101010201010101" pitchFamily="66" charset="0"/>
                <a:cs typeface="Times New Roman" panose="02020603050405020304" pitchFamily="18" charset="0"/>
              </a:rPr>
              <a:t>«5» - всё правильно</a:t>
            </a:r>
          </a:p>
          <a:p>
            <a:pPr marL="0" indent="0" algn="ctr">
              <a:buNone/>
            </a:pPr>
            <a:r>
              <a:rPr lang="ru-RU" sz="3600" dirty="0" smtClean="0">
                <a:latin typeface="Monotype Corsiva" panose="03010101010201010101" pitchFamily="66" charset="0"/>
                <a:cs typeface="Times New Roman" panose="02020603050405020304" pitchFamily="18" charset="0"/>
              </a:rPr>
              <a:t>«4» - 1 ошибка</a:t>
            </a:r>
          </a:p>
          <a:p>
            <a:pPr marL="0" indent="0" algn="ctr">
              <a:buNone/>
            </a:pPr>
            <a:r>
              <a:rPr lang="ru-RU" sz="3600" dirty="0" smtClean="0">
                <a:latin typeface="Monotype Corsiva" panose="03010101010201010101" pitchFamily="66" charset="0"/>
                <a:cs typeface="Times New Roman" panose="02020603050405020304" pitchFamily="18" charset="0"/>
              </a:rPr>
              <a:t>«3» - 2 ошибки</a:t>
            </a:r>
          </a:p>
          <a:p>
            <a:pPr marL="0" indent="0" algn="ctr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4542" y="4869160"/>
            <a:ext cx="2175094" cy="1628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2291675"/>
              </p:ext>
            </p:extLst>
          </p:nvPr>
        </p:nvGraphicFramePr>
        <p:xfrm>
          <a:off x="2339752" y="2060848"/>
          <a:ext cx="4577655" cy="151216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15531"/>
                <a:gridCol w="915531"/>
                <a:gridCol w="915531"/>
                <a:gridCol w="915531"/>
                <a:gridCol w="915531"/>
              </a:tblGrid>
              <a:tr h="756084"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Monotype Corsiva" panose="03010101010201010101" pitchFamily="66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3600" dirty="0">
                        <a:latin typeface="Monotype Corsiva" panose="03010101010201010101" pitchFamily="66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Monotype Corsiva" panose="03010101010201010101" pitchFamily="66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3600" dirty="0">
                        <a:latin typeface="Monotype Corsiva" panose="03010101010201010101" pitchFamily="66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Monotype Corsiva" panose="03010101010201010101" pitchFamily="66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3600" dirty="0">
                        <a:latin typeface="Monotype Corsiva" panose="03010101010201010101" pitchFamily="66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Monotype Corsiva" panose="03010101010201010101" pitchFamily="66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3600" dirty="0">
                        <a:latin typeface="Monotype Corsiva" panose="03010101010201010101" pitchFamily="66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Monotype Corsiva" panose="03010101010201010101" pitchFamily="66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3600" dirty="0">
                        <a:latin typeface="Monotype Corsiva" panose="03010101010201010101" pitchFamily="66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756084"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latin typeface="Monotype Corsiva" panose="03010101010201010101" pitchFamily="66" charset="0"/>
                          <a:cs typeface="Times New Roman" panose="02020603050405020304" pitchFamily="18" charset="0"/>
                        </a:rPr>
                        <a:t>B</a:t>
                      </a:r>
                      <a:endParaRPr lang="ru-RU" sz="3600" b="1" dirty="0">
                        <a:latin typeface="Monotype Corsiva" panose="03010101010201010101" pitchFamily="66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latin typeface="Monotype Corsiva" panose="03010101010201010101" pitchFamily="66" charset="0"/>
                          <a:cs typeface="Times New Roman" panose="02020603050405020304" pitchFamily="18" charset="0"/>
                        </a:rPr>
                        <a:t>D</a:t>
                      </a:r>
                      <a:endParaRPr lang="ru-RU" sz="3600" b="1" dirty="0">
                        <a:latin typeface="Monotype Corsiva" panose="03010101010201010101" pitchFamily="66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latin typeface="Monotype Corsiva" panose="03010101010201010101" pitchFamily="66" charset="0"/>
                          <a:cs typeface="Times New Roman" panose="02020603050405020304" pitchFamily="18" charset="0"/>
                        </a:rPr>
                        <a:t>C</a:t>
                      </a:r>
                      <a:endParaRPr lang="ru-RU" sz="3600" b="1" dirty="0">
                        <a:latin typeface="Monotype Corsiva" panose="03010101010201010101" pitchFamily="66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latin typeface="Monotype Corsiva" panose="03010101010201010101" pitchFamily="66" charset="0"/>
                          <a:cs typeface="Times New Roman" panose="02020603050405020304" pitchFamily="18" charset="0"/>
                        </a:rPr>
                        <a:t>B</a:t>
                      </a:r>
                      <a:endParaRPr lang="ru-RU" sz="3600" b="1" dirty="0">
                        <a:latin typeface="Monotype Corsiva" panose="03010101010201010101" pitchFamily="66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latin typeface="Monotype Corsiva" panose="03010101010201010101" pitchFamily="66" charset="0"/>
                          <a:cs typeface="Times New Roman" panose="02020603050405020304" pitchFamily="18" charset="0"/>
                        </a:rPr>
                        <a:t>A</a:t>
                      </a:r>
                      <a:endParaRPr lang="ru-RU" sz="3600" b="1" dirty="0">
                        <a:latin typeface="Monotype Corsiva" panose="03010101010201010101" pitchFamily="66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7471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31626" y="27856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Monotype Corsiva" panose="03010101010201010101" pitchFamily="66" charset="0"/>
              </a:rPr>
              <a:t>Тест по теме «Модуль числа»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75878" y="596612"/>
            <a:ext cx="8712968" cy="954107"/>
          </a:xfrm>
          <a:prstGeom prst="rect">
            <a:avLst/>
          </a:prstGeom>
          <a:ln w="28575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en-US" sz="28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8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8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Найдите значение выражения |х|, если х = – 4,5</a:t>
            </a:r>
          </a:p>
          <a:p>
            <a:pPr lvl="0"/>
            <a:r>
              <a:rPr 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4,5 и 4,5;   </a:t>
            </a: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B) 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4,5;     </a:t>
            </a: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С) 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4,5</a:t>
            </a:r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056" y="5654715"/>
            <a:ext cx="8712968" cy="954107"/>
          </a:xfrm>
          <a:prstGeom prst="rect">
            <a:avLst/>
          </a:prstGeom>
          <a:ln w="28575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28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8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каких значениях х верно равенство |х| = 9?</a:t>
            </a:r>
          </a:p>
          <a:p>
            <a:pPr lvl="0"/>
            <a:r>
              <a:rPr lang="ru-RU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9 и 9; 	</a:t>
            </a: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 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9; 	</a:t>
            </a: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С) 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9;    </a:t>
            </a: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D) 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Таких чисел нет.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75878" y="1642942"/>
            <a:ext cx="8712968" cy="1384995"/>
          </a:xfrm>
          <a:prstGeom prst="rect">
            <a:avLst/>
          </a:prstGeom>
          <a:ln w="28575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ru-RU" sz="28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28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Выберите верные равенства: </a:t>
            </a:r>
          </a:p>
          <a:p>
            <a:pPr lvl="0"/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|– 7| = 7;      2) |– 4| = – 4;      3) |5| = 5.</a:t>
            </a:r>
          </a:p>
          <a:p>
            <a:pPr lvl="0"/>
            <a:r>
              <a:rPr lang="en-US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 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1;   </a:t>
            </a: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 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и 2;    </a:t>
            </a: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С) 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и 3;       </a:t>
            </a: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D) 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и 3; 	</a:t>
            </a: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Е) 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Все.</a:t>
            </a:r>
            <a:endParaRPr lang="en-US" sz="28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9400" y="3127195"/>
            <a:ext cx="8718624" cy="954107"/>
          </a:xfrm>
          <a:prstGeom prst="rect">
            <a:avLst/>
          </a:prstGeom>
          <a:ln w="28575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en-US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28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Известно, что |– а| = 18. Чему равен |а|?</a:t>
            </a:r>
          </a:p>
          <a:p>
            <a:pPr lvl="0"/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 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18;      </a:t>
            </a: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 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и – 18;       </a:t>
            </a: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С) 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18.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85056" y="4165457"/>
            <a:ext cx="8712968" cy="1384995"/>
          </a:xfrm>
          <a:prstGeom prst="rect">
            <a:avLst/>
          </a:prstGeom>
          <a:ln w="28575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28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чисел: </a:t>
            </a:r>
            <a:r>
              <a:rPr lang="en-US" sz="28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ru-RU" sz="28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6,8</a:t>
            </a:r>
            <a:r>
              <a:rPr lang="ru-RU" sz="28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US" sz="28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ru-RU" sz="28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0; </a:t>
            </a:r>
            <a:r>
              <a:rPr lang="en-US" sz="28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</a:t>
            </a:r>
            <a:r>
              <a:rPr lang="ru-RU" sz="28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8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8,35 выберите то, </a:t>
            </a:r>
            <a:r>
              <a:rPr lang="ru-RU" sz="28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sz="28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которого бoльший </a:t>
            </a:r>
            <a:r>
              <a:rPr lang="ru-RU" sz="28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модуль</a:t>
            </a:r>
            <a:r>
              <a:rPr lang="en-US" sz="28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algn="ctr"/>
            <a:r>
              <a:rPr lang="ru-RU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3;</a:t>
            </a:r>
            <a:r>
              <a:rPr lang="ru-RU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2; 	 </a:t>
            </a:r>
            <a:r>
              <a:rPr lang="en-US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С)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1989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latin typeface="Monotype Corsiva" panose="03010101010201010101" pitchFamily="66" charset="0"/>
              </a:rPr>
              <a:t>Домашнее задание</a:t>
            </a:r>
            <a:endParaRPr lang="ru-RU" sz="4800" b="1" dirty="0">
              <a:latin typeface="Monotype Corsiva" panose="03010101010201010101" pitchFamily="66" charset="0"/>
            </a:endParaRPr>
          </a:p>
        </p:txBody>
      </p:sp>
      <p:pic>
        <p:nvPicPr>
          <p:cNvPr id="2052" name="Picture 4" descr="http://essaydocs.org/name-1-describe-what-the-climate-is-like-in-egypt/46212_html_34216165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074" y="1052736"/>
            <a:ext cx="5910110" cy="5326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rot="21407610">
            <a:off x="1084513" y="1747986"/>
            <a:ext cx="4788245" cy="417135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b="1" dirty="0" smtClean="0">
                <a:latin typeface="Monotype Corsiva" panose="03010101010201010101" pitchFamily="66" charset="0"/>
              </a:rPr>
              <a:t>У</a:t>
            </a:r>
            <a:r>
              <a:rPr lang="ru-RU" b="1" dirty="0">
                <a:latin typeface="Monotype Corsiva" panose="03010101010201010101" pitchFamily="66" charset="0"/>
              </a:rPr>
              <a:t>: стр. </a:t>
            </a:r>
            <a:r>
              <a:rPr lang="ru-RU" b="1" dirty="0" smtClean="0">
                <a:latin typeface="Monotype Corsiva" panose="03010101010201010101" pitchFamily="66" charset="0"/>
              </a:rPr>
              <a:t>189 – читать, выучить правила, </a:t>
            </a:r>
          </a:p>
          <a:p>
            <a:pPr marL="0" indent="0">
              <a:buNone/>
            </a:pPr>
            <a:r>
              <a:rPr lang="ru-RU" b="1" dirty="0" smtClean="0">
                <a:latin typeface="Monotype Corsiva" panose="03010101010201010101" pitchFamily="66" charset="0"/>
              </a:rPr>
              <a:t> </a:t>
            </a:r>
            <a:r>
              <a:rPr lang="ru-RU" b="1" dirty="0">
                <a:latin typeface="Monotype Corsiva" panose="03010101010201010101" pitchFamily="66" charset="0"/>
              </a:rPr>
              <a:t>№ 624(б, г), </a:t>
            </a:r>
            <a:r>
              <a:rPr lang="ru-RU" b="1" dirty="0" smtClean="0">
                <a:latin typeface="Monotype Corsiva" panose="03010101010201010101" pitchFamily="66" charset="0"/>
              </a:rPr>
              <a:t>625  </a:t>
            </a:r>
            <a:endParaRPr lang="ru-RU" dirty="0" smtClean="0">
              <a:solidFill>
                <a:srgbClr val="C00000"/>
              </a:solidFill>
              <a:latin typeface="Monotype Corsiva" panose="03010101010201010101" pitchFamily="66" charset="0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По желанию:</a:t>
            </a:r>
          </a:p>
          <a:p>
            <a:pPr marL="0" indent="0">
              <a:buNone/>
            </a:pPr>
            <a:r>
              <a:rPr lang="ru-RU" dirty="0" smtClean="0">
                <a:latin typeface="Monotype Corsiva" panose="03010101010201010101" pitchFamily="66" charset="0"/>
              </a:rPr>
              <a:t>Подготовить сообщение на тему: История  понятия «Модуль числа»</a:t>
            </a:r>
          </a:p>
          <a:p>
            <a:pPr marL="0" indent="0">
              <a:buNone/>
            </a:pPr>
            <a:r>
              <a:rPr lang="ru-RU" dirty="0" smtClean="0">
                <a:latin typeface="Monotype Corsiva" panose="03010101010201010101" pitchFamily="66" charset="0"/>
              </a:rPr>
              <a:t>(1 лист, формат А4)</a:t>
            </a:r>
            <a:endParaRPr lang="ru-RU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5537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0168" y="1052736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Сформулируйте задания к  данным числовым выражениям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138728" y="2348880"/>
                <a:ext cx="8892480" cy="1152128"/>
              </a:xfrm>
              <a:ln w="76200"/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ru-RU" sz="4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-3</a:t>
                </a:r>
                <a:r>
                  <a:rPr lang="ru-RU" sz="4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</a:t>
                </a:r>
                <a:r>
                  <a:rPr lang="ru-RU" sz="4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5</a:t>
                </a:r>
                <a:r>
                  <a:rPr lang="ru-RU" sz="4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 </a:t>
                </a:r>
                <a:r>
                  <a:rPr lang="ru-RU" sz="4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-7</a:t>
                </a:r>
                <a:r>
                  <a:rPr lang="ru-RU" sz="4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 </a:t>
                </a:r>
                <a:r>
                  <a:rPr lang="ru-RU" sz="4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4400" b="1" i="1" dirty="0">
                            <a:latin typeface="Cambria Math"/>
                          </a:rPr>
                        </m:ctrlPr>
                      </m:fPr>
                      <m:num>
                        <m:r>
                          <a:rPr lang="ru-RU" sz="4400" b="1" i="0" dirty="0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ru-RU" sz="4400" b="1" i="0" dirty="0">
                            <a:latin typeface="Cambria Math"/>
                          </a:rPr>
                          <m:t>𝟑</m:t>
                        </m:r>
                      </m:den>
                    </m:f>
                  </m:oMath>
                </a14:m>
                <a:r>
                  <a:rPr lang="ru-RU" sz="4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</a:t>
                </a:r>
                <a:r>
                  <a:rPr lang="ru-RU" sz="4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0</a:t>
                </a:r>
                <a:r>
                  <a:rPr lang="ru-RU" sz="4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</a:t>
                </a:r>
                <a:r>
                  <a:rPr lang="ru-RU" sz="4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-3,5</a:t>
                </a:r>
                <a:r>
                  <a:rPr lang="ru-RU" sz="4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</a:t>
                </a:r>
                <a:r>
                  <a:rPr lang="ru-RU" sz="4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2</a:t>
                </a:r>
                <a:r>
                  <a:rPr lang="ru-RU" sz="4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</a:t>
                </a:r>
                <a:r>
                  <a:rPr lang="ru-RU" sz="4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7</a:t>
                </a:r>
                <a:r>
                  <a:rPr lang="ru-RU" sz="4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</a:t>
                </a:r>
                <a:r>
                  <a:rPr lang="ru-RU" sz="4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4400" b="1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ru-RU" sz="4400" b="1" i="0" dirty="0" smtClean="0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ru-RU" sz="4400" b="1" i="0" dirty="0" smtClean="0">
                            <a:latin typeface="Cambria Math"/>
                          </a:rPr>
                          <m:t>𝟑</m:t>
                        </m:r>
                      </m:den>
                    </m:f>
                  </m:oMath>
                </a14:m>
                <a:r>
                  <a:rPr lang="ru-RU" sz="4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</a:t>
                </a:r>
                <a:r>
                  <a:rPr lang="ru-RU" sz="4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-(-3)</a:t>
                </a:r>
                <a:endParaRPr lang="ru-RU" sz="44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38728" y="2348880"/>
                <a:ext cx="8892480" cy="1152128"/>
              </a:xfrm>
              <a:blipFill rotWithShape="1">
                <a:blip r:embed="rId2"/>
                <a:stretch>
                  <a:fillRect l="-2379" r="-2175" b="-495"/>
                </a:stretch>
              </a:blipFill>
              <a:ln w="76200"/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/>
          <p:cNvSpPr txBox="1"/>
          <p:nvPr/>
        </p:nvSpPr>
        <p:spPr>
          <a:xfrm>
            <a:off x="421472" y="3717032"/>
            <a:ext cx="8326992" cy="2677656"/>
          </a:xfrm>
          <a:prstGeom prst="rect">
            <a:avLst/>
          </a:prstGeom>
          <a:noFill/>
          <a:ln w="28575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ыбрать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Натуральные числа,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Положительные числа,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Отрицательные числа,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Целые числа,         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Дробные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числа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редставить их 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координатной прямой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57200" y="274638"/>
            <a:ext cx="8229600" cy="5620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5400" b="1" smtClean="0">
                <a:latin typeface="Monotype Corsiva" panose="03010101010201010101" pitchFamily="66" charset="0"/>
                <a:cs typeface="Times New Roman" panose="02020603050405020304" pitchFamily="18" charset="0"/>
              </a:rPr>
              <a:t>Математическая разминка</a:t>
            </a:r>
            <a:endParaRPr lang="ru-RU" sz="5400" b="1" dirty="0"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6313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latin typeface="Monotype Corsiva" panose="03010101010201010101" pitchFamily="66" charset="0"/>
              </a:rPr>
              <a:t>Подведём итоги</a:t>
            </a:r>
            <a:endParaRPr lang="ru-RU" sz="4800" b="1" dirty="0">
              <a:latin typeface="Monotype Corsiva" panose="03010101010201010101" pitchFamily="66" charset="0"/>
            </a:endParaRPr>
          </a:p>
        </p:txBody>
      </p:sp>
      <p:pic>
        <p:nvPicPr>
          <p:cNvPr id="3074" name="Picture 2" descr="https://ya-webdesign.com/images/staircase-vector-business-3.png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91" t="48897" r="19321" b="11103"/>
          <a:stretch/>
        </p:blipFill>
        <p:spPr bwMode="auto">
          <a:xfrm>
            <a:off x="1278342" y="2176538"/>
            <a:ext cx="7758154" cy="4453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681790" y="5467723"/>
            <a:ext cx="68407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Monotype Corsiva" panose="03010101010201010101" pitchFamily="66" charset="0"/>
              </a:rPr>
              <a:t>Всё было непонятно</a:t>
            </a:r>
            <a:endParaRPr lang="ru-RU" sz="4000" b="1" dirty="0">
              <a:latin typeface="Monotype Corsiva" panose="03010101010201010101" pitchFamily="66" charset="0"/>
            </a:endParaRPr>
          </a:p>
        </p:txBody>
      </p:sp>
      <p:pic>
        <p:nvPicPr>
          <p:cNvPr id="3078" name="Picture 6" descr="https://c7.uihere.com/files/702/840/54/emoji-emoticon-smiley-clip-art-emoj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9414" l="9753" r="8997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710" y="2742253"/>
            <a:ext cx="2361508" cy="1660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s://www.edgehill.ac.uk/studentservices/files/2018/07/Guilt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796" y="4528773"/>
            <a:ext cx="1534900" cy="153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491880" y="4049151"/>
            <a:ext cx="66967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Monotype Corsiva" panose="03010101010201010101" pitchFamily="66" charset="0"/>
              </a:rPr>
              <a:t>Остались вопросы</a:t>
            </a:r>
            <a:endParaRPr lang="ru-RU" sz="4000" b="1" dirty="0">
              <a:latin typeface="Monotype Corsiva" panose="03010101010201010101" pitchFamily="66" charset="0"/>
            </a:endParaRPr>
          </a:p>
        </p:txBody>
      </p:sp>
      <p:pic>
        <p:nvPicPr>
          <p:cNvPr id="3084" name="Picture 12" descr="https://i.pinimg.com/originals/b8/40/70/b8407089e5462df46d8bdfc80c7deee5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1058" y="1196752"/>
            <a:ext cx="1593490" cy="1593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4572000" y="2375054"/>
            <a:ext cx="30603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Monotype Corsiva" panose="03010101010201010101" pitchFamily="66" charset="0"/>
              </a:rPr>
              <a:t>Мне всё удалось, </a:t>
            </a:r>
          </a:p>
          <a:p>
            <a:r>
              <a:rPr lang="ru-RU" sz="3600" b="1" dirty="0" smtClean="0">
                <a:latin typeface="Monotype Corsiva" panose="03010101010201010101" pitchFamily="66" charset="0"/>
              </a:rPr>
              <a:t>я всё понял (а)</a:t>
            </a:r>
            <a:endParaRPr lang="ru-RU" sz="3600" b="1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8543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latin typeface="Monotype Corsiva" panose="03010101010201010101" pitchFamily="66" charset="0"/>
                <a:cs typeface="Times New Roman" panose="02020603050405020304" pitchFamily="18" charset="0"/>
              </a:rPr>
              <a:t>Математическая разминка</a:t>
            </a:r>
            <a:endParaRPr lang="ru-RU" sz="5400" b="1" dirty="0"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grpSp>
        <p:nvGrpSpPr>
          <p:cNvPr id="31" name="Группа 30"/>
          <p:cNvGrpSpPr/>
          <p:nvPr/>
        </p:nvGrpSpPr>
        <p:grpSpPr>
          <a:xfrm>
            <a:off x="1178682" y="3015244"/>
            <a:ext cx="6408712" cy="941912"/>
            <a:chOff x="1331640" y="2060848"/>
            <a:chExt cx="6408712" cy="941912"/>
          </a:xfrm>
        </p:grpSpPr>
        <p:cxnSp>
          <p:nvCxnSpPr>
            <p:cNvPr id="5" name="Прямая со стрелкой 4"/>
            <p:cNvCxnSpPr/>
            <p:nvPr/>
          </p:nvCxnSpPr>
          <p:spPr>
            <a:xfrm>
              <a:off x="1331640" y="2204864"/>
              <a:ext cx="6408712" cy="0"/>
            </a:xfrm>
            <a:prstGeom prst="straightConnector1">
              <a:avLst/>
            </a:prstGeom>
            <a:ln w="57150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" name="Прямая соединительная линия 6"/>
            <p:cNvCxnSpPr/>
            <p:nvPr/>
          </p:nvCxnSpPr>
          <p:spPr>
            <a:xfrm>
              <a:off x="4427984" y="2060848"/>
              <a:ext cx="0" cy="288032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4" name="Овал 23"/>
            <p:cNvSpPr/>
            <p:nvPr/>
          </p:nvSpPr>
          <p:spPr>
            <a:xfrm>
              <a:off x="2701923" y="2096852"/>
              <a:ext cx="180020" cy="18002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Овал 24"/>
            <p:cNvSpPr/>
            <p:nvPr/>
          </p:nvSpPr>
          <p:spPr>
            <a:xfrm>
              <a:off x="5418094" y="2114854"/>
              <a:ext cx="180020" cy="18002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Овал 25"/>
            <p:cNvSpPr/>
            <p:nvPr/>
          </p:nvSpPr>
          <p:spPr>
            <a:xfrm>
              <a:off x="6930262" y="2114854"/>
              <a:ext cx="180020" cy="18002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2539905" y="2132856"/>
              <a:ext cx="50405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endPara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5256076" y="2132856"/>
              <a:ext cx="50405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endPara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6815106" y="2294874"/>
              <a:ext cx="50405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  <a:endPara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4175956" y="2285256"/>
              <a:ext cx="50405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endPara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184096" y="1351980"/>
            <a:ext cx="896448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координатной прямой изображены числа </a:t>
            </a:r>
            <a:r>
              <a:rPr lang="en-US" sz="4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a, b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86594" y="3957156"/>
            <a:ext cx="828092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 Сравните </a:t>
            </a: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нулём каждое из чисел </a:t>
            </a:r>
            <a:r>
              <a:rPr lang="en-US" sz="32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a, b</a:t>
            </a:r>
            <a:r>
              <a:rPr lang="ru-RU" sz="32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en-US" sz="32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Б) Сравните </a:t>
            </a: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числа </a:t>
            </a:r>
            <a:r>
              <a:rPr lang="en-US" sz="32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u-RU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</a:t>
            </a:r>
            <a:r>
              <a:rPr lang="en-US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en-US" sz="32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ru-RU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</a:t>
            </a:r>
            <a:r>
              <a:rPr lang="en-US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9808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514350" indent="-514350">
                  <a:buAutoNum type="arabicPeriod" startAt="3"/>
                </a:pPr>
                <a:r>
                  <a:rPr lang="ru-RU" sz="4000" b="1" dirty="0" smtClean="0">
                    <a:latin typeface="Monotype Corsiva" panose="03010101010201010101" pitchFamily="66" charset="0"/>
                    <a:cs typeface="Times New Roman" panose="02020603050405020304" pitchFamily="18" charset="0"/>
                  </a:rPr>
                  <a:t>Найдите модуль числа: </a:t>
                </a:r>
                <a:endParaRPr lang="en-US" sz="4000" b="1" dirty="0" smtClean="0">
                  <a:latin typeface="Monotype Corsiva" panose="03010101010201010101" pitchFamily="66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ru-RU" sz="4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а) 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ru-RU" sz="4400" b="1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ru-RU" sz="4400" b="1" i="1" smtClean="0">
                            <a:latin typeface="Cambria Math"/>
                            <a:cs typeface="Times New Roman" panose="02020603050405020304" pitchFamily="18" charset="0"/>
                          </a:rPr>
                          <m:t>𝟓</m:t>
                        </m:r>
                      </m:e>
                    </m:d>
                  </m:oMath>
                </a14:m>
                <a:endParaRPr lang="ru-RU" sz="4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ru-RU" sz="4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б) 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ru-RU" sz="4400" b="1" i="1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ru-RU" sz="4400" b="1" i="1" smtClean="0">
                            <a:latin typeface="Cambria Math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ru-RU" sz="4400" b="1" i="1" smtClean="0">
                            <a:latin typeface="Cambria Math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ru-RU" sz="4400" b="1" i="1" smtClean="0">
                            <a:latin typeface="Cambria Math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ru-RU" sz="4400" b="1" i="1" smtClean="0">
                            <a:latin typeface="Cambria Math"/>
                            <a:cs typeface="Times New Roman" panose="02020603050405020304" pitchFamily="18" charset="0"/>
                          </a:rPr>
                          <m:t>𝟓</m:t>
                        </m:r>
                      </m:e>
                    </m:d>
                  </m:oMath>
                </a14:m>
                <a:endParaRPr lang="ru-RU" sz="4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ru-RU" sz="4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в) 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ru-RU" sz="4400" b="1" i="1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ru-RU" sz="4400" b="1" i="1" smtClean="0">
                            <a:latin typeface="Cambria Math"/>
                            <a:cs typeface="Times New Roman" panose="02020603050405020304" pitchFamily="18" charset="0"/>
                          </a:rPr>
                          <m:t>𝟎</m:t>
                        </m:r>
                        <m:r>
                          <a:rPr lang="ru-RU" sz="4400" b="1" i="1" smtClean="0">
                            <a:latin typeface="Cambria Math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ru-RU" sz="4400" b="1" i="1" smtClean="0">
                            <a:latin typeface="Cambria Math"/>
                            <a:cs typeface="Times New Roman" panose="02020603050405020304" pitchFamily="18" charset="0"/>
                          </a:rPr>
                          <m:t>𝟐</m:t>
                        </m:r>
                      </m:e>
                    </m:d>
                  </m:oMath>
                </a14:m>
                <a:endParaRPr lang="ru-RU" sz="4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ru-RU" sz="4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г)  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ru-RU" sz="4800" b="1" i="1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ru-RU" sz="4800" b="1" i="1" smtClean="0">
                                <a:latin typeface="Cambria Math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ru-RU" sz="4800" b="1" i="1" smtClean="0">
                                <a:latin typeface="Cambria Math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num>
                          <m:den>
                            <m:r>
                              <a:rPr lang="ru-RU" sz="4800" b="1" i="1" smtClean="0">
                                <a:latin typeface="Cambria Math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den>
                        </m:f>
                      </m:e>
                    </m:d>
                  </m:oMath>
                </a14:m>
                <a:endParaRPr lang="ru-RU" sz="36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endParaRPr lang="ru-RU" sz="36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endParaRPr lang="ru-RU" b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2963" t="-256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latin typeface="Monotype Corsiva" panose="03010101010201010101" pitchFamily="66" charset="0"/>
                <a:cs typeface="Times New Roman" panose="02020603050405020304" pitchFamily="18" charset="0"/>
              </a:rPr>
              <a:t>Математическая разминка</a:t>
            </a:r>
            <a:endParaRPr lang="ru-RU" sz="5400" b="1" dirty="0"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pic>
        <p:nvPicPr>
          <p:cNvPr id="2052" name="Picture 4" descr="http://pngimg.com/uploads/question_mark/question_mark_PNG1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26816">
            <a:off x="5626823" y="3236643"/>
            <a:ext cx="2888293" cy="2888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1353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476672"/>
            <a:ext cx="7772400" cy="1470025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latin typeface="Monotype Corsiva" panose="03010101010201010101" pitchFamily="66" charset="0"/>
              </a:rPr>
              <a:t>22.04.19  Классная работа</a:t>
            </a:r>
            <a:endParaRPr lang="ru-RU" sz="5400" b="1" dirty="0">
              <a:latin typeface="Monotype Corsiva" panose="03010101010201010101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1772816"/>
            <a:ext cx="8424936" cy="1008112"/>
          </a:xfrm>
        </p:spPr>
        <p:txBody>
          <a:bodyPr>
            <a:noAutofit/>
          </a:bodyPr>
          <a:lstStyle/>
          <a:p>
            <a:r>
              <a:rPr lang="ru-RU" sz="6000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Понятие модуль числа</a:t>
            </a:r>
            <a:endParaRPr lang="ru-RU" sz="6000" dirty="0">
              <a:solidFill>
                <a:schemeClr val="tx1"/>
              </a:solidFill>
              <a:latin typeface="Monotype Corsiva" panose="03010101010201010101" pitchFamily="66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539552" y="3140968"/>
            <a:ext cx="8424936" cy="10081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6000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Какова цель урока? </a:t>
            </a:r>
            <a:endParaRPr lang="ru-RU" sz="6000" dirty="0">
              <a:solidFill>
                <a:schemeClr val="tx1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3074" name="Picture 2" descr="https://2.bp.blogspot.com/-hkmmweUJ6Jo/Ut_R50VUVrI/AAAAAAAAA3Q/tnp0JeJgneo/w530-h558-p/alvo0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613517" y="4365104"/>
            <a:ext cx="2107279" cy="2218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4065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/>
          <a:p>
            <a:r>
              <a:rPr lang="ru-RU" dirty="0" smtClean="0">
                <a:latin typeface="Monotype Corsiva" panose="03010101010201010101" pitchFamily="66" charset="0"/>
              </a:rPr>
              <a:t>1. </a:t>
            </a:r>
            <a:r>
              <a:rPr lang="ru-RU" sz="3600" dirty="0" smtClean="0">
                <a:latin typeface="Monotype Corsiva" panose="03010101010201010101" pitchFamily="66" charset="0"/>
              </a:rPr>
              <a:t>Постройте</a:t>
            </a:r>
            <a:r>
              <a:rPr lang="ru-RU" dirty="0" smtClean="0">
                <a:latin typeface="Monotype Corsiva" panose="03010101010201010101" pitchFamily="66" charset="0"/>
              </a:rPr>
              <a:t> </a:t>
            </a:r>
            <a:r>
              <a:rPr lang="ru-RU" sz="3600" dirty="0" smtClean="0">
                <a:latin typeface="Monotype Corsiva" panose="03010101010201010101" pitchFamily="66" charset="0"/>
              </a:rPr>
              <a:t>координатную прямую</a:t>
            </a:r>
            <a:endParaRPr lang="ru-RU" sz="3600" dirty="0">
              <a:latin typeface="Monotype Corsiva" panose="03010101010201010101" pitchFamily="66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09600" y="239232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>
                <a:latin typeface="Monotype Corsiva" panose="03010101010201010101" pitchFamily="66" charset="0"/>
              </a:rPr>
              <a:t>2. Отметьте на </a:t>
            </a:r>
            <a:r>
              <a:rPr lang="ru-RU" dirty="0">
                <a:latin typeface="Monotype Corsiva" panose="03010101010201010101" pitchFamily="66" charset="0"/>
              </a:rPr>
              <a:t>координатной прямой точки </a:t>
            </a:r>
            <a:r>
              <a:rPr lang="ru-RU" b="1" dirty="0">
                <a:latin typeface="Monotype Corsiva" panose="03010101010201010101" pitchFamily="66" charset="0"/>
              </a:rPr>
              <a:t>М(5), В(2), С(-6), К(-4</a:t>
            </a:r>
            <a:r>
              <a:rPr lang="ru-RU" b="1" dirty="0" smtClean="0">
                <a:latin typeface="Monotype Corsiva" panose="03010101010201010101" pitchFamily="66" charset="0"/>
              </a:rPr>
              <a:t>)</a:t>
            </a:r>
            <a:endParaRPr lang="ru-RU" b="1" dirty="0">
              <a:latin typeface="Monotype Corsiva" panose="03010101010201010101" pitchFamily="66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639192" y="458112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dirty="0"/>
          </a:p>
        </p:txBody>
      </p:sp>
      <p:grpSp>
        <p:nvGrpSpPr>
          <p:cNvPr id="63" name="Группа 62"/>
          <p:cNvGrpSpPr/>
          <p:nvPr/>
        </p:nvGrpSpPr>
        <p:grpSpPr>
          <a:xfrm>
            <a:off x="656906" y="1562775"/>
            <a:ext cx="7488832" cy="826873"/>
            <a:chOff x="656906" y="1562775"/>
            <a:chExt cx="7488832" cy="826873"/>
          </a:xfrm>
        </p:grpSpPr>
        <p:grpSp>
          <p:nvGrpSpPr>
            <p:cNvPr id="6" name="Группа 5"/>
            <p:cNvGrpSpPr/>
            <p:nvPr/>
          </p:nvGrpSpPr>
          <p:grpSpPr>
            <a:xfrm>
              <a:off x="656906" y="1562775"/>
              <a:ext cx="7488832" cy="826873"/>
              <a:chOff x="1331640" y="2063151"/>
              <a:chExt cx="6408712" cy="826873"/>
            </a:xfrm>
          </p:grpSpPr>
          <p:cxnSp>
            <p:nvCxnSpPr>
              <p:cNvPr id="7" name="Прямая со стрелкой 6"/>
              <p:cNvCxnSpPr/>
              <p:nvPr/>
            </p:nvCxnSpPr>
            <p:spPr>
              <a:xfrm>
                <a:off x="1331640" y="2204864"/>
                <a:ext cx="6408712" cy="0"/>
              </a:xfrm>
              <a:prstGeom prst="straightConnector1">
                <a:avLst/>
              </a:prstGeom>
              <a:ln w="57150"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" name="Прямая соединительная линия 7"/>
              <p:cNvCxnSpPr/>
              <p:nvPr/>
            </p:nvCxnSpPr>
            <p:spPr>
              <a:xfrm>
                <a:off x="5051790" y="2063151"/>
                <a:ext cx="0" cy="288032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3" name="TextBox 12"/>
              <p:cNvSpPr txBox="1"/>
              <p:nvPr/>
            </p:nvSpPr>
            <p:spPr>
              <a:xfrm>
                <a:off x="4837800" y="2243693"/>
                <a:ext cx="504056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36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</a:t>
                </a:r>
              </a:p>
            </p:txBody>
          </p:sp>
        </p:grpSp>
        <p:grpSp>
          <p:nvGrpSpPr>
            <p:cNvPr id="17" name="Группа 16"/>
            <p:cNvGrpSpPr/>
            <p:nvPr/>
          </p:nvGrpSpPr>
          <p:grpSpPr>
            <a:xfrm>
              <a:off x="5141591" y="1636672"/>
              <a:ext cx="589009" cy="752976"/>
              <a:chOff x="5141591" y="1636672"/>
              <a:chExt cx="589009" cy="752976"/>
            </a:xfrm>
          </p:grpSpPr>
          <p:cxnSp>
            <p:nvCxnSpPr>
              <p:cNvPr id="14" name="Прямая соединительная линия 13"/>
              <p:cNvCxnSpPr/>
              <p:nvPr/>
            </p:nvCxnSpPr>
            <p:spPr>
              <a:xfrm>
                <a:off x="5436096" y="1636672"/>
                <a:ext cx="0" cy="135632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6" name="TextBox 15"/>
              <p:cNvSpPr txBox="1"/>
              <p:nvPr/>
            </p:nvSpPr>
            <p:spPr>
              <a:xfrm>
                <a:off x="5141591" y="1743317"/>
                <a:ext cx="589009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36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</a:p>
            </p:txBody>
          </p:sp>
        </p:grpSp>
        <p:grpSp>
          <p:nvGrpSpPr>
            <p:cNvPr id="18" name="Группа 17"/>
            <p:cNvGrpSpPr/>
            <p:nvPr/>
          </p:nvGrpSpPr>
          <p:grpSpPr>
            <a:xfrm>
              <a:off x="4283967" y="1636672"/>
              <a:ext cx="589009" cy="752976"/>
              <a:chOff x="5141591" y="1636672"/>
              <a:chExt cx="589009" cy="752976"/>
            </a:xfrm>
          </p:grpSpPr>
          <p:cxnSp>
            <p:nvCxnSpPr>
              <p:cNvPr id="19" name="Прямая соединительная линия 18"/>
              <p:cNvCxnSpPr/>
              <p:nvPr/>
            </p:nvCxnSpPr>
            <p:spPr>
              <a:xfrm>
                <a:off x="5436096" y="1636672"/>
                <a:ext cx="0" cy="135632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0" name="TextBox 19"/>
              <p:cNvSpPr txBox="1"/>
              <p:nvPr/>
            </p:nvSpPr>
            <p:spPr>
              <a:xfrm>
                <a:off x="5141591" y="1743317"/>
                <a:ext cx="589009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36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-1</a:t>
                </a:r>
                <a:endParaRPr lang="ru-RU" sz="3600" b="1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cxnSp>
          <p:nvCxnSpPr>
            <p:cNvPr id="22" name="Прямая соединительная линия 21"/>
            <p:cNvCxnSpPr/>
            <p:nvPr/>
          </p:nvCxnSpPr>
          <p:spPr>
            <a:xfrm>
              <a:off x="4141863" y="1636672"/>
              <a:ext cx="0" cy="135632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Прямая соединительная линия 24"/>
            <p:cNvCxnSpPr/>
            <p:nvPr/>
          </p:nvCxnSpPr>
          <p:spPr>
            <a:xfrm>
              <a:off x="5874617" y="1636672"/>
              <a:ext cx="0" cy="135632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8" name="Прямая соединительная линия 27"/>
            <p:cNvCxnSpPr/>
            <p:nvPr/>
          </p:nvCxnSpPr>
          <p:spPr>
            <a:xfrm>
              <a:off x="3680976" y="1636672"/>
              <a:ext cx="0" cy="135632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1" name="Прямая соединительная линия 30"/>
            <p:cNvCxnSpPr/>
            <p:nvPr/>
          </p:nvCxnSpPr>
          <p:spPr>
            <a:xfrm>
              <a:off x="6306665" y="1636672"/>
              <a:ext cx="0" cy="135632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4" name="Прямая соединительная линия 33"/>
            <p:cNvCxnSpPr/>
            <p:nvPr/>
          </p:nvCxnSpPr>
          <p:spPr>
            <a:xfrm>
              <a:off x="6738713" y="1636672"/>
              <a:ext cx="0" cy="135632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7" name="Прямая соединительная линия 36"/>
            <p:cNvCxnSpPr/>
            <p:nvPr/>
          </p:nvCxnSpPr>
          <p:spPr>
            <a:xfrm>
              <a:off x="7170761" y="1636672"/>
              <a:ext cx="0" cy="135632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0" name="Прямая соединительная линия 39"/>
            <p:cNvCxnSpPr/>
            <p:nvPr/>
          </p:nvCxnSpPr>
          <p:spPr>
            <a:xfrm>
              <a:off x="3210321" y="1636672"/>
              <a:ext cx="0" cy="135632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3" name="Прямая соединительная линия 42"/>
            <p:cNvCxnSpPr/>
            <p:nvPr/>
          </p:nvCxnSpPr>
          <p:spPr>
            <a:xfrm>
              <a:off x="2778273" y="1627922"/>
              <a:ext cx="0" cy="135632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6" name="Прямая соединительная линия 45"/>
            <p:cNvCxnSpPr/>
            <p:nvPr/>
          </p:nvCxnSpPr>
          <p:spPr>
            <a:xfrm>
              <a:off x="2346225" y="1636672"/>
              <a:ext cx="0" cy="135632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9" name="Прямая соединительная линия 48"/>
            <p:cNvCxnSpPr/>
            <p:nvPr/>
          </p:nvCxnSpPr>
          <p:spPr>
            <a:xfrm>
              <a:off x="1914177" y="1636672"/>
              <a:ext cx="0" cy="135632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2" name="Прямая соединительная линия 51"/>
            <p:cNvCxnSpPr/>
            <p:nvPr/>
          </p:nvCxnSpPr>
          <p:spPr>
            <a:xfrm>
              <a:off x="7602809" y="1636672"/>
              <a:ext cx="0" cy="135632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5" name="Прямая соединительная линия 54"/>
            <p:cNvCxnSpPr/>
            <p:nvPr/>
          </p:nvCxnSpPr>
          <p:spPr>
            <a:xfrm>
              <a:off x="1482129" y="1636672"/>
              <a:ext cx="0" cy="135632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65" name="Группа 64"/>
          <p:cNvGrpSpPr/>
          <p:nvPr/>
        </p:nvGrpSpPr>
        <p:grpSpPr>
          <a:xfrm>
            <a:off x="5627443" y="889258"/>
            <a:ext cx="494347" cy="1477328"/>
            <a:chOff x="5627443" y="889258"/>
            <a:chExt cx="494347" cy="1477328"/>
          </a:xfrm>
        </p:grpSpPr>
        <p:sp>
          <p:nvSpPr>
            <p:cNvPr id="64" name="TextBox 63"/>
            <p:cNvSpPr txBox="1"/>
            <p:nvPr/>
          </p:nvSpPr>
          <p:spPr>
            <a:xfrm>
              <a:off x="5627443" y="889258"/>
              <a:ext cx="494347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3600" b="1" dirty="0" smtClean="0">
                  <a:latin typeface="Monotype Corsiva" panose="03010101010201010101" pitchFamily="66" charset="0"/>
                  <a:cs typeface="Times New Roman" panose="02020603050405020304" pitchFamily="18" charset="0"/>
                </a:rPr>
                <a:t>B</a:t>
              </a:r>
            </a:p>
            <a:p>
              <a:r>
                <a:rPr lang="en-US" sz="36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0" name="Овал 59"/>
            <p:cNvSpPr/>
            <p:nvPr/>
          </p:nvSpPr>
          <p:spPr>
            <a:xfrm>
              <a:off x="5802609" y="1636672"/>
              <a:ext cx="144016" cy="144016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8" name="Группа 67"/>
          <p:cNvGrpSpPr/>
          <p:nvPr/>
        </p:nvGrpSpPr>
        <p:grpSpPr>
          <a:xfrm>
            <a:off x="6923587" y="889258"/>
            <a:ext cx="494347" cy="1477328"/>
            <a:chOff x="5627443" y="889258"/>
            <a:chExt cx="494347" cy="1477328"/>
          </a:xfrm>
        </p:grpSpPr>
        <p:sp>
          <p:nvSpPr>
            <p:cNvPr id="69" name="TextBox 68"/>
            <p:cNvSpPr txBox="1"/>
            <p:nvPr/>
          </p:nvSpPr>
          <p:spPr>
            <a:xfrm>
              <a:off x="5627443" y="889258"/>
              <a:ext cx="494347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3600" b="1" dirty="0" smtClean="0">
                  <a:latin typeface="Monotype Corsiva" panose="03010101010201010101" pitchFamily="66" charset="0"/>
                  <a:cs typeface="Times New Roman" panose="02020603050405020304" pitchFamily="18" charset="0"/>
                </a:rPr>
                <a:t>M</a:t>
              </a:r>
            </a:p>
            <a:p>
              <a:r>
                <a:rPr lang="en-US" sz="36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</a:t>
              </a:r>
              <a:endPara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0" name="Овал 69"/>
            <p:cNvSpPr/>
            <p:nvPr/>
          </p:nvSpPr>
          <p:spPr>
            <a:xfrm>
              <a:off x="5802609" y="1636672"/>
              <a:ext cx="144016" cy="144016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71" name="Группа 70"/>
          <p:cNvGrpSpPr/>
          <p:nvPr/>
        </p:nvGrpSpPr>
        <p:grpSpPr>
          <a:xfrm>
            <a:off x="2958293" y="889258"/>
            <a:ext cx="648072" cy="1477328"/>
            <a:chOff x="5622589" y="889258"/>
            <a:chExt cx="648072" cy="1477328"/>
          </a:xfrm>
        </p:grpSpPr>
        <p:sp>
          <p:nvSpPr>
            <p:cNvPr id="72" name="TextBox 71"/>
            <p:cNvSpPr txBox="1"/>
            <p:nvPr/>
          </p:nvSpPr>
          <p:spPr>
            <a:xfrm>
              <a:off x="5622589" y="889258"/>
              <a:ext cx="648072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3600" b="1" dirty="0">
                  <a:latin typeface="Monotype Corsiva" panose="03010101010201010101" pitchFamily="66" charset="0"/>
                  <a:cs typeface="Times New Roman" panose="02020603050405020304" pitchFamily="18" charset="0"/>
                </a:rPr>
                <a:t>K</a:t>
              </a:r>
              <a:endParaRPr lang="en-US" sz="3600" b="1" dirty="0" smtClean="0">
                <a:latin typeface="Monotype Corsiva" panose="03010101010201010101" pitchFamily="66" charset="0"/>
                <a:cs typeface="Times New Roman" panose="02020603050405020304" pitchFamily="18" charset="0"/>
              </a:endParaRPr>
            </a:p>
            <a:p>
              <a:r>
                <a:rPr lang="en-US" sz="36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-4</a:t>
              </a:r>
              <a:endPara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3" name="Овал 72"/>
            <p:cNvSpPr/>
            <p:nvPr/>
          </p:nvSpPr>
          <p:spPr>
            <a:xfrm>
              <a:off x="5802609" y="1636672"/>
              <a:ext cx="144016" cy="144016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74" name="Группа 73"/>
          <p:cNvGrpSpPr/>
          <p:nvPr/>
        </p:nvGrpSpPr>
        <p:grpSpPr>
          <a:xfrm>
            <a:off x="2098016" y="878606"/>
            <a:ext cx="648072" cy="1477328"/>
            <a:chOff x="5622589" y="889258"/>
            <a:chExt cx="648072" cy="1477328"/>
          </a:xfrm>
        </p:grpSpPr>
        <p:sp>
          <p:nvSpPr>
            <p:cNvPr id="75" name="TextBox 74"/>
            <p:cNvSpPr txBox="1"/>
            <p:nvPr/>
          </p:nvSpPr>
          <p:spPr>
            <a:xfrm>
              <a:off x="5622589" y="889258"/>
              <a:ext cx="648072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3600" b="1" dirty="0" smtClean="0">
                  <a:latin typeface="Monotype Corsiva" panose="03010101010201010101" pitchFamily="66" charset="0"/>
                  <a:cs typeface="Times New Roman" panose="02020603050405020304" pitchFamily="18" charset="0"/>
                </a:rPr>
                <a:t>C</a:t>
              </a:r>
            </a:p>
            <a:p>
              <a:r>
                <a:rPr lang="en-US" sz="36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-6</a:t>
              </a:r>
              <a:endPara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6" name="Овал 75"/>
            <p:cNvSpPr/>
            <p:nvPr/>
          </p:nvSpPr>
          <p:spPr>
            <a:xfrm>
              <a:off x="5802609" y="1636672"/>
              <a:ext cx="144016" cy="144016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77" name="Заголовок 1"/>
          <p:cNvSpPr txBox="1">
            <a:spLocks/>
          </p:cNvSpPr>
          <p:nvPr/>
        </p:nvSpPr>
        <p:spPr>
          <a:xfrm>
            <a:off x="609600" y="3645024"/>
            <a:ext cx="844822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latin typeface="Monotype Corsiva" panose="03010101010201010101" pitchFamily="66" charset="0"/>
              </a:rPr>
              <a:t>3</a:t>
            </a:r>
            <a:r>
              <a:rPr lang="ru-RU" dirty="0" smtClean="0">
                <a:latin typeface="Monotype Corsiva" panose="03010101010201010101" pitchFamily="66" charset="0"/>
              </a:rPr>
              <a:t>. Найдите расстояние от каждой точки  до </a:t>
            </a:r>
            <a:r>
              <a:rPr lang="ru-RU" dirty="0">
                <a:latin typeface="Monotype Corsiva" panose="03010101010201010101" pitchFamily="66" charset="0"/>
              </a:rPr>
              <a:t>начала </a:t>
            </a:r>
            <a:r>
              <a:rPr lang="ru-RU" dirty="0" smtClean="0">
                <a:latin typeface="Monotype Corsiva" panose="03010101010201010101" pitchFamily="66" charset="0"/>
              </a:rPr>
              <a:t>отсчета. Запишите данные в таблицу.</a:t>
            </a:r>
            <a:endParaRPr lang="ru-RU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7886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639192" y="458112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dirty="0"/>
          </a:p>
        </p:txBody>
      </p:sp>
      <p:grpSp>
        <p:nvGrpSpPr>
          <p:cNvPr id="9" name="Группа 8"/>
          <p:cNvGrpSpPr/>
          <p:nvPr/>
        </p:nvGrpSpPr>
        <p:grpSpPr>
          <a:xfrm>
            <a:off x="842832" y="-99392"/>
            <a:ext cx="7488832" cy="1754326"/>
            <a:chOff x="656906" y="759509"/>
            <a:chExt cx="7488832" cy="1754326"/>
          </a:xfrm>
        </p:grpSpPr>
        <p:grpSp>
          <p:nvGrpSpPr>
            <p:cNvPr id="63" name="Группа 62"/>
            <p:cNvGrpSpPr/>
            <p:nvPr/>
          </p:nvGrpSpPr>
          <p:grpSpPr>
            <a:xfrm>
              <a:off x="656906" y="759509"/>
              <a:ext cx="7488832" cy="1754326"/>
              <a:chOff x="656906" y="759509"/>
              <a:chExt cx="7488832" cy="1754326"/>
            </a:xfrm>
          </p:grpSpPr>
          <p:grpSp>
            <p:nvGrpSpPr>
              <p:cNvPr id="6" name="Группа 5"/>
              <p:cNvGrpSpPr/>
              <p:nvPr/>
            </p:nvGrpSpPr>
            <p:grpSpPr>
              <a:xfrm>
                <a:off x="656906" y="759509"/>
                <a:ext cx="7488832" cy="1754326"/>
                <a:chOff x="1331640" y="1259885"/>
                <a:chExt cx="6408712" cy="1754326"/>
              </a:xfrm>
            </p:grpSpPr>
            <p:cxnSp>
              <p:nvCxnSpPr>
                <p:cNvPr id="7" name="Прямая со стрелкой 6"/>
                <p:cNvCxnSpPr/>
                <p:nvPr/>
              </p:nvCxnSpPr>
              <p:spPr>
                <a:xfrm>
                  <a:off x="1331640" y="2204864"/>
                  <a:ext cx="6408712" cy="0"/>
                </a:xfrm>
                <a:prstGeom prst="straightConnector1">
                  <a:avLst/>
                </a:prstGeom>
                <a:ln w="57150">
                  <a:tailEnd type="arrow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8" name="Прямая соединительная линия 7"/>
                <p:cNvCxnSpPr/>
                <p:nvPr/>
              </p:nvCxnSpPr>
              <p:spPr>
                <a:xfrm>
                  <a:off x="5051790" y="2063151"/>
                  <a:ext cx="0" cy="288032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13" name="TextBox 12"/>
                <p:cNvSpPr txBox="1"/>
                <p:nvPr/>
              </p:nvSpPr>
              <p:spPr>
                <a:xfrm>
                  <a:off x="4837800" y="1259885"/>
                  <a:ext cx="504056" cy="175432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ru-RU" sz="3600" b="1" i="1" dirty="0" smtClean="0">
                      <a:latin typeface="Monotype Corsiva" panose="03010101010201010101" pitchFamily="66" charset="0"/>
                      <a:cs typeface="Times New Roman" panose="02020603050405020304" pitchFamily="18" charset="0"/>
                    </a:rPr>
                    <a:t>О</a:t>
                  </a:r>
                </a:p>
                <a:p>
                  <a:pPr>
                    <a:lnSpc>
                      <a:spcPct val="150000"/>
                    </a:lnSpc>
                  </a:pPr>
                  <a:r>
                    <a:rPr lang="ru-RU" sz="3600" b="1" i="1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0</a:t>
                  </a:r>
                  <a:endParaRPr lang="ru-RU" sz="36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17" name="Группа 16"/>
              <p:cNvGrpSpPr/>
              <p:nvPr/>
            </p:nvGrpSpPr>
            <p:grpSpPr>
              <a:xfrm>
                <a:off x="5141591" y="1636672"/>
                <a:ext cx="589009" cy="752976"/>
                <a:chOff x="5141591" y="1636672"/>
                <a:chExt cx="589009" cy="752976"/>
              </a:xfrm>
            </p:grpSpPr>
            <p:cxnSp>
              <p:nvCxnSpPr>
                <p:cNvPr id="14" name="Прямая соединительная линия 13"/>
                <p:cNvCxnSpPr/>
                <p:nvPr/>
              </p:nvCxnSpPr>
              <p:spPr>
                <a:xfrm>
                  <a:off x="5436096" y="1636672"/>
                  <a:ext cx="0" cy="135632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16" name="TextBox 15"/>
                <p:cNvSpPr txBox="1"/>
                <p:nvPr/>
              </p:nvSpPr>
              <p:spPr>
                <a:xfrm>
                  <a:off x="5141591" y="1743317"/>
                  <a:ext cx="589009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sz="3600" b="1" i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1</a:t>
                  </a:r>
                </a:p>
              </p:txBody>
            </p:sp>
          </p:grpSp>
          <p:grpSp>
            <p:nvGrpSpPr>
              <p:cNvPr id="18" name="Группа 17"/>
              <p:cNvGrpSpPr/>
              <p:nvPr/>
            </p:nvGrpSpPr>
            <p:grpSpPr>
              <a:xfrm>
                <a:off x="4283967" y="1636672"/>
                <a:ext cx="589009" cy="752976"/>
                <a:chOff x="5141591" y="1636672"/>
                <a:chExt cx="589009" cy="752976"/>
              </a:xfrm>
            </p:grpSpPr>
            <p:cxnSp>
              <p:nvCxnSpPr>
                <p:cNvPr id="19" name="Прямая соединительная линия 18"/>
                <p:cNvCxnSpPr/>
                <p:nvPr/>
              </p:nvCxnSpPr>
              <p:spPr>
                <a:xfrm>
                  <a:off x="5436096" y="1636672"/>
                  <a:ext cx="0" cy="135632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20" name="TextBox 19"/>
                <p:cNvSpPr txBox="1"/>
                <p:nvPr/>
              </p:nvSpPr>
              <p:spPr>
                <a:xfrm>
                  <a:off x="5141591" y="1743317"/>
                  <a:ext cx="589009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sz="3600" b="1" i="1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-1</a:t>
                  </a:r>
                  <a:endParaRPr lang="ru-RU" sz="36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22" name="Прямая соединительная линия 21"/>
              <p:cNvCxnSpPr/>
              <p:nvPr/>
            </p:nvCxnSpPr>
            <p:spPr>
              <a:xfrm>
                <a:off x="4141863" y="1636672"/>
                <a:ext cx="0" cy="135632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5" name="Прямая соединительная линия 24"/>
              <p:cNvCxnSpPr/>
              <p:nvPr/>
            </p:nvCxnSpPr>
            <p:spPr>
              <a:xfrm>
                <a:off x="5874617" y="1636672"/>
                <a:ext cx="0" cy="135632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8" name="Прямая соединительная линия 27"/>
              <p:cNvCxnSpPr/>
              <p:nvPr/>
            </p:nvCxnSpPr>
            <p:spPr>
              <a:xfrm>
                <a:off x="3680976" y="1636672"/>
                <a:ext cx="0" cy="135632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Прямая соединительная линия 30"/>
              <p:cNvCxnSpPr/>
              <p:nvPr/>
            </p:nvCxnSpPr>
            <p:spPr>
              <a:xfrm>
                <a:off x="6306665" y="1636672"/>
                <a:ext cx="0" cy="135632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4" name="Прямая соединительная линия 33"/>
              <p:cNvCxnSpPr/>
              <p:nvPr/>
            </p:nvCxnSpPr>
            <p:spPr>
              <a:xfrm>
                <a:off x="6738713" y="1636672"/>
                <a:ext cx="0" cy="135632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7" name="Прямая соединительная линия 36"/>
              <p:cNvCxnSpPr/>
              <p:nvPr/>
            </p:nvCxnSpPr>
            <p:spPr>
              <a:xfrm>
                <a:off x="7170761" y="1636672"/>
                <a:ext cx="0" cy="135632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0" name="Прямая соединительная линия 39"/>
              <p:cNvCxnSpPr/>
              <p:nvPr/>
            </p:nvCxnSpPr>
            <p:spPr>
              <a:xfrm>
                <a:off x="3210321" y="1636672"/>
                <a:ext cx="0" cy="135632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3" name="Прямая соединительная линия 42"/>
              <p:cNvCxnSpPr/>
              <p:nvPr/>
            </p:nvCxnSpPr>
            <p:spPr>
              <a:xfrm>
                <a:off x="2778273" y="1627922"/>
                <a:ext cx="0" cy="135632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6" name="Прямая соединительная линия 45"/>
              <p:cNvCxnSpPr/>
              <p:nvPr/>
            </p:nvCxnSpPr>
            <p:spPr>
              <a:xfrm>
                <a:off x="2346225" y="1636672"/>
                <a:ext cx="0" cy="135632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9" name="Прямая соединительная линия 48"/>
              <p:cNvCxnSpPr/>
              <p:nvPr/>
            </p:nvCxnSpPr>
            <p:spPr>
              <a:xfrm>
                <a:off x="1914177" y="1636672"/>
                <a:ext cx="0" cy="135632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2" name="Прямая соединительная линия 51"/>
              <p:cNvCxnSpPr/>
              <p:nvPr/>
            </p:nvCxnSpPr>
            <p:spPr>
              <a:xfrm>
                <a:off x="7602809" y="1636672"/>
                <a:ext cx="0" cy="135632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5" name="Прямая соединительная линия 54"/>
              <p:cNvCxnSpPr/>
              <p:nvPr/>
            </p:nvCxnSpPr>
            <p:spPr>
              <a:xfrm>
                <a:off x="1482129" y="1636672"/>
                <a:ext cx="0" cy="135632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65" name="Группа 64"/>
            <p:cNvGrpSpPr/>
            <p:nvPr/>
          </p:nvGrpSpPr>
          <p:grpSpPr>
            <a:xfrm>
              <a:off x="5627443" y="889258"/>
              <a:ext cx="494347" cy="1477328"/>
              <a:chOff x="5627443" y="889258"/>
              <a:chExt cx="494347" cy="1477328"/>
            </a:xfrm>
          </p:grpSpPr>
          <p:sp>
            <p:nvSpPr>
              <p:cNvPr id="64" name="TextBox 63"/>
              <p:cNvSpPr txBox="1"/>
              <p:nvPr/>
            </p:nvSpPr>
            <p:spPr>
              <a:xfrm>
                <a:off x="5627443" y="889258"/>
                <a:ext cx="494347" cy="14773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3600" b="1" dirty="0" smtClean="0">
                    <a:latin typeface="Monotype Corsiva" panose="03010101010201010101" pitchFamily="66" charset="0"/>
                    <a:cs typeface="Times New Roman" panose="02020603050405020304" pitchFamily="18" charset="0"/>
                  </a:rPr>
                  <a:t>B</a:t>
                </a:r>
              </a:p>
              <a:p>
                <a:r>
                  <a:rPr lang="en-US" sz="36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endParaRPr lang="ru-RU" sz="3600" b="1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0" name="Овал 59"/>
              <p:cNvSpPr/>
              <p:nvPr/>
            </p:nvSpPr>
            <p:spPr>
              <a:xfrm>
                <a:off x="5802609" y="1636672"/>
                <a:ext cx="144016" cy="144016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68" name="Группа 67"/>
            <p:cNvGrpSpPr/>
            <p:nvPr/>
          </p:nvGrpSpPr>
          <p:grpSpPr>
            <a:xfrm>
              <a:off x="6923587" y="889258"/>
              <a:ext cx="494347" cy="1477328"/>
              <a:chOff x="5627443" y="889258"/>
              <a:chExt cx="494347" cy="1477328"/>
            </a:xfrm>
          </p:grpSpPr>
          <p:sp>
            <p:nvSpPr>
              <p:cNvPr id="69" name="TextBox 68"/>
              <p:cNvSpPr txBox="1"/>
              <p:nvPr/>
            </p:nvSpPr>
            <p:spPr>
              <a:xfrm>
                <a:off x="5627443" y="889258"/>
                <a:ext cx="494347" cy="14773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3600" b="1" dirty="0" smtClean="0">
                    <a:latin typeface="Monotype Corsiva" panose="03010101010201010101" pitchFamily="66" charset="0"/>
                    <a:cs typeface="Times New Roman" panose="02020603050405020304" pitchFamily="18" charset="0"/>
                  </a:rPr>
                  <a:t>M</a:t>
                </a:r>
              </a:p>
              <a:p>
                <a:r>
                  <a:rPr lang="en-US" sz="36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</a:t>
                </a:r>
                <a:endParaRPr lang="ru-RU" sz="3600" b="1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0" name="Овал 69"/>
              <p:cNvSpPr/>
              <p:nvPr/>
            </p:nvSpPr>
            <p:spPr>
              <a:xfrm>
                <a:off x="5802609" y="1636672"/>
                <a:ext cx="144016" cy="144016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74" name="Группа 73"/>
            <p:cNvGrpSpPr/>
            <p:nvPr/>
          </p:nvGrpSpPr>
          <p:grpSpPr>
            <a:xfrm>
              <a:off x="2098016" y="878606"/>
              <a:ext cx="648072" cy="1477328"/>
              <a:chOff x="5622589" y="889258"/>
              <a:chExt cx="648072" cy="1477328"/>
            </a:xfrm>
          </p:grpSpPr>
          <p:sp>
            <p:nvSpPr>
              <p:cNvPr id="75" name="TextBox 74"/>
              <p:cNvSpPr txBox="1"/>
              <p:nvPr/>
            </p:nvSpPr>
            <p:spPr>
              <a:xfrm>
                <a:off x="5622589" y="889258"/>
                <a:ext cx="648072" cy="14773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3600" b="1" dirty="0" smtClean="0">
                    <a:latin typeface="Monotype Corsiva" panose="03010101010201010101" pitchFamily="66" charset="0"/>
                    <a:cs typeface="Times New Roman" panose="02020603050405020304" pitchFamily="18" charset="0"/>
                  </a:rPr>
                  <a:t>C</a:t>
                </a:r>
              </a:p>
              <a:p>
                <a:r>
                  <a:rPr lang="en-US" sz="36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-6</a:t>
                </a:r>
                <a:endParaRPr lang="ru-RU" sz="3600" b="1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6" name="Овал 75"/>
              <p:cNvSpPr/>
              <p:nvPr/>
            </p:nvSpPr>
            <p:spPr>
              <a:xfrm>
                <a:off x="5802609" y="1636672"/>
                <a:ext cx="144016" cy="144016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2147878"/>
              </p:ext>
            </p:extLst>
          </p:nvPr>
        </p:nvGraphicFramePr>
        <p:xfrm>
          <a:off x="685300" y="1772816"/>
          <a:ext cx="7803896" cy="3657600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1240492"/>
                <a:gridCol w="2093090"/>
                <a:gridCol w="1730342"/>
                <a:gridCol w="2739972"/>
              </a:tblGrid>
              <a:tr h="124830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effectLst/>
                          <a:latin typeface="Monotype Corsiva" panose="03010101010201010101" pitchFamily="66" charset="0"/>
                        </a:rPr>
                        <a:t>Точка</a:t>
                      </a:r>
                      <a:endParaRPr lang="ru-RU" sz="3200" b="1" dirty="0">
                        <a:effectLst/>
                        <a:latin typeface="Monotype Corsiva" panose="03010101010201010101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effectLst/>
                          <a:latin typeface="Monotype Corsiva" panose="03010101010201010101" pitchFamily="66" charset="0"/>
                        </a:rPr>
                        <a:t>Координата</a:t>
                      </a:r>
                      <a:endParaRPr lang="ru-RU" sz="3200" b="1" dirty="0">
                        <a:effectLst/>
                        <a:latin typeface="Monotype Corsiva" panose="03010101010201010101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effectLst/>
                          <a:latin typeface="Monotype Corsiva" panose="03010101010201010101" pitchFamily="66" charset="0"/>
                        </a:rPr>
                        <a:t>Отрезок</a:t>
                      </a:r>
                      <a:endParaRPr lang="ru-RU" sz="3200" b="1" dirty="0">
                        <a:effectLst/>
                        <a:latin typeface="Monotype Corsiva" panose="03010101010201010101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effectLst/>
                          <a:latin typeface="Monotype Corsiva" panose="03010101010201010101" pitchFamily="66" charset="0"/>
                        </a:rPr>
                        <a:t>Расстояние    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effectLst/>
                          <a:latin typeface="Monotype Corsiva" panose="03010101010201010101" pitchFamily="66" charset="0"/>
                        </a:rPr>
                        <a:t> (</a:t>
                      </a:r>
                      <a:r>
                        <a:rPr lang="ru-RU" sz="3200" b="1" dirty="0">
                          <a:effectLst/>
                          <a:latin typeface="Monotype Corsiva" panose="03010101010201010101" pitchFamily="66" charset="0"/>
                        </a:rPr>
                        <a:t>в единичных отрезках)</a:t>
                      </a:r>
                      <a:endParaRPr lang="ru-RU" sz="3200" b="1" dirty="0">
                        <a:effectLst/>
                        <a:latin typeface="Monotype Corsiva" panose="03010101010201010101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9166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3600" b="1">
                          <a:effectLst/>
                          <a:latin typeface="Monotype Corsiva" panose="03010101010201010101" pitchFamily="66" charset="0"/>
                        </a:rPr>
                        <a:t>М</a:t>
                      </a:r>
                      <a:endParaRPr lang="ru-RU" sz="3600" b="1">
                        <a:effectLst/>
                        <a:latin typeface="Monotype Corsiva" panose="03010101010201010101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effectLst/>
                          <a:latin typeface="Monotype Corsiva" panose="03010101010201010101" pitchFamily="66" charset="0"/>
                        </a:rPr>
                        <a:t>5</a:t>
                      </a:r>
                      <a:endParaRPr lang="ru-RU" sz="3600" b="1" dirty="0">
                        <a:effectLst/>
                        <a:latin typeface="Monotype Corsiva" panose="03010101010201010101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effectLst/>
                          <a:latin typeface="Monotype Corsiva" panose="03010101010201010101" pitchFamily="66" charset="0"/>
                        </a:rPr>
                        <a:t>МО</a:t>
                      </a:r>
                      <a:endParaRPr lang="ru-RU" sz="3600" b="1" dirty="0">
                        <a:effectLst/>
                        <a:latin typeface="Monotype Corsiva" panose="03010101010201010101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effectLst/>
                          <a:latin typeface="Monotype Corsiva" panose="03010101010201010101" pitchFamily="66" charset="0"/>
                        </a:rPr>
                        <a:t> </a:t>
                      </a:r>
                      <a:endParaRPr lang="ru-RU" sz="3600" b="1" dirty="0">
                        <a:effectLst/>
                        <a:latin typeface="Monotype Corsiva" panose="03010101010201010101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9166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3600" b="1">
                          <a:effectLst/>
                          <a:latin typeface="Monotype Corsiva" panose="03010101010201010101" pitchFamily="66" charset="0"/>
                        </a:rPr>
                        <a:t>В</a:t>
                      </a:r>
                      <a:endParaRPr lang="ru-RU" sz="3600" b="1">
                        <a:effectLst/>
                        <a:latin typeface="Monotype Corsiva" panose="03010101010201010101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effectLst/>
                          <a:latin typeface="Monotype Corsiva" panose="03010101010201010101" pitchFamily="66" charset="0"/>
                        </a:rPr>
                        <a:t>2</a:t>
                      </a:r>
                      <a:endParaRPr lang="ru-RU" sz="3600" b="1" dirty="0">
                        <a:effectLst/>
                        <a:latin typeface="Monotype Corsiva" panose="03010101010201010101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effectLst/>
                          <a:latin typeface="Monotype Corsiva" panose="03010101010201010101" pitchFamily="66" charset="0"/>
                        </a:rPr>
                        <a:t>ВО</a:t>
                      </a:r>
                      <a:endParaRPr lang="ru-RU" sz="3600" b="1" dirty="0">
                        <a:effectLst/>
                        <a:latin typeface="Monotype Corsiva" panose="03010101010201010101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effectLst/>
                          <a:latin typeface="Monotype Corsiva" panose="03010101010201010101" pitchFamily="66" charset="0"/>
                        </a:rPr>
                        <a:t> </a:t>
                      </a:r>
                      <a:endParaRPr lang="ru-RU" sz="3600" b="1" dirty="0">
                        <a:effectLst/>
                        <a:latin typeface="Monotype Corsiva" panose="03010101010201010101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9166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3600" b="1">
                          <a:effectLst/>
                          <a:latin typeface="Monotype Corsiva" panose="03010101010201010101" pitchFamily="66" charset="0"/>
                        </a:rPr>
                        <a:t>С</a:t>
                      </a:r>
                      <a:endParaRPr lang="ru-RU" sz="3600" b="1">
                        <a:effectLst/>
                        <a:latin typeface="Monotype Corsiva" panose="03010101010201010101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 smtClean="0">
                          <a:effectLst/>
                          <a:latin typeface="Monotype Corsiva" panose="03010101010201010101" pitchFamily="66" charset="0"/>
                          <a:ea typeface="+mn-ea"/>
                          <a:cs typeface="+mn-cs"/>
                        </a:rPr>
                        <a:t>-6</a:t>
                      </a:r>
                      <a:endParaRPr lang="ru-RU" sz="3600" b="1" dirty="0">
                        <a:effectLst/>
                        <a:latin typeface="Monotype Corsiva" panose="03010101010201010101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effectLst/>
                          <a:latin typeface="Monotype Corsiva" panose="03010101010201010101" pitchFamily="66" charset="0"/>
                        </a:rPr>
                        <a:t>СО</a:t>
                      </a:r>
                      <a:endParaRPr lang="ru-RU" sz="3600" b="1" dirty="0">
                        <a:effectLst/>
                        <a:latin typeface="Monotype Corsiva" panose="03010101010201010101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effectLst/>
                          <a:latin typeface="Monotype Corsiva" panose="03010101010201010101" pitchFamily="66" charset="0"/>
                        </a:rPr>
                        <a:t> </a:t>
                      </a:r>
                      <a:endParaRPr lang="ru-RU" sz="3600" b="1" dirty="0">
                        <a:effectLst/>
                        <a:latin typeface="Monotype Corsiva" panose="03010101010201010101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9166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3600" b="1">
                          <a:effectLst/>
                          <a:latin typeface="Monotype Corsiva" panose="03010101010201010101" pitchFamily="66" charset="0"/>
                        </a:rPr>
                        <a:t>А</a:t>
                      </a:r>
                      <a:endParaRPr lang="ru-RU" sz="3600" b="1">
                        <a:effectLst/>
                        <a:latin typeface="Monotype Corsiva" panose="03010101010201010101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3600" b="1">
                          <a:effectLst/>
                          <a:latin typeface="Monotype Corsiva" panose="03010101010201010101" pitchFamily="66" charset="0"/>
                        </a:rPr>
                        <a:t>а</a:t>
                      </a:r>
                      <a:endParaRPr lang="ru-RU" sz="3600" b="1">
                        <a:effectLst/>
                        <a:latin typeface="Monotype Corsiva" panose="03010101010201010101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effectLst/>
                          <a:latin typeface="Monotype Corsiva" panose="03010101010201010101" pitchFamily="66" charset="0"/>
                        </a:rPr>
                        <a:t>АО</a:t>
                      </a:r>
                      <a:endParaRPr lang="ru-RU" sz="3600" b="1" dirty="0">
                        <a:effectLst/>
                        <a:latin typeface="Monotype Corsiva" panose="03010101010201010101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effectLst/>
                          <a:latin typeface="Monotype Corsiva" panose="03010101010201010101" pitchFamily="66" charset="0"/>
                        </a:rPr>
                        <a:t> </a:t>
                      </a:r>
                      <a:endParaRPr lang="ru-RU" sz="3600" b="1" dirty="0">
                        <a:effectLst/>
                        <a:latin typeface="Monotype Corsiva" panose="03010101010201010101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6831694" y="3148747"/>
            <a:ext cx="5556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Monotype Corsiva" panose="03010101010201010101" pitchFamily="66" charset="0"/>
              </a:rPr>
              <a:t> 5</a:t>
            </a:r>
            <a:endParaRPr lang="ru-RU" sz="3600" b="1" dirty="0">
              <a:latin typeface="Monotype Corsiva" panose="03010101010201010101" pitchFamily="66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827623" y="3721754"/>
            <a:ext cx="6315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Monotype Corsiva" panose="03010101010201010101" pitchFamily="66" charset="0"/>
              </a:rPr>
              <a:t> 2</a:t>
            </a:r>
            <a:endParaRPr lang="ru-RU" sz="3600" b="1" dirty="0">
              <a:latin typeface="Monotype Corsiva" panose="03010101010201010101" pitchFamily="66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6848259" y="4257962"/>
            <a:ext cx="6078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Monotype Corsiva" panose="03010101010201010101" pitchFamily="66" charset="0"/>
              </a:rPr>
              <a:t> 6</a:t>
            </a:r>
            <a:endParaRPr lang="ru-RU" sz="3600" b="1" dirty="0">
              <a:latin typeface="Monotype Corsiva" panose="03010101010201010101" pitchFamily="66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827623" y="4829462"/>
            <a:ext cx="5556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Monotype Corsiva" panose="03010101010201010101" pitchFamily="66" charset="0"/>
              </a:rPr>
              <a:t> а</a:t>
            </a:r>
            <a:endParaRPr lang="ru-RU" sz="3600" b="1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729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5" grpId="0"/>
      <p:bldP spid="47" grpId="0"/>
      <p:bldP spid="4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avatars.mds.yandex.net/get-pdb/199965/3e53fac7-d47d-4cc8-8590-1405907bfa1d/s1200?webp=fals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3960440" cy="297033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572000" y="309935"/>
            <a:ext cx="417646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latin typeface="Monotype Corsiva" panose="03010101010201010101" pitchFamily="66" charset="0"/>
              </a:rPr>
              <a:t>С</a:t>
            </a:r>
            <a:r>
              <a:rPr lang="ru-RU" sz="3600" dirty="0" smtClean="0">
                <a:latin typeface="Monotype Corsiva" panose="03010101010201010101" pitchFamily="66" charset="0"/>
              </a:rPr>
              <a:t>лово «модуль»  предложили  использовать в </a:t>
            </a:r>
            <a:r>
              <a:rPr lang="ru-RU" sz="3600" dirty="0">
                <a:latin typeface="Monotype Corsiva" panose="03010101010201010101" pitchFamily="66" charset="0"/>
              </a:rPr>
              <a:t>Англии  в 19 веке ,а чуть позже придумали для него  символ две вертикальные черты.    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411760" y="4509120"/>
            <a:ext cx="655272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latin typeface="Monotype Corsiva" panose="03010101010201010101" pitchFamily="66" charset="0"/>
              </a:rPr>
              <a:t>Кто ввел в обращение этот </a:t>
            </a:r>
            <a:r>
              <a:rPr lang="ru-RU" sz="3600" dirty="0" smtClean="0">
                <a:latin typeface="Monotype Corsiva" panose="03010101010201010101" pitchFamily="66" charset="0"/>
              </a:rPr>
              <a:t>термин?</a:t>
            </a:r>
          </a:p>
          <a:p>
            <a:r>
              <a:rPr lang="ru-RU" sz="3600" dirty="0" smtClean="0">
                <a:latin typeface="Monotype Corsiva" panose="03010101010201010101" pitchFamily="66" charset="0"/>
              </a:rPr>
              <a:t> </a:t>
            </a:r>
            <a:r>
              <a:rPr lang="ru-RU" sz="3600" dirty="0">
                <a:latin typeface="Monotype Corsiva" panose="03010101010201010101" pitchFamily="66" charset="0"/>
              </a:rPr>
              <a:t>Б</a:t>
            </a:r>
            <a:r>
              <a:rPr lang="ru-RU" sz="3600" dirty="0" smtClean="0">
                <a:latin typeface="Monotype Corsiva" panose="03010101010201010101" pitchFamily="66" charset="0"/>
              </a:rPr>
              <a:t>лагодаря </a:t>
            </a:r>
            <a:r>
              <a:rPr lang="ru-RU" sz="3600" dirty="0">
                <a:latin typeface="Monotype Corsiva" panose="03010101010201010101" pitchFamily="66" charset="0"/>
              </a:rPr>
              <a:t>кому был введен знак </a:t>
            </a:r>
            <a:r>
              <a:rPr lang="ru-RU" sz="3600" dirty="0" smtClean="0">
                <a:latin typeface="Monotype Corsiva" panose="03010101010201010101" pitchFamily="66" charset="0"/>
              </a:rPr>
              <a:t>модуля?</a:t>
            </a:r>
            <a:endParaRPr lang="ru-RU" sz="3600" dirty="0">
              <a:latin typeface="Monotype Corsiva" panose="03010101010201010101" pitchFamily="66" charset="0"/>
            </a:endParaRP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4083486"/>
            <a:ext cx="2046437" cy="2179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54937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Monotype Corsiva" panose="03010101010201010101" pitchFamily="66" charset="0"/>
              </a:rPr>
              <a:t>Что же такое «Модуль числа»?</a:t>
            </a:r>
            <a:endParaRPr lang="ru-RU" dirty="0">
              <a:latin typeface="Monotype Corsiva" panose="03010101010201010101" pitchFamily="66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2843808" y="1562126"/>
            <a:ext cx="5273781" cy="840782"/>
            <a:chOff x="2610587" y="1868138"/>
            <a:chExt cx="6024513" cy="1154405"/>
          </a:xfrm>
        </p:grpSpPr>
        <p:pic>
          <p:nvPicPr>
            <p:cNvPr id="5" name="Picture 4" descr="http://portale.siva.it/files/images/product/full/20059_b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259" t="8888" r="19482" b="9333"/>
            <a:stretch/>
          </p:blipFill>
          <p:spPr bwMode="auto">
            <a:xfrm>
              <a:off x="7380312" y="1868138"/>
              <a:ext cx="1254788" cy="11544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Заголовок 1"/>
            <p:cNvSpPr txBox="1">
              <a:spLocks/>
            </p:cNvSpPr>
            <p:nvPr/>
          </p:nvSpPr>
          <p:spPr>
            <a:xfrm>
              <a:off x="2610587" y="2170336"/>
              <a:ext cx="4536504" cy="432048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ru-RU" sz="3600" dirty="0" smtClean="0">
                  <a:latin typeface="Monotype Corsiva" panose="03010101010201010101" pitchFamily="66" charset="0"/>
                </a:rPr>
                <a:t>Работа с учебником</a:t>
              </a:r>
              <a:r>
                <a:rPr lang="en-US" sz="3600" dirty="0" smtClean="0">
                  <a:latin typeface="Monotype Corsiva" panose="03010101010201010101" pitchFamily="66" charset="0"/>
                </a:rPr>
                <a:t/>
              </a:r>
              <a:br>
                <a:rPr lang="en-US" sz="3600" dirty="0" smtClean="0">
                  <a:latin typeface="Monotype Corsiva" panose="03010101010201010101" pitchFamily="66" charset="0"/>
                </a:rPr>
              </a:br>
              <a:r>
                <a:rPr lang="ru-RU" sz="3600" dirty="0" smtClean="0">
                  <a:latin typeface="Monotype Corsiva" panose="03010101010201010101" pitchFamily="66" charset="0"/>
                </a:rPr>
                <a:t>стр.189</a:t>
              </a:r>
              <a:endParaRPr lang="ru-RU" sz="3600" dirty="0">
                <a:latin typeface="Monotype Corsiva" panose="03010101010201010101" pitchFamily="66" charset="0"/>
              </a:endParaRPr>
            </a:p>
          </p:txBody>
        </p:sp>
      </p:grpSp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270024" y="2803655"/>
            <a:ext cx="5454104" cy="3001610"/>
          </a:xfrm>
          <a:ln w="57150">
            <a:solidFill>
              <a:srgbClr val="FF0000"/>
            </a:solidFill>
          </a:ln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dirty="0" smtClean="0">
                <a:latin typeface="Monotype Corsiva" panose="03010101010201010101" pitchFamily="66" charset="0"/>
              </a:rPr>
              <a:t>Расстояние от точки координатной прямой, изображающей некоторое число, до нуля (начала отсчёта) называют </a:t>
            </a:r>
            <a:r>
              <a:rPr lang="ru-RU" b="1" dirty="0" smtClean="0">
                <a:latin typeface="Monotype Corsiva" panose="03010101010201010101" pitchFamily="66" charset="0"/>
              </a:rPr>
              <a:t>модулем числа. </a:t>
            </a:r>
            <a:r>
              <a:rPr lang="ru-RU" dirty="0" smtClean="0">
                <a:latin typeface="Monotype Corsiva" panose="03010101010201010101" pitchFamily="66" charset="0"/>
              </a:rPr>
              <a:t>(говорят «</a:t>
            </a:r>
            <a:r>
              <a:rPr lang="ru-RU" dirty="0">
                <a:latin typeface="Monotype Corsiva" panose="03010101010201010101" pitchFamily="66" charset="0"/>
              </a:rPr>
              <a:t>а</a:t>
            </a:r>
            <a:r>
              <a:rPr lang="ru-RU" dirty="0" smtClean="0">
                <a:latin typeface="Monotype Corsiva" panose="03010101010201010101" pitchFamily="66" charset="0"/>
              </a:rPr>
              <a:t>бсолютная величина»</a:t>
            </a:r>
            <a:r>
              <a:rPr lang="en-US" dirty="0" smtClean="0">
                <a:latin typeface="Monotype Corsiva" panose="03010101010201010101" pitchFamily="66" charset="0"/>
              </a:rPr>
              <a:t>)</a:t>
            </a:r>
            <a:endParaRPr lang="ru-RU" sz="2800" dirty="0" smtClean="0">
              <a:latin typeface="Monotype Corsiva" panose="03010101010201010101" pitchFamily="66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Прямоугольник 2"/>
              <p:cNvSpPr/>
              <p:nvPr/>
            </p:nvSpPr>
            <p:spPr>
              <a:xfrm>
                <a:off x="6012160" y="2803656"/>
                <a:ext cx="2574032" cy="1877437"/>
              </a:xfrm>
              <a:prstGeom prst="rect">
                <a:avLst/>
              </a:prstGeom>
              <a:ln w="76200">
                <a:solidFill>
                  <a:srgbClr val="FF0000"/>
                </a:solidFill>
              </a:ln>
            </p:spPr>
            <p:txBody>
              <a:bodyPr wrap="square">
                <a:spAutoFit/>
              </a:bodyPr>
              <a:lstStyle/>
              <a:p>
                <a:r>
                  <a:rPr lang="ru-RU" sz="2800" dirty="0">
                    <a:solidFill>
                      <a:prstClr val="black"/>
                    </a:solidFill>
                    <a:latin typeface="Monotype Corsiva" panose="03010101010201010101" pitchFamily="66" charset="0"/>
                  </a:rPr>
                  <a:t>Если а – некоторое число, то его модуль обозначают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ru-RU" sz="3200" i="1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en-US" sz="32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𝑎</m:t>
                        </m:r>
                      </m:e>
                    </m:d>
                  </m:oMath>
                </a14:m>
                <a:endParaRPr lang="ru-RU" dirty="0"/>
              </a:p>
            </p:txBody>
          </p:sp>
        </mc:Choice>
        <mc:Fallback xmlns="">
          <p:sp>
            <p:nvSpPr>
              <p:cNvPr id="3" name="Прямоугольник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12160" y="2803656"/>
                <a:ext cx="2574032" cy="1877437"/>
              </a:xfrm>
              <a:prstGeom prst="rect">
                <a:avLst/>
              </a:prstGeom>
              <a:blipFill rotWithShape="1">
                <a:blip r:embed="rId3"/>
                <a:stretch>
                  <a:fillRect l="-3218" t="-935" r="-1149" b="-5919"/>
                </a:stretch>
              </a:blipFill>
              <a:ln w="76200"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30" name="Picture 6" descr="https://www.emojimeaning.com/img/img-apple-160/1f449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295244">
            <a:off x="6988533" y="4854620"/>
            <a:ext cx="1537538" cy="1537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https://2ch.pm/obr/src/24064/1540824668057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093988"/>
            <a:ext cx="1283519" cy="1376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8961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  <p:bldP spid="3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765</TotalTime>
  <Words>1083</Words>
  <Application>Microsoft Office PowerPoint</Application>
  <PresentationFormat>Экран (4:3)</PresentationFormat>
  <Paragraphs>197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PowerPoint</vt:lpstr>
      <vt:lpstr>1. Сформулируйте задания к  данным числовым выражениям</vt:lpstr>
      <vt:lpstr>Математическая разминка</vt:lpstr>
      <vt:lpstr>Математическая разминка</vt:lpstr>
      <vt:lpstr>22.04.19  Классная работа</vt:lpstr>
      <vt:lpstr>1. Постройте координатную прямую</vt:lpstr>
      <vt:lpstr>Презентация PowerPoint</vt:lpstr>
      <vt:lpstr>Презентация PowerPoint</vt:lpstr>
      <vt:lpstr>Что же такое «Модуль числа»?</vt:lpstr>
      <vt:lpstr>Как найти модуль следующих чисел?</vt:lpstr>
      <vt:lpstr>Сравните числа -5,8 и -4</vt:lpstr>
      <vt:lpstr>Презентация PowerPoint</vt:lpstr>
      <vt:lpstr>Презентация PowerPoint</vt:lpstr>
      <vt:lpstr>Найдите значение выражения (ВПР-7)</vt:lpstr>
      <vt:lpstr> Существуют ли такие х, при которых выполняется данное равенство? Если существуют, то назовите их: </vt:lpstr>
      <vt:lpstr>Порассуждаем</vt:lpstr>
      <vt:lpstr>Проверка</vt:lpstr>
      <vt:lpstr>Презентация PowerPoint</vt:lpstr>
      <vt:lpstr>Домашнее задание</vt:lpstr>
      <vt:lpstr>Подведём итоги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Life is good))</dc:creator>
  <cp:lastModifiedBy>User</cp:lastModifiedBy>
  <cp:revision>59</cp:revision>
  <cp:lastPrinted>2019-04-21T11:41:53Z</cp:lastPrinted>
  <dcterms:created xsi:type="dcterms:W3CDTF">2019-04-19T19:09:58Z</dcterms:created>
  <dcterms:modified xsi:type="dcterms:W3CDTF">2019-04-21T11:47:48Z</dcterms:modified>
</cp:coreProperties>
</file>