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59" r:id="rId4"/>
    <p:sldId id="271" r:id="rId5"/>
    <p:sldId id="274" r:id="rId6"/>
    <p:sldId id="275" r:id="rId7"/>
    <p:sldId id="277" r:id="rId8"/>
    <p:sldId id="265" r:id="rId9"/>
    <p:sldId id="266" r:id="rId10"/>
    <p:sldId id="267" r:id="rId11"/>
    <p:sldId id="268" r:id="rId12"/>
    <p:sldId id="276" r:id="rId13"/>
    <p:sldId id="270" r:id="rId14"/>
    <p:sldId id="269" r:id="rId15"/>
    <p:sldId id="278" r:id="rId16"/>
    <p:sldId id="272" r:id="rId17"/>
    <p:sldId id="26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185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070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44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912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72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671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2090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699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22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828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4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7BF87-280B-4446-B1BF-48DA3500FFB5}" type="datetimeFigureOut">
              <a:rPr lang="ru-RU" smtClean="0"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00077-CB4C-4499-AC93-5945A79B85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4432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hyperlink" Target="http://ru.wikipedia.org/wiki/%D0%9A%D0%B8%D0%BB%D1%82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8%D0%BE%D1%82%D0%BB%D0%B0%D0%BD%D0%B4%D0%BA%D0%B0" TargetMode="External"/><Relationship Id="rId3" Type="http://schemas.openxmlformats.org/officeDocument/2006/relationships/image" Target="../media/image13.gif"/><Relationship Id="rId7" Type="http://schemas.openxmlformats.org/officeDocument/2006/relationships/hyperlink" Target="http://ru.wikipedia.org/wiki/%D0%A2%D0%BA%D0%B0%D1%86%D0%BA%D0%B8%D0%B5_%D0%BF%D0%B5%D1%80%D0%B5%D0%BF%D0%BB%D0%B5%D1%82%D0%B5%D0%BD%D0%B8%D1%8F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gif"/><Relationship Id="rId10" Type="http://schemas.openxmlformats.org/officeDocument/2006/relationships/hyperlink" Target="http://ru.wikipedia.org/wiki/%D0%9E%D0%B1%D0%BB%D0%B0%D1%81%D1%82%D0%B8_%D0%A8%D0%BE%D1%82%D0%BB%D0%B0%D0%BD%D0%B4%D0%B8%D0%B8" TargetMode="External"/><Relationship Id="rId4" Type="http://schemas.openxmlformats.org/officeDocument/2006/relationships/image" Target="../media/image14.jpg"/><Relationship Id="rId9" Type="http://schemas.openxmlformats.org/officeDocument/2006/relationships/hyperlink" Target="http://ru.wikipedia.org/wiki/%D0%9A%D0%BB%D0%B0%D0%BD%D1%8B_%D0%A8%D0%BE%D1%82%D0%BB%D0%B0%D0%BD%D0%B4%D0%B8%D0%B8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1%D0%BF%D0%BE%D1%80%D1%80%D0%B0%D0%BD" TargetMode="External"/><Relationship Id="rId3" Type="http://schemas.openxmlformats.org/officeDocument/2006/relationships/image" Target="../media/image18.jpg"/><Relationship Id="rId7" Type="http://schemas.openxmlformats.org/officeDocument/2006/relationships/hyperlink" Target="http://ru.wikipedia.org/wiki/%D0%A8%D0%BE%D1%82%D0%BB%D0%B0%D0%BD%D0%B4%D0%B8%D1%8F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E%D0%B4%D0%B5%D0%B6%D0%B4%D0%B0" TargetMode="External"/><Relationship Id="rId11" Type="http://schemas.openxmlformats.org/officeDocument/2006/relationships/hyperlink" Target="http://ru.wikipedia.org/wiki/%D0%A2%D0%B0%D1%80%D1%82%D0%B0%D0%BD_(%D0%BE%D1%80%D0%BD%D0%B0%D0%BC%D0%B5%D0%BD%D1%82)" TargetMode="External"/><Relationship Id="rId5" Type="http://schemas.openxmlformats.org/officeDocument/2006/relationships/hyperlink" Target="http://ru.wikipedia.org/wiki/%D0%90%D0%BD%D0%B3%D0%BB%D0%B8%D0%B9%D1%81%D0%BA%D0%B8%D0%B9_%D1%8F%D0%B7%D1%8B%D0%BA" TargetMode="External"/><Relationship Id="rId10" Type="http://schemas.openxmlformats.org/officeDocument/2006/relationships/hyperlink" Target="http://ru.wikipedia.org/wiki/%D0%A8%D0%B5%D1%80%D1%81%D1%82%D1%8C" TargetMode="External"/><Relationship Id="rId4" Type="http://schemas.openxmlformats.org/officeDocument/2006/relationships/image" Target="../media/image19.jpg"/><Relationship Id="rId9" Type="http://schemas.openxmlformats.org/officeDocument/2006/relationships/hyperlink" Target="http://ru.wikipedia.org/w/index.php?title=%D0%91%D0%BE%D0%BB%D1%8C%D1%88%D0%BE%D0%B9_%D0%BF%D0%BB%D0%B5%D0%B4&amp;action=edit&amp;redlink=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844824"/>
            <a:ext cx="8748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Bauhaus 93" pitchFamily="82" charset="0"/>
              </a:rPr>
              <a:t>COLOURS and CLOTHES</a:t>
            </a:r>
            <a:endParaRPr lang="ru-RU" sz="6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44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4895"/>
            <a:ext cx="3810000" cy="3438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32856"/>
            <a:ext cx="3333750" cy="44481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67944" y="3717030"/>
            <a:ext cx="38884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erlin Sans FB" pitchFamily="34" charset="0"/>
              </a:rPr>
              <a:t>What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</a:p>
          <a:p>
            <a:r>
              <a:rPr lang="en-US" sz="3200" dirty="0">
                <a:latin typeface="Berlin Sans FB" pitchFamily="34" charset="0"/>
              </a:rPr>
              <a:t>Whose …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  <a:p>
            <a:r>
              <a:rPr lang="en-US" sz="3200" dirty="0">
                <a:latin typeface="Berlin Sans FB" pitchFamily="34" charset="0"/>
              </a:rPr>
              <a:t>What colour is this … 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9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60848"/>
            <a:ext cx="2838450" cy="4267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98315"/>
            <a:ext cx="3810000" cy="2514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51920" y="1196752"/>
            <a:ext cx="4320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erlin Sans FB" pitchFamily="34" charset="0"/>
              </a:rPr>
              <a:t>What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</a:p>
          <a:p>
            <a:r>
              <a:rPr lang="en-US" sz="3200" dirty="0">
                <a:latin typeface="Berlin Sans FB" pitchFamily="34" charset="0"/>
              </a:rPr>
              <a:t>Whose …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  <a:p>
            <a:r>
              <a:rPr lang="en-US" sz="3200" dirty="0">
                <a:latin typeface="Berlin Sans FB" pitchFamily="34" charset="0"/>
              </a:rPr>
              <a:t>What colour is this … 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4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645024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Слово клан </a:t>
            </a:r>
            <a:r>
              <a:rPr lang="ru-RU" sz="2400" b="1" dirty="0" smtClean="0"/>
              <a:t>гаэльского </a:t>
            </a:r>
            <a:r>
              <a:rPr lang="ru-RU" sz="2400" b="1" dirty="0"/>
              <a:t>происхождения и переводится как «дети, потомство, </a:t>
            </a:r>
            <a:r>
              <a:rPr lang="ru-RU" sz="2400" b="1" dirty="0" smtClean="0"/>
              <a:t>потомки»</a:t>
            </a:r>
            <a:r>
              <a:rPr lang="en-US" sz="2400" b="1" dirty="0"/>
              <a:t>.</a:t>
            </a:r>
            <a:r>
              <a:rPr lang="ru-RU" sz="2400" b="1" dirty="0" smtClean="0"/>
              <a:t>Исторически </a:t>
            </a:r>
            <a:r>
              <a:rPr lang="ru-RU" sz="2400" b="1" dirty="0"/>
              <a:t>каждый шотландский клан был родовой общиной — большой группой людей, имевших </a:t>
            </a:r>
            <a:r>
              <a:rPr lang="ru-RU" sz="2400" b="1" dirty="0" smtClean="0"/>
              <a:t> </a:t>
            </a:r>
            <a:r>
              <a:rPr lang="ru-RU" sz="2400" b="1" dirty="0"/>
              <a:t>общего предка и объединенных под началом лидера или старшего в роду — вождя</a:t>
            </a:r>
            <a:r>
              <a:rPr lang="ru-RU" sz="2400" b="1" dirty="0" smtClean="0"/>
              <a:t>.</a:t>
            </a:r>
            <a:r>
              <a:rPr lang="ru-RU" sz="2400" b="1" dirty="0"/>
              <a:t> Отличительным признаком принадлежности к тому или иному клану у шотландцев является </a:t>
            </a:r>
            <a:r>
              <a:rPr lang="ru-RU" sz="2400" b="1" dirty="0">
                <a:hlinkClick r:id="rId2" tooltip="Килт"/>
              </a:rPr>
              <a:t>килт</a:t>
            </a:r>
            <a:r>
              <a:rPr lang="ru-RU" sz="2400" b="1" dirty="0"/>
              <a:t> с характерным для каждого клана </a:t>
            </a:r>
            <a:r>
              <a:rPr lang="ru-RU" sz="2400" b="1" dirty="0" smtClean="0"/>
              <a:t>рисунком</a:t>
            </a:r>
            <a:r>
              <a:rPr lang="en-US" sz="2400" b="1" dirty="0" smtClean="0"/>
              <a:t>.</a:t>
            </a:r>
            <a:endParaRPr lang="ru-RU" sz="2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5451326" cy="369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5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13618"/>
            <a:ext cx="2735064" cy="27350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990" y="352125"/>
            <a:ext cx="2880320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7851" y="184284"/>
            <a:ext cx="3216002" cy="32160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310" y="524322"/>
            <a:ext cx="3240360" cy="32403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6699"/>
            <a:ext cx="3384376" cy="33843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512" y="3764683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rgbClr val="FFFF00"/>
                </a:solidFill>
              </a:rPr>
              <a:t>Тарта́н</a:t>
            </a:r>
            <a:r>
              <a:rPr lang="ru-RU" sz="2000" b="1" dirty="0">
                <a:solidFill>
                  <a:srgbClr val="FFFF00"/>
                </a:solidFill>
              </a:rPr>
              <a:t> — орнамент, образованный </a:t>
            </a:r>
            <a:r>
              <a:rPr lang="ru-RU" sz="2000" b="1" dirty="0" smtClean="0">
                <a:solidFill>
                  <a:srgbClr val="FFFF00"/>
                </a:solidFill>
                <a:hlinkClick r:id="rId7" tooltip="Ткацкие переплетения"/>
              </a:rPr>
              <a:t>переплетением</a:t>
            </a:r>
            <a:r>
              <a:rPr lang="ru-RU" sz="2000" b="1" dirty="0">
                <a:solidFill>
                  <a:srgbClr val="FFFF00"/>
                </a:solidFill>
              </a:rPr>
              <a:t> нитей, заранее окрашенных в разные цвета, в результате чего образуется клетчатый узор, состоящий из горизонтальных и вертикальных полос, а также прямоугольных областей, заполненных диагональными полосками. Тартан используется для расцветки </a:t>
            </a:r>
            <a:r>
              <a:rPr lang="ru-RU" sz="2000" b="1" dirty="0">
                <a:solidFill>
                  <a:srgbClr val="FFFF00"/>
                </a:solidFill>
                <a:hlinkClick r:id="rId8" tooltip="Шотландка"/>
              </a:rPr>
              <a:t>шотландки</a:t>
            </a:r>
            <a:r>
              <a:rPr lang="ru-RU" sz="2000" b="1" dirty="0">
                <a:solidFill>
                  <a:srgbClr val="FFFF00"/>
                </a:solidFill>
              </a:rPr>
              <a:t> и может символизировать определенный </a:t>
            </a:r>
            <a:r>
              <a:rPr lang="ru-RU" sz="2000" b="1" dirty="0">
                <a:solidFill>
                  <a:srgbClr val="FFFF00"/>
                </a:solidFill>
                <a:hlinkClick r:id="rId9" tooltip="Кланы Шотландии"/>
              </a:rPr>
              <a:t>клан</a:t>
            </a:r>
            <a:r>
              <a:rPr lang="ru-RU" sz="2000" b="1" dirty="0">
                <a:solidFill>
                  <a:srgbClr val="FFFF00"/>
                </a:solidFill>
              </a:rPr>
              <a:t>, а также </a:t>
            </a:r>
            <a:r>
              <a:rPr lang="ru-RU" sz="2000" b="1" dirty="0">
                <a:solidFill>
                  <a:srgbClr val="FFFF00"/>
                </a:solidFill>
                <a:hlinkClick r:id="rId10" tooltip="Области Шотландии"/>
              </a:rPr>
              <a:t>местность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3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335"/>
            <a:ext cx="2232248" cy="29952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6335"/>
            <a:ext cx="2247582" cy="33687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878" y="0"/>
            <a:ext cx="1995757" cy="331498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3395076"/>
            <a:ext cx="87849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C000"/>
                </a:solidFill>
              </a:rPr>
              <a:t>Килт (</a:t>
            </a:r>
            <a:r>
              <a:rPr lang="ru-RU" sz="2000" b="1" dirty="0">
                <a:solidFill>
                  <a:srgbClr val="FFC000"/>
                </a:solidFill>
                <a:hlinkClick r:id="rId5" tooltip="Английский язык"/>
              </a:rPr>
              <a:t>англ.</a:t>
            </a:r>
            <a:r>
              <a:rPr lang="ru-RU" sz="2000" b="1" dirty="0">
                <a:solidFill>
                  <a:srgbClr val="FFC000"/>
                </a:solidFill>
              </a:rPr>
              <a:t> </a:t>
            </a:r>
            <a:r>
              <a:rPr lang="ru-RU" sz="2000" b="1" i="1" dirty="0" err="1">
                <a:solidFill>
                  <a:srgbClr val="FFC000"/>
                </a:solidFill>
              </a:rPr>
              <a:t>Kilt</a:t>
            </a:r>
            <a:r>
              <a:rPr lang="ru-RU" sz="2000" b="1" dirty="0">
                <a:solidFill>
                  <a:srgbClr val="FFC000"/>
                </a:solidFill>
              </a:rPr>
              <a:t>) — предмет мужской национальной шотландской </a:t>
            </a:r>
            <a:r>
              <a:rPr lang="ru-RU" sz="2000" b="1" dirty="0">
                <a:solidFill>
                  <a:srgbClr val="FFC000"/>
                </a:solidFill>
                <a:hlinkClick r:id="rId6" tooltip="Одежда"/>
              </a:rPr>
              <a:t>одежды</a:t>
            </a:r>
            <a:r>
              <a:rPr lang="ru-RU" sz="2000" b="1" dirty="0">
                <a:solidFill>
                  <a:srgbClr val="FFC000"/>
                </a:solidFill>
              </a:rPr>
              <a:t>, традиционная одежда горцев </a:t>
            </a:r>
            <a:r>
              <a:rPr lang="ru-RU" sz="2000" b="1" dirty="0">
                <a:solidFill>
                  <a:srgbClr val="FFC000"/>
                </a:solidFill>
                <a:hlinkClick r:id="rId7" tooltip="Шотландия"/>
              </a:rPr>
              <a:t>Шотландии</a:t>
            </a:r>
            <a:r>
              <a:rPr lang="ru-RU" sz="2000" b="1" dirty="0">
                <a:solidFill>
                  <a:srgbClr val="FFC000"/>
                </a:solidFill>
              </a:rPr>
              <a:t>. Килт представляет собой кусок ткани, обёрнутый вокруг талии, плиссированный </a:t>
            </a:r>
            <a:r>
              <a:rPr lang="ru-RU" sz="2000" b="1" dirty="0" smtClean="0">
                <a:solidFill>
                  <a:srgbClr val="FFC000"/>
                </a:solidFill>
              </a:rPr>
              <a:t>сзади </a:t>
            </a:r>
            <a:r>
              <a:rPr lang="ru-RU" sz="2000" b="1" dirty="0">
                <a:solidFill>
                  <a:srgbClr val="FFC000"/>
                </a:solidFill>
              </a:rPr>
              <a:t>и закреплённый с помощью 2-3 пряжек и ремешков; обычно килт носится вместе со специальной сумочкой для мелких вещей, называемой </a:t>
            </a:r>
            <a:r>
              <a:rPr lang="ru-RU" sz="2000" b="1" i="1" dirty="0" err="1">
                <a:solidFill>
                  <a:srgbClr val="FFC000"/>
                </a:solidFill>
                <a:hlinkClick r:id="rId8" tooltip="Спорран"/>
              </a:rPr>
              <a:t>спорран</a:t>
            </a:r>
            <a:r>
              <a:rPr lang="ru-RU" sz="2000" b="1" dirty="0">
                <a:solidFill>
                  <a:srgbClr val="FFC000"/>
                </a:solidFill>
              </a:rPr>
              <a:t>. Килт ведет свою историю от </a:t>
            </a:r>
            <a:r>
              <a:rPr lang="ru-RU" sz="2000" b="1" dirty="0">
                <a:solidFill>
                  <a:srgbClr val="FFC000"/>
                </a:solidFill>
                <a:hlinkClick r:id="rId9" tooltip="Большой плед (страница отсутствует)"/>
              </a:rPr>
              <a:t>«большого </a:t>
            </a:r>
            <a:r>
              <a:rPr lang="ru-RU" sz="2000" b="1" dirty="0" smtClean="0">
                <a:solidFill>
                  <a:srgbClr val="FFC000"/>
                </a:solidFill>
                <a:hlinkClick r:id="rId9" tooltip="Большой плед (страница отсутствует)"/>
              </a:rPr>
              <a:t>пледа»</a:t>
            </a:r>
            <a:r>
              <a:rPr lang="en-US" sz="2000" b="1" baseline="30000" dirty="0">
                <a:solidFill>
                  <a:srgbClr val="FFC000"/>
                </a:solidFill>
              </a:rPr>
              <a:t> </a:t>
            </a:r>
            <a:r>
              <a:rPr lang="ru-RU" sz="2000" b="1" dirty="0" smtClean="0">
                <a:solidFill>
                  <a:srgbClr val="FFC000"/>
                </a:solidFill>
              </a:rPr>
              <a:t>и </a:t>
            </a:r>
            <a:r>
              <a:rPr lang="ru-RU" sz="2000" b="1" dirty="0">
                <a:solidFill>
                  <a:srgbClr val="FFC000"/>
                </a:solidFill>
              </a:rPr>
              <a:t>по сути представляет собой его нижнюю часть. Исторически </a:t>
            </a:r>
            <a:r>
              <a:rPr lang="ru-RU" sz="2000" b="1" i="1" dirty="0">
                <a:solidFill>
                  <a:srgbClr val="FFC000"/>
                </a:solidFill>
              </a:rPr>
              <a:t>большой плед</a:t>
            </a:r>
            <a:r>
              <a:rPr lang="ru-RU" sz="2000" b="1" dirty="0">
                <a:solidFill>
                  <a:srgbClr val="FFC000"/>
                </a:solidFill>
              </a:rPr>
              <a:t> был достаточно длинным и широким, чтобы его можно было закинуть на плечо или укрыться под ним в плохую погоду. Килт изготавливается из </a:t>
            </a:r>
            <a:r>
              <a:rPr lang="ru-RU" sz="2000" b="1" dirty="0">
                <a:solidFill>
                  <a:srgbClr val="FFC000"/>
                </a:solidFill>
                <a:hlinkClick r:id="rId10" tooltip="Шерсть"/>
              </a:rPr>
              <a:t>шерстяной</a:t>
            </a:r>
            <a:r>
              <a:rPr lang="ru-RU" sz="2000" b="1" dirty="0">
                <a:solidFill>
                  <a:srgbClr val="FFC000"/>
                </a:solidFill>
              </a:rPr>
              <a:t> ткани с традиционным шотландским рисунком из клеток и полос — </a:t>
            </a:r>
            <a:r>
              <a:rPr lang="ru-RU" sz="2000" b="1" dirty="0" smtClean="0">
                <a:solidFill>
                  <a:srgbClr val="FFC000"/>
                </a:solidFill>
                <a:hlinkClick r:id="rId11" tooltip="Тартан (орнамент)"/>
              </a:rPr>
              <a:t>тартаном</a:t>
            </a:r>
            <a:r>
              <a:rPr lang="en-US" sz="2000" b="1" dirty="0">
                <a:solidFill>
                  <a:srgbClr val="FFC000"/>
                </a:solidFill>
              </a:rPr>
              <a:t>.</a:t>
            </a:r>
            <a:r>
              <a:rPr lang="ru-RU" sz="2000" b="1" dirty="0">
                <a:solidFill>
                  <a:srgbClr val="FFC00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9757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4598"/>
            <a:ext cx="7491929" cy="561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253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836712"/>
            <a:ext cx="3485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Match the words:</a:t>
            </a:r>
            <a:endParaRPr lang="ru-RU" sz="36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782563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92D050"/>
                </a:solidFill>
              </a:rPr>
              <a:t>His jeans are                     brown</a:t>
            </a:r>
          </a:p>
          <a:p>
            <a:r>
              <a:rPr lang="en-US" sz="3600" b="1" dirty="0" smtClean="0">
                <a:solidFill>
                  <a:srgbClr val="92D050"/>
                </a:solidFill>
              </a:rPr>
              <a:t>His T-shirt is                      yellow</a:t>
            </a:r>
          </a:p>
          <a:p>
            <a:r>
              <a:rPr lang="en-US" sz="3600" b="1" dirty="0" smtClean="0">
                <a:solidFill>
                  <a:srgbClr val="92D050"/>
                </a:solidFill>
              </a:rPr>
              <a:t>His trainers are                 blue</a:t>
            </a:r>
          </a:p>
          <a:p>
            <a:r>
              <a:rPr lang="en-US" sz="3600" b="1" dirty="0" smtClean="0">
                <a:solidFill>
                  <a:srgbClr val="92D050"/>
                </a:solidFill>
              </a:rPr>
              <a:t>His cap is                           black</a:t>
            </a:r>
          </a:p>
          <a:p>
            <a:endParaRPr lang="ru-RU" dirty="0">
              <a:solidFill>
                <a:srgbClr val="92D05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419872" y="3140968"/>
            <a:ext cx="201622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419872" y="3681028"/>
            <a:ext cx="20162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851920" y="3140968"/>
            <a:ext cx="158417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71800" y="4797152"/>
            <a:ext cx="25202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96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08720"/>
            <a:ext cx="84283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Aharoni" pitchFamily="2" charset="-79"/>
                <a:cs typeface="Aharoni" pitchFamily="2" charset="-79"/>
              </a:rPr>
              <a:t>Homework:  p. 126. ex. 3. </a:t>
            </a:r>
          </a:p>
          <a:p>
            <a:r>
              <a:rPr lang="en-US" sz="4000" b="1" dirty="0" smtClean="0">
                <a:latin typeface="Arial Black" pitchFamily="34" charset="0"/>
                <a:cs typeface="Aharoni" pitchFamily="2" charset="-79"/>
              </a:rPr>
              <a:t>-</a:t>
            </a:r>
            <a:r>
              <a:rPr lang="en-US" sz="4000" b="1" dirty="0" smtClean="0">
                <a:latin typeface="Aharoni" pitchFamily="2" charset="-79"/>
                <a:cs typeface="Aharoni" pitchFamily="2" charset="-79"/>
              </a:rPr>
              <a:t>  to learn the words</a:t>
            </a:r>
            <a:r>
              <a:rPr lang="ru-RU" sz="4000" b="1" dirty="0" smtClean="0">
                <a:latin typeface="Aharoni" pitchFamily="2" charset="-79"/>
                <a:cs typeface="Aharoni" pitchFamily="2" charset="-79"/>
              </a:rPr>
              <a:t> </a:t>
            </a:r>
          </a:p>
          <a:p>
            <a:r>
              <a:rPr lang="en-US" sz="4000" b="1" dirty="0" smtClean="0">
                <a:latin typeface="Arial Black" pitchFamily="34" charset="0"/>
                <a:cs typeface="Aharoni" pitchFamily="2" charset="-79"/>
              </a:rPr>
              <a:t>- </a:t>
            </a:r>
            <a:r>
              <a:rPr lang="en-US" sz="3600" b="1" dirty="0" smtClean="0">
                <a:latin typeface="Arial Black" pitchFamily="34" charset="0"/>
                <a:cs typeface="Aharoni" pitchFamily="2" charset="-79"/>
              </a:rPr>
              <a:t>do a crossword with these words.</a:t>
            </a:r>
            <a:endParaRPr lang="ru-RU" sz="3600" b="1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52295"/>
            <a:ext cx="4899948" cy="324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9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68760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Arial Black" pitchFamily="34" charset="0"/>
              </a:rPr>
              <a:t>GOOD LUCK!</a:t>
            </a:r>
            <a:endParaRPr lang="ru-RU" sz="6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33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772816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 [ d</a:t>
            </a:r>
            <a:r>
              <a:rPr lang="ru-RU" sz="5400" dirty="0"/>
              <a:t>ȝ</a:t>
            </a:r>
            <a:r>
              <a:rPr lang="en-US" sz="5400" dirty="0" smtClean="0"/>
              <a:t> ]      [ 3: ]       [ ∫ ]       [ w ]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27673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08720"/>
            <a:ext cx="8964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[ d</a:t>
            </a:r>
            <a:r>
              <a:rPr lang="ru-RU" sz="3600" dirty="0" smtClean="0"/>
              <a:t>ȝ</a:t>
            </a:r>
            <a:r>
              <a:rPr lang="en-US" sz="3600" dirty="0" smtClean="0"/>
              <a:t> ]             [ 3: ]                [ ∫ ]                 [ w ]</a:t>
            </a:r>
            <a:endParaRPr lang="ru-RU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Jam                first              shelf               window</a:t>
            </a:r>
          </a:p>
          <a:p>
            <a:r>
              <a:rPr lang="en-US" sz="3600" dirty="0" smtClean="0"/>
              <a:t>Job                 girl               she                  we</a:t>
            </a:r>
          </a:p>
          <a:p>
            <a:r>
              <a:rPr lang="en-US" sz="3600" dirty="0" smtClean="0"/>
              <a:t>Joke               her               shop               why</a:t>
            </a:r>
          </a:p>
          <a:p>
            <a:r>
              <a:rPr lang="en-US" sz="3600" dirty="0" smtClean="0"/>
              <a:t>Jeans             bird              fish                  wall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7365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4868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R</a:t>
            </a:r>
            <a:r>
              <a:rPr lang="en-US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ight answers: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700808"/>
            <a:ext cx="82094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0" indent="-742950">
              <a:buAutoNum type="arabicPeriod"/>
            </a:pPr>
            <a:r>
              <a:rPr lang="en-US" sz="5400" b="1" dirty="0" smtClean="0"/>
              <a:t>mother's</a:t>
            </a:r>
          </a:p>
          <a:p>
            <a:pPr marL="742950" indent="-742950">
              <a:buFontTx/>
              <a:buAutoNum type="arabicPeriod"/>
            </a:pPr>
            <a:r>
              <a:rPr lang="en-US" sz="5400" b="1" dirty="0"/>
              <a:t>dogs'</a:t>
            </a:r>
            <a:endParaRPr lang="ru-RU" sz="5400" dirty="0"/>
          </a:p>
          <a:p>
            <a:pPr marL="742950" lvl="0" indent="-742950">
              <a:buAutoNum type="arabicPeriod"/>
            </a:pPr>
            <a:r>
              <a:rPr lang="en-US" sz="5400" b="1" dirty="0" smtClean="0"/>
              <a:t>brother's</a:t>
            </a:r>
          </a:p>
          <a:p>
            <a:pPr marL="742950" lvl="0" indent="-742950">
              <a:buAutoNum type="arabicPeriod"/>
            </a:pPr>
            <a:r>
              <a:rPr lang="en-US" sz="5400" b="1" dirty="0" smtClean="0"/>
              <a:t>Dad`s</a:t>
            </a:r>
          </a:p>
          <a:p>
            <a:pPr marL="742950" lvl="0" indent="-742950">
              <a:buAutoNum type="arabicPeriod"/>
            </a:pPr>
            <a:r>
              <a:rPr lang="en-US" sz="5400" b="1" dirty="0" smtClean="0"/>
              <a:t>Sisters`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3065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1265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«5» - </a:t>
            </a:r>
            <a:r>
              <a:rPr lang="en-US" sz="4800" dirty="0" smtClean="0">
                <a:latin typeface="Arial Rounded MT Bold" pitchFamily="34" charset="0"/>
              </a:rPr>
              <a:t>without mistakes</a:t>
            </a:r>
          </a:p>
          <a:p>
            <a:r>
              <a:rPr lang="ru-RU" sz="4800" dirty="0" smtClean="0"/>
              <a:t>«4»</a:t>
            </a:r>
            <a:r>
              <a:rPr lang="en-US" sz="4800" dirty="0" smtClean="0">
                <a:latin typeface="Arial Rounded MT Bold" pitchFamily="34" charset="0"/>
              </a:rPr>
              <a:t> - one mistake</a:t>
            </a:r>
            <a:endParaRPr lang="ru-RU" sz="4800" dirty="0" smtClean="0"/>
          </a:p>
          <a:p>
            <a:r>
              <a:rPr lang="ru-RU" sz="4800" dirty="0" smtClean="0"/>
              <a:t>«3»</a:t>
            </a:r>
            <a:r>
              <a:rPr lang="en-US" sz="4800" dirty="0" smtClean="0">
                <a:latin typeface="Arial Rounded MT Bold" pitchFamily="34" charset="0"/>
              </a:rPr>
              <a:t> - two mistakes</a:t>
            </a:r>
            <a:endParaRPr lang="ru-RU" sz="4800" dirty="0" smtClean="0"/>
          </a:p>
          <a:p>
            <a:r>
              <a:rPr lang="ru-RU" sz="4800" dirty="0" smtClean="0"/>
              <a:t>«2»</a:t>
            </a:r>
            <a:r>
              <a:rPr lang="en-US" sz="4800" dirty="0" smtClean="0">
                <a:latin typeface="Arial Rounded MT Bold" pitchFamily="34" charset="0"/>
              </a:rPr>
              <a:t> - three or more mistakes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58086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687204"/>
            <a:ext cx="1184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/>
              <a:t>a</a:t>
            </a:r>
            <a:r>
              <a:rPr lang="en-US" sz="5400" b="1" dirty="0" err="1" smtClean="0"/>
              <a:t>lk</a:t>
            </a:r>
            <a:r>
              <a:rPr lang="en-US" sz="5400" b="1" dirty="0" smtClean="0"/>
              <a:t> </a:t>
            </a:r>
            <a:endParaRPr lang="ru-RU" sz="5400" b="1" dirty="0"/>
          </a:p>
        </p:txBody>
      </p:sp>
      <p:sp>
        <p:nvSpPr>
          <p:cNvPr id="3" name="Стрелка вправо 2"/>
          <p:cNvSpPr/>
          <p:nvPr/>
        </p:nvSpPr>
        <p:spPr>
          <a:xfrm>
            <a:off x="3347864" y="1964203"/>
            <a:ext cx="1656184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868144" y="1687204"/>
            <a:ext cx="14494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/>
              <a:t>[</a:t>
            </a:r>
            <a:r>
              <a:rPr lang="en-US" sz="5400" b="1" dirty="0" err="1" smtClean="0"/>
              <a:t>ɔ:k</a:t>
            </a:r>
            <a:r>
              <a:rPr lang="en-US" sz="5400" b="1" dirty="0" smtClean="0"/>
              <a:t>]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236012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560" y="686495"/>
            <a:ext cx="6977792" cy="4936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5881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4800533" cy="3600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068960"/>
            <a:ext cx="3248025" cy="3429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48064" y="764704"/>
            <a:ext cx="38896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Berlin Sans FB" pitchFamily="34" charset="0"/>
              </a:rPr>
              <a:t>What is this?</a:t>
            </a:r>
          </a:p>
          <a:p>
            <a:r>
              <a:rPr lang="en-US" sz="3200" dirty="0">
                <a:latin typeface="Berlin Sans FB" pitchFamily="34" charset="0"/>
              </a:rPr>
              <a:t>Whose …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</a:p>
          <a:p>
            <a:r>
              <a:rPr lang="en-US" sz="3200" dirty="0" smtClean="0">
                <a:latin typeface="Berlin Sans FB" pitchFamily="34" charset="0"/>
              </a:rPr>
              <a:t>What colour is this … ?</a:t>
            </a:r>
          </a:p>
        </p:txBody>
      </p:sp>
    </p:spTree>
    <p:extLst>
      <p:ext uri="{BB962C8B-B14F-4D97-AF65-F5344CB8AC3E}">
        <p14:creationId xmlns:p14="http://schemas.microsoft.com/office/powerpoint/2010/main" val="28440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2836143" cy="43970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2952328" cy="25922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067944" y="3717032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Berlin Sans FB" pitchFamily="34" charset="0"/>
              </a:rPr>
              <a:t>What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</a:p>
          <a:p>
            <a:r>
              <a:rPr lang="en-US" sz="3200" dirty="0">
                <a:latin typeface="Berlin Sans FB" pitchFamily="34" charset="0"/>
              </a:rPr>
              <a:t>Whose … is this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  <a:p>
            <a:r>
              <a:rPr lang="en-US" sz="3200" dirty="0">
                <a:latin typeface="Berlin Sans FB" pitchFamily="34" charset="0"/>
              </a:rPr>
              <a:t>What colour is this … </a:t>
            </a:r>
            <a:r>
              <a:rPr lang="en-US" sz="3200" dirty="0" smtClean="0">
                <a:latin typeface="Berlin Sans FB" pitchFamily="34" charset="0"/>
              </a:rPr>
              <a:t>?</a:t>
            </a:r>
            <a:endParaRPr lang="en-US" sz="3200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24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</TotalTime>
  <Words>219</Words>
  <Application>Microsoft Office PowerPoint</Application>
  <PresentationFormat>Экран (4:3)</PresentationFormat>
  <Paragraphs>44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DIMA</dc:creator>
  <cp:lastModifiedBy>DIMA</cp:lastModifiedBy>
  <cp:revision>25</cp:revision>
  <dcterms:created xsi:type="dcterms:W3CDTF">2013-10-22T10:11:41Z</dcterms:created>
  <dcterms:modified xsi:type="dcterms:W3CDTF">2013-12-08T03:00:29Z</dcterms:modified>
</cp:coreProperties>
</file>