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3" r:id="rId4"/>
    <p:sldId id="260" r:id="rId5"/>
    <p:sldId id="257" r:id="rId6"/>
    <p:sldId id="258" r:id="rId7"/>
    <p:sldId id="259" r:id="rId8"/>
    <p:sldId id="261" r:id="rId9"/>
    <p:sldId id="262" r:id="rId10"/>
    <p:sldId id="263" r:id="rId11"/>
    <p:sldId id="264" r:id="rId12"/>
    <p:sldId id="265" r:id="rId13"/>
    <p:sldId id="266" r:id="rId14"/>
    <p:sldId id="267" r:id="rId15"/>
    <p:sldId id="268" r:id="rId16"/>
    <p:sldId id="269" r:id="rId17"/>
    <p:sldId id="270" r:id="rId18"/>
    <p:sldId id="271" r:id="rId19"/>
    <p:sldId id="27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FEFB407-32C1-421A-9D94-A47AD89F30C5}" type="datetimeFigureOut">
              <a:rPr lang="ru-RU" smtClean="0"/>
              <a:pPr/>
              <a:t>27.03.2020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2492785-8F6F-4B96-8E09-23DD892297F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EFB407-32C1-421A-9D94-A47AD89F30C5}" type="datetimeFigureOut">
              <a:rPr lang="ru-RU" smtClean="0"/>
              <a:pPr/>
              <a:t>27.03.2020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492785-8F6F-4B96-8E09-23DD892297F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ru.wikipedia.org/wiki/%D0%9F%D0%BB%D0%B0%D0%BD%D0%B5%D1%82%D0%BE%D1%85%D0%BE%D0%B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214290"/>
            <a:ext cx="7772400" cy="1428759"/>
          </a:xfrm>
        </p:spPr>
        <p:txBody>
          <a:bodyPr>
            <a:normAutofit/>
          </a:bodyPr>
          <a:lstStyle/>
          <a:p>
            <a:r>
              <a:rPr lang="ru-RU" sz="1800" dirty="0" smtClean="0">
                <a:latin typeface="Times New Roman" pitchFamily="18" charset="0"/>
                <a:cs typeface="Times New Roman" pitchFamily="18" charset="0"/>
              </a:rPr>
              <a:t>Муниципальное автономное дошкольное образовательное учреждение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«Центр развития ребёнка – детский сад»</a:t>
            </a:r>
            <a:endParaRPr lang="ru-RU" sz="18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4929190" y="4143380"/>
            <a:ext cx="3900470" cy="1285884"/>
          </a:xfrm>
        </p:spPr>
        <p:txBody>
          <a:bodyPr>
            <a:normAutofit lnSpcReduction="10000"/>
          </a:bodyPr>
          <a:lstStyle/>
          <a:p>
            <a:pPr algn="l"/>
            <a:r>
              <a:rPr lang="ru-RU" sz="1800" dirty="0" smtClean="0">
                <a:solidFill>
                  <a:schemeClr val="tx1"/>
                </a:solidFill>
                <a:latin typeface="Times New Roman" pitchFamily="18" charset="0"/>
                <a:cs typeface="Times New Roman" pitchFamily="18" charset="0"/>
              </a:rPr>
              <a:t>Разработчик </a:t>
            </a:r>
            <a:r>
              <a:rPr lang="ru-RU" sz="1800" dirty="0" smtClean="0">
                <a:solidFill>
                  <a:schemeClr val="tx1"/>
                </a:solidFill>
                <a:latin typeface="Times New Roman" pitchFamily="18" charset="0"/>
                <a:cs typeface="Times New Roman" pitchFamily="18" charset="0"/>
              </a:rPr>
              <a:t>проекта:</a:t>
            </a:r>
          </a:p>
          <a:p>
            <a:pPr algn="l"/>
            <a:r>
              <a:rPr lang="ru-RU" sz="1800" dirty="0" smtClean="0">
                <a:solidFill>
                  <a:schemeClr val="tx1"/>
                </a:solidFill>
                <a:latin typeface="Times New Roman" pitchFamily="18" charset="0"/>
                <a:cs typeface="Times New Roman" pitchFamily="18" charset="0"/>
              </a:rPr>
              <a:t>Воронина С.Н</a:t>
            </a:r>
            <a:r>
              <a:rPr lang="ru-RU" sz="1800" smtClean="0">
                <a:solidFill>
                  <a:schemeClr val="tx1"/>
                </a:solidFill>
                <a:latin typeface="Times New Roman" pitchFamily="18" charset="0"/>
                <a:cs typeface="Times New Roman" pitchFamily="18" charset="0"/>
              </a:rPr>
              <a:t>., </a:t>
            </a:r>
            <a:r>
              <a:rPr lang="ru-RU" sz="1800" smtClean="0">
                <a:solidFill>
                  <a:schemeClr val="tx1"/>
                </a:solidFill>
                <a:latin typeface="Times New Roman" pitchFamily="18" charset="0"/>
                <a:cs typeface="Times New Roman" pitchFamily="18" charset="0"/>
              </a:rPr>
              <a:t>воспитатель</a:t>
            </a:r>
            <a:endParaRPr lang="ru-RU" sz="1800" dirty="0" smtClean="0">
              <a:solidFill>
                <a:schemeClr val="tx1"/>
              </a:solidFill>
              <a:latin typeface="Times New Roman" pitchFamily="18" charset="0"/>
              <a:cs typeface="Times New Roman" pitchFamily="18" charset="0"/>
            </a:endParaRPr>
          </a:p>
          <a:p>
            <a:pPr algn="l"/>
            <a:r>
              <a:rPr lang="ru-RU" sz="1800" dirty="0" smtClean="0">
                <a:solidFill>
                  <a:schemeClr val="tx1"/>
                </a:solidFill>
                <a:latin typeface="Times New Roman" pitchFamily="18" charset="0"/>
                <a:cs typeface="Times New Roman" pitchFamily="18" charset="0"/>
              </a:rPr>
              <a:t>Дети </a:t>
            </a:r>
            <a:r>
              <a:rPr lang="ru-RU" sz="1800" dirty="0" smtClean="0">
                <a:solidFill>
                  <a:schemeClr val="tx1"/>
                </a:solidFill>
                <a:latin typeface="Times New Roman" pitchFamily="18" charset="0"/>
                <a:cs typeface="Times New Roman" pitchFamily="18" charset="0"/>
              </a:rPr>
              <a:t>подготовительной к школе группы</a:t>
            </a:r>
            <a:endParaRPr lang="ru-RU" sz="1800" dirty="0">
              <a:solidFill>
                <a:schemeClr val="tx1"/>
              </a:solidFill>
              <a:latin typeface="Times New Roman" pitchFamily="18" charset="0"/>
              <a:cs typeface="Times New Roman" pitchFamily="18" charset="0"/>
            </a:endParaRPr>
          </a:p>
        </p:txBody>
      </p:sp>
      <p:sp>
        <p:nvSpPr>
          <p:cNvPr id="10" name="TextBox 9"/>
          <p:cNvSpPr txBox="1"/>
          <p:nvPr/>
        </p:nvSpPr>
        <p:spPr>
          <a:xfrm>
            <a:off x="1357290" y="2285992"/>
            <a:ext cx="6929486" cy="1754326"/>
          </a:xfrm>
          <a:prstGeom prst="rect">
            <a:avLst/>
          </a:prstGeom>
          <a:noFill/>
        </p:spPr>
        <p:txBody>
          <a:bodyPr wrap="square" rtlCol="0">
            <a:spAutoFit/>
          </a:bodyPr>
          <a:lstStyle/>
          <a:p>
            <a:pPr algn="ctr"/>
            <a:r>
              <a:rPr lang="ru-RU" sz="2400" dirty="0" err="1" smtClean="0">
                <a:latin typeface="Times New Roman" pitchFamily="18" charset="0"/>
                <a:cs typeface="Times New Roman" pitchFamily="18" charset="0"/>
              </a:rPr>
              <a:t>Творческо</a:t>
            </a:r>
            <a:r>
              <a:rPr lang="ru-RU" sz="2400" dirty="0" smtClean="0">
                <a:latin typeface="Times New Roman" pitchFamily="18" charset="0"/>
                <a:cs typeface="Times New Roman" pitchFamily="18" charset="0"/>
              </a:rPr>
              <a:t> -  исследовательский проект</a:t>
            </a:r>
          </a:p>
          <a:p>
            <a:pPr algn="ctr"/>
            <a:r>
              <a:rPr lang="ru-RU" sz="2800" b="1" dirty="0" smtClean="0">
                <a:latin typeface="Times New Roman" pitchFamily="18" charset="0"/>
                <a:cs typeface="Times New Roman" pitchFamily="18" charset="0"/>
              </a:rPr>
              <a:t>«Космические фантазии»</a:t>
            </a:r>
          </a:p>
          <a:p>
            <a:pPr algn="ctr"/>
            <a:r>
              <a:rPr lang="ru-RU" sz="2400" dirty="0" smtClean="0">
                <a:latin typeface="Times New Roman" pitchFamily="18" charset="0"/>
                <a:cs typeface="Times New Roman" pitchFamily="18" charset="0"/>
              </a:rPr>
              <a:t>с детьми </a:t>
            </a:r>
            <a:r>
              <a:rPr lang="ru-RU" sz="2400" smtClean="0">
                <a:latin typeface="Times New Roman" pitchFamily="18" charset="0"/>
                <a:cs typeface="Times New Roman" pitchFamily="18" charset="0"/>
              </a:rPr>
              <a:t>старшего дошкольного возраста</a:t>
            </a:r>
            <a:endParaRPr lang="ru-RU" sz="24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12" name="TextBox 11"/>
          <p:cNvSpPr txBox="1"/>
          <p:nvPr/>
        </p:nvSpPr>
        <p:spPr>
          <a:xfrm>
            <a:off x="2071670" y="6143644"/>
            <a:ext cx="4500594" cy="369332"/>
          </a:xfrm>
          <a:prstGeom prst="rect">
            <a:avLst/>
          </a:prstGeom>
          <a:noFill/>
        </p:spPr>
        <p:txBody>
          <a:bodyPr wrap="square" rtlCol="0">
            <a:spAutoFit/>
          </a:bodyPr>
          <a:lstStyle/>
          <a:p>
            <a:pPr algn="ctr"/>
            <a:r>
              <a:rPr lang="ru-RU" dirty="0" smtClean="0">
                <a:latin typeface="Times New Roman" pitchFamily="18" charset="0"/>
                <a:cs typeface="Times New Roman" pitchFamily="18" charset="0"/>
              </a:rPr>
              <a:t>Красноуфимск</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643998" cy="1939916"/>
          </a:xfrm>
        </p:spPr>
        <p:txBody>
          <a:bodyPr>
            <a:normAutofit fontScale="90000"/>
          </a:bodyPr>
          <a:lstStyle/>
          <a:p>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Лунный автомобиль (луномобиль).</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четырёхколёсный транспортный планетоход для передвижения людей по поверхности  Луны. Лунный автомобиль значительно расширяет доступность  для астронавтов   лунную поверхность. Ранее астронавты могли перемещаться на Луне лишь пешком и, следовательно, только непосредственно вокруг места посадки из-за сковывавших их скафандров и других приборов жизнеобеспечения. На луноходе же астронавты могли передвигаться по Луне со скоростью до 13 км/ч.</a:t>
            </a:r>
            <a:r>
              <a:rPr lang="ru-RU" dirty="0" smtClean="0"/>
              <a:t/>
            </a:r>
            <a:br>
              <a:rPr lang="ru-RU" dirty="0" smtClean="0"/>
            </a:br>
            <a:endParaRPr lang="ru-RU" dirty="0">
              <a:latin typeface="Times New Roman" pitchFamily="18" charset="0"/>
              <a:cs typeface="Times New Roman" pitchFamily="18" charset="0"/>
            </a:endParaRPr>
          </a:p>
        </p:txBody>
      </p:sp>
      <p:pic>
        <p:nvPicPr>
          <p:cNvPr id="4" name="Содержимое 3" descr="P_20190412_102443.jpg"/>
          <p:cNvPicPr>
            <a:picLocks noGrp="1" noChangeAspect="1"/>
          </p:cNvPicPr>
          <p:nvPr>
            <p:ph idx="1"/>
          </p:nvPr>
        </p:nvPicPr>
        <p:blipFill>
          <a:blip r:embed="rId2" cstate="print"/>
          <a:srcRect l="15385" t="3246" r="18461" b="1935"/>
          <a:stretch>
            <a:fillRect/>
          </a:stretch>
        </p:blipFill>
        <p:spPr>
          <a:xfrm rot="5400000">
            <a:off x="3073227" y="2128011"/>
            <a:ext cx="3357586" cy="3816424"/>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P_20190412_102521.jpg"/>
          <p:cNvPicPr>
            <a:picLocks noGrp="1" noChangeAspect="1"/>
          </p:cNvPicPr>
          <p:nvPr>
            <p:ph sz="half" idx="1"/>
          </p:nvPr>
        </p:nvPicPr>
        <p:blipFill>
          <a:blip r:embed="rId2" cstate="print"/>
          <a:stretch>
            <a:fillRect/>
          </a:stretch>
        </p:blipFill>
        <p:spPr>
          <a:xfrm rot="5400000">
            <a:off x="-241998" y="2599396"/>
            <a:ext cx="5025014" cy="2826571"/>
          </a:xfrm>
        </p:spPr>
      </p:pic>
      <p:pic>
        <p:nvPicPr>
          <p:cNvPr id="6" name="Содержимое 5" descr="P_20190412_102643.jpg"/>
          <p:cNvPicPr>
            <a:picLocks noGrp="1" noChangeAspect="1"/>
          </p:cNvPicPr>
          <p:nvPr>
            <p:ph sz="half" idx="2"/>
          </p:nvPr>
        </p:nvPicPr>
        <p:blipFill>
          <a:blip r:embed="rId3" cstate="print"/>
          <a:stretch>
            <a:fillRect/>
          </a:stretch>
        </p:blipFill>
        <p:spPr>
          <a:xfrm>
            <a:off x="3929058" y="2643182"/>
            <a:ext cx="4950193" cy="2784484"/>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97040"/>
          </a:xfrm>
        </p:spPr>
        <p:txBody>
          <a:bodyPr>
            <a:noAutofit/>
          </a:bodyPr>
          <a:lstStyle/>
          <a:p>
            <a:r>
              <a:rPr lang="ru-RU" sz="2000" b="1" dirty="0" smtClean="0">
                <a:latin typeface="Times New Roman" pitchFamily="18" charset="0"/>
                <a:cs typeface="Times New Roman" pitchFamily="18" charset="0"/>
              </a:rPr>
              <a:t>Исследовательская станция.</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Это космический аппарат, предназначенный для длительного пребывания на околоземной орбите сменного экипажа с целью проведения различных научных и исследований и экспериментов, наблюдений за поверхностью и атмосферой Луны, а также космическим пространством.</a:t>
            </a:r>
            <a:endParaRPr lang="ru-RU" sz="2000" b="1" dirty="0">
              <a:latin typeface="Times New Roman" pitchFamily="18" charset="0"/>
              <a:cs typeface="Times New Roman" pitchFamily="18" charset="0"/>
            </a:endParaRPr>
          </a:p>
        </p:txBody>
      </p:sp>
      <p:pic>
        <p:nvPicPr>
          <p:cNvPr id="4" name="Содержимое 3" descr="P_20190412_102858.jpg"/>
          <p:cNvPicPr>
            <a:picLocks noGrp="1" noChangeAspect="1"/>
          </p:cNvPicPr>
          <p:nvPr>
            <p:ph idx="1"/>
          </p:nvPr>
        </p:nvPicPr>
        <p:blipFill>
          <a:blip r:embed="rId2" cstate="print"/>
          <a:srcRect t="3125" r="12162"/>
          <a:stretch>
            <a:fillRect/>
          </a:stretch>
        </p:blipFill>
        <p:spPr>
          <a:xfrm rot="5400000">
            <a:off x="3071800" y="2571746"/>
            <a:ext cx="4357722" cy="3643338"/>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P_20190412_102949.jpg"/>
          <p:cNvPicPr>
            <a:picLocks noGrp="1" noChangeAspect="1"/>
          </p:cNvPicPr>
          <p:nvPr>
            <p:ph sz="half" idx="1"/>
          </p:nvPr>
        </p:nvPicPr>
        <p:blipFill>
          <a:blip r:embed="rId2" cstate="print"/>
          <a:stretch>
            <a:fillRect/>
          </a:stretch>
        </p:blipFill>
        <p:spPr>
          <a:xfrm rot="5400000">
            <a:off x="-297690" y="2512212"/>
            <a:ext cx="4953034" cy="2786082"/>
          </a:xfrm>
        </p:spPr>
      </p:pic>
      <p:pic>
        <p:nvPicPr>
          <p:cNvPr id="11" name="Содержимое 10" descr="P_20190412_103055.jpg"/>
          <p:cNvPicPr>
            <a:picLocks noGrp="1" noChangeAspect="1"/>
          </p:cNvPicPr>
          <p:nvPr>
            <p:ph sz="half" idx="2"/>
          </p:nvPr>
        </p:nvPicPr>
        <p:blipFill>
          <a:blip r:embed="rId3" cstate="print"/>
          <a:stretch>
            <a:fillRect/>
          </a:stretch>
        </p:blipFill>
        <p:spPr>
          <a:xfrm>
            <a:off x="3786182" y="2500306"/>
            <a:ext cx="5080034" cy="285752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_20190412_103205.jpg"/>
          <p:cNvPicPr>
            <a:picLocks noGrp="1" noChangeAspect="1"/>
          </p:cNvPicPr>
          <p:nvPr>
            <p:ph idx="1"/>
          </p:nvPr>
        </p:nvPicPr>
        <p:blipFill>
          <a:blip r:embed="rId2" cstate="print"/>
          <a:stretch>
            <a:fillRect/>
          </a:stretch>
        </p:blipFill>
        <p:spPr>
          <a:xfrm>
            <a:off x="1071538" y="1785926"/>
            <a:ext cx="7166350" cy="403107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939916"/>
          </a:xfrm>
        </p:spPr>
        <p:txBody>
          <a:bodyPr>
            <a:normAutofit fontScale="90000"/>
          </a:bodyPr>
          <a:lstStyle/>
          <a:p>
            <a:r>
              <a:rPr lang="ru-RU" sz="2200" b="1" dirty="0" smtClean="0">
                <a:latin typeface="Times New Roman" pitchFamily="18" charset="0"/>
                <a:cs typeface="Times New Roman" pitchFamily="18" charset="0"/>
              </a:rPr>
              <a:t/>
            </a:r>
            <a:br>
              <a:rPr lang="ru-RU" sz="2200" b="1"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Л</a:t>
            </a:r>
            <a:r>
              <a:rPr lang="ru-RU" sz="2000" b="1" dirty="0" smtClean="0">
                <a:latin typeface="Times New Roman" pitchFamily="18" charset="0"/>
                <a:cs typeface="Times New Roman" pitchFamily="18" charset="0"/>
              </a:rPr>
              <a:t>уноход.</a:t>
            </a:r>
            <a:r>
              <a:rPr lang="ru-RU" sz="2000" b="1" dirty="0" smtClean="0">
                <a:latin typeface="Times New Roman" pitchFamily="18" charset="0"/>
                <a:cs typeface="Times New Roman" pitchFamily="18" charset="0"/>
                <a:hlinkClick r:id="rId2" tooltip="Планетоход"/>
              </a:rPr>
              <a:t> </a:t>
            </a:r>
            <a:br>
              <a:rPr lang="ru-RU" sz="2000" b="1" dirty="0" smtClean="0">
                <a:latin typeface="Times New Roman" pitchFamily="18" charset="0"/>
                <a:cs typeface="Times New Roman" pitchFamily="18" charset="0"/>
                <a:hlinkClick r:id="rId2" tooltip="Планетоход"/>
              </a:rPr>
            </a:br>
            <a:r>
              <a:rPr lang="ru-RU" sz="2000" b="1" dirty="0" smtClean="0">
                <a:latin typeface="Times New Roman" pitchFamily="18" charset="0"/>
                <a:cs typeface="Times New Roman" pitchFamily="18" charset="0"/>
              </a:rPr>
              <a:t>Планетоход, успешно работающий на поверхности  Луны. Это дистанционно -управляемый самоходный аппарат  «Луноход» для исследования Луны. Предназначен для изучения особенностей лунной поверхности, радиоактивного, и рентгеновского космического  излучения на Луне, химического состава и свойств грунта.</a:t>
            </a:r>
            <a:r>
              <a:rPr lang="ru-RU" dirty="0" smtClean="0"/>
              <a:t/>
            </a:r>
            <a:br>
              <a:rPr lang="ru-RU" dirty="0" smtClean="0"/>
            </a:b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4" name="Содержимое 3" descr="P_20190412_105319.jpg"/>
          <p:cNvPicPr>
            <a:picLocks noGrp="1" noChangeAspect="1"/>
          </p:cNvPicPr>
          <p:nvPr>
            <p:ph idx="1"/>
          </p:nvPr>
        </p:nvPicPr>
        <p:blipFill>
          <a:blip r:embed="rId3" cstate="print"/>
          <a:stretch>
            <a:fillRect/>
          </a:stretch>
        </p:blipFill>
        <p:spPr>
          <a:xfrm>
            <a:off x="571472" y="2285992"/>
            <a:ext cx="8046156" cy="428628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P_20190412_103847.jpg"/>
          <p:cNvPicPr>
            <a:picLocks noGrp="1" noChangeAspect="1"/>
          </p:cNvPicPr>
          <p:nvPr>
            <p:ph sz="half" idx="1"/>
          </p:nvPr>
        </p:nvPicPr>
        <p:blipFill>
          <a:blip r:embed="rId2" cstate="print"/>
          <a:stretch>
            <a:fillRect/>
          </a:stretch>
        </p:blipFill>
        <p:spPr>
          <a:xfrm>
            <a:off x="4714876" y="1500174"/>
            <a:ext cx="2786082" cy="4953035"/>
          </a:xfrm>
        </p:spPr>
      </p:pic>
      <p:pic>
        <p:nvPicPr>
          <p:cNvPr id="6" name="Содержимое 5" descr="P_20190412_103741.jpg"/>
          <p:cNvPicPr>
            <a:picLocks noGrp="1" noChangeAspect="1"/>
          </p:cNvPicPr>
          <p:nvPr>
            <p:ph sz="half" idx="2"/>
          </p:nvPr>
        </p:nvPicPr>
        <p:blipFill>
          <a:blip r:embed="rId3" cstate="print"/>
          <a:stretch>
            <a:fillRect/>
          </a:stretch>
        </p:blipFill>
        <p:spPr>
          <a:xfrm rot="5400000">
            <a:off x="130938" y="2583650"/>
            <a:ext cx="4953034" cy="2786082"/>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_20190412_104241.jpg"/>
          <p:cNvPicPr>
            <a:picLocks noGrp="1" noChangeAspect="1"/>
          </p:cNvPicPr>
          <p:nvPr>
            <p:ph idx="1"/>
          </p:nvPr>
        </p:nvPicPr>
        <p:blipFill>
          <a:blip r:embed="rId2" cstate="print"/>
          <a:stretch>
            <a:fillRect/>
          </a:stretch>
        </p:blipFill>
        <p:spPr>
          <a:xfrm>
            <a:off x="548922" y="1600200"/>
            <a:ext cx="8046156" cy="4525963"/>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_20190412_105413.jpg"/>
          <p:cNvPicPr>
            <a:picLocks noGrp="1" noChangeAspect="1"/>
          </p:cNvPicPr>
          <p:nvPr>
            <p:ph idx="1"/>
          </p:nvPr>
        </p:nvPicPr>
        <p:blipFill>
          <a:blip r:embed="rId2" cstate="print"/>
          <a:stretch>
            <a:fillRect/>
          </a:stretch>
        </p:blipFill>
        <p:spPr>
          <a:xfrm>
            <a:off x="548922" y="1600200"/>
            <a:ext cx="8046156" cy="45259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marL="0" indent="0" algn="just">
              <a:buNone/>
            </a:pPr>
            <a:r>
              <a:rPr lang="en-US"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Вывод:</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Возможности </a:t>
            </a:r>
            <a:r>
              <a:rPr lang="en-US" sz="2400" dirty="0" smtClean="0">
                <a:latin typeface="Times New Roman" pitchFamily="18" charset="0"/>
                <a:cs typeface="Times New Roman" pitchFamily="18" charset="0"/>
              </a:rPr>
              <a:t>LEGO</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конструктора помогли нам воплотить в жизнь представления о том, как может выглядеть </a:t>
            </a:r>
            <a:r>
              <a:rPr lang="ru-RU" sz="2400" dirty="0" smtClean="0">
                <a:latin typeface="Times New Roman" pitchFamily="18" charset="0"/>
                <a:cs typeface="Times New Roman" pitchFamily="18" charset="0"/>
              </a:rPr>
              <a:t>исследователь</a:t>
            </a:r>
            <a:r>
              <a:rPr lang="en-US" sz="2400" dirty="0" smtClean="0">
                <a:latin typeface="Times New Roman" pitchFamily="18" charset="0"/>
                <a:cs typeface="Times New Roman" pitchFamily="18" charset="0"/>
              </a:rPr>
              <a:t>c</a:t>
            </a:r>
            <a:r>
              <a:rPr lang="ru-RU" sz="2400" dirty="0" smtClean="0">
                <a:latin typeface="Times New Roman" pitchFamily="18" charset="0"/>
                <a:cs typeface="Times New Roman" pitchFamily="18" charset="0"/>
              </a:rPr>
              <a:t>кая </a:t>
            </a:r>
            <a:r>
              <a:rPr lang="ru-RU" sz="2400" dirty="0">
                <a:latin typeface="Times New Roman" pitchFamily="18" charset="0"/>
                <a:cs typeface="Times New Roman" pitchFamily="18" charset="0"/>
              </a:rPr>
              <a:t>станция на Луне, как и какие механизмы могут помочь человеку в исследовании этого спутника</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И мы надеемся , что в ближайшем будущем приблизится возможность пилотируемого полета на Луну каждому из нас.</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smtClean="0">
                <a:latin typeface="Times New Roman" pitchFamily="18" charset="0"/>
                <a:cs typeface="Times New Roman" pitchFamily="18" charset="0"/>
              </a:rPr>
              <a:t>Главный вопрос проекта:</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Какая поверхность Луны, есть ли условия для жизни на Луне?</a:t>
            </a:r>
            <a:endParaRPr lang="ru-RU" sz="2800" b="1" dirty="0">
              <a:latin typeface="Times New Roman" pitchFamily="18" charset="0"/>
              <a:cs typeface="Times New Roman" pitchFamily="18" charset="0"/>
            </a:endParaRPr>
          </a:p>
        </p:txBody>
      </p:sp>
      <p:pic>
        <p:nvPicPr>
          <p:cNvPr id="4" name="Содержимое 3" descr="ÐÐ°ÑÑÐ¸Ð½ÐºÐ¸ Ð¿Ð¾ Ð·Ð°Ð¿ÑÐ¾ÑÑ ÐÐ°ÑÑÐ¸Ð½ÐºÐ° ÐÑÐ½Ð½Ð° Ð² ÐÐ¾ÑÐ¼Ð¾ÑÐµ"/>
          <p:cNvPicPr>
            <a:picLocks noGrp="1"/>
          </p:cNvPicPr>
          <p:nvPr>
            <p:ph idx="1"/>
          </p:nvPr>
        </p:nvPicPr>
        <p:blipFill>
          <a:blip r:embed="rId2"/>
          <a:srcRect b="8765"/>
          <a:stretch>
            <a:fillRect/>
          </a:stretch>
        </p:blipFill>
        <p:spPr bwMode="auto">
          <a:xfrm>
            <a:off x="714349" y="1600200"/>
            <a:ext cx="8143932" cy="50435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Этапы проекта</a:t>
            </a: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sz="2300" b="1" u="sng" dirty="0" smtClean="0">
                <a:latin typeface="Times New Roman" pitchFamily="18" charset="0"/>
                <a:cs typeface="Times New Roman" pitchFamily="18" charset="0"/>
              </a:rPr>
              <a:t>1 этап: Теоретический.</a:t>
            </a:r>
          </a:p>
          <a:p>
            <a:pPr lvl="0"/>
            <a:r>
              <a:rPr lang="ru-RU" sz="2300" dirty="0" smtClean="0">
                <a:latin typeface="Times New Roman" pitchFamily="18" charset="0"/>
                <a:cs typeface="Times New Roman" pitchFamily="18" charset="0"/>
              </a:rPr>
              <a:t>Что обозначает слово «луна»?</a:t>
            </a:r>
          </a:p>
          <a:p>
            <a:pPr lvl="0"/>
            <a:r>
              <a:rPr lang="ru-RU" sz="2300" dirty="0" smtClean="0">
                <a:latin typeface="Times New Roman" pitchFamily="18" charset="0"/>
                <a:cs typeface="Times New Roman" pitchFamily="18" charset="0"/>
              </a:rPr>
              <a:t>Как образовалась Луна?</a:t>
            </a:r>
          </a:p>
          <a:p>
            <a:pPr lvl="0"/>
            <a:r>
              <a:rPr lang="ru-RU" sz="2300" dirty="0" smtClean="0">
                <a:latin typeface="Times New Roman" pitchFamily="18" charset="0"/>
                <a:cs typeface="Times New Roman" pitchFamily="18" charset="0"/>
              </a:rPr>
              <a:t>Почему Луна светит?</a:t>
            </a:r>
          </a:p>
          <a:p>
            <a:pPr lvl="0"/>
            <a:r>
              <a:rPr lang="ru-RU" sz="2300" dirty="0" smtClean="0">
                <a:latin typeface="Times New Roman" pitchFamily="18" charset="0"/>
                <a:cs typeface="Times New Roman" pitchFamily="18" charset="0"/>
              </a:rPr>
              <a:t>Есть ли на Луне условия для жизни и почему?</a:t>
            </a:r>
          </a:p>
          <a:p>
            <a:pPr lvl="0"/>
            <a:r>
              <a:rPr lang="ru-RU" sz="2300" dirty="0" smtClean="0">
                <a:latin typeface="Times New Roman" pitchFamily="18" charset="0"/>
                <a:cs typeface="Times New Roman" pitchFamily="18" charset="0"/>
              </a:rPr>
              <a:t>Что такое лунное притяжение?</a:t>
            </a:r>
          </a:p>
          <a:p>
            <a:pPr lvl="0">
              <a:buNone/>
            </a:pPr>
            <a:r>
              <a:rPr lang="ru-RU" sz="2300" b="1" u="sng" dirty="0" smtClean="0">
                <a:latin typeface="Times New Roman" pitchFamily="18" charset="0"/>
                <a:cs typeface="Times New Roman" pitchFamily="18" charset="0"/>
              </a:rPr>
              <a:t>2 этап: Исследовательский.</a:t>
            </a:r>
          </a:p>
          <a:p>
            <a:r>
              <a:rPr lang="ru-RU" sz="2300" dirty="0" smtClean="0">
                <a:latin typeface="Times New Roman" pitchFamily="18" charset="0"/>
                <a:cs typeface="Times New Roman" pitchFamily="18" charset="0"/>
              </a:rPr>
              <a:t>Как выглядит поверхность Луны?</a:t>
            </a:r>
          </a:p>
          <a:p>
            <a:r>
              <a:rPr lang="ru-RU" sz="2300" dirty="0" smtClean="0">
                <a:latin typeface="Times New Roman" pitchFamily="18" charset="0"/>
                <a:cs typeface="Times New Roman" pitchFamily="18" charset="0"/>
              </a:rPr>
              <a:t>Что нам известно об исследованиях Луны?</a:t>
            </a:r>
          </a:p>
          <a:p>
            <a:pPr>
              <a:buNone/>
            </a:pPr>
            <a:r>
              <a:rPr lang="ru-RU" sz="2300" b="1" u="sng" dirty="0" smtClean="0">
                <a:latin typeface="Times New Roman" pitchFamily="18" charset="0"/>
                <a:cs typeface="Times New Roman" pitchFamily="18" charset="0"/>
              </a:rPr>
              <a:t>3 этап: Творческий:</a:t>
            </a:r>
          </a:p>
          <a:p>
            <a:r>
              <a:rPr lang="ru-RU" sz="2300" dirty="0" smtClean="0">
                <a:latin typeface="Times New Roman" pitchFamily="18" charset="0"/>
                <a:cs typeface="Times New Roman" pitchFamily="18" charset="0"/>
              </a:rPr>
              <a:t>Моделирование поверхности Луны.</a:t>
            </a:r>
          </a:p>
          <a:p>
            <a:r>
              <a:rPr lang="ru-RU" sz="2300" dirty="0" smtClean="0">
                <a:latin typeface="Times New Roman" pitchFamily="18" charset="0"/>
                <a:cs typeface="Times New Roman" pitchFamily="18" charset="0"/>
              </a:rPr>
              <a:t>Создание  моделей для исследования поверхности Луны.</a:t>
            </a:r>
          </a:p>
          <a:p>
            <a:pPr>
              <a:buNone/>
            </a:pPr>
            <a:r>
              <a:rPr lang="ru-RU" sz="2300" b="1" u="sng" dirty="0" smtClean="0">
                <a:latin typeface="Times New Roman" pitchFamily="18" charset="0"/>
                <a:cs typeface="Times New Roman" pitchFamily="18" charset="0"/>
              </a:rPr>
              <a:t>4 этап: Заключительный.</a:t>
            </a:r>
          </a:p>
          <a:p>
            <a:r>
              <a:rPr lang="ru-RU" sz="2300" dirty="0" smtClean="0">
                <a:latin typeface="Times New Roman" pitchFamily="18" charset="0"/>
                <a:cs typeface="Times New Roman" pitchFamily="18" charset="0"/>
              </a:rPr>
              <a:t>Общение результатов проекта</a:t>
            </a:r>
          </a:p>
          <a:p>
            <a:r>
              <a:rPr lang="ru-RU" sz="2300" dirty="0" smtClean="0">
                <a:latin typeface="Times New Roman" pitchFamily="18" charset="0"/>
                <a:cs typeface="Times New Roman" pitchFamily="18" charset="0"/>
              </a:rPr>
              <a:t>Презентация проекта</a:t>
            </a:r>
          </a:p>
          <a:p>
            <a:endParaRPr lang="ru-RU" sz="2300" dirty="0" smtClean="0">
              <a:latin typeface="Times New Roman" pitchFamily="18" charset="0"/>
              <a:cs typeface="Times New Roman" pitchFamily="18" charset="0"/>
            </a:endParaRPr>
          </a:p>
          <a:p>
            <a:endParaRPr lang="ru-RU" sz="2300" dirty="0" smtClean="0">
              <a:latin typeface="Times New Roman" pitchFamily="18" charset="0"/>
              <a:cs typeface="Times New Roman" pitchFamily="18" charset="0"/>
            </a:endParaRPr>
          </a:p>
          <a:p>
            <a:pPr lvl="0"/>
            <a:endParaRPr lang="ru-RU" sz="2300" dirty="0" smtClean="0">
              <a:latin typeface="Times New Roman" pitchFamily="18" charset="0"/>
              <a:cs typeface="Times New Roman" pitchFamily="18" charset="0"/>
            </a:endParaRPr>
          </a:p>
          <a:p>
            <a:endParaRPr lang="ru-RU" sz="2300"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8229600" cy="1143000"/>
          </a:xfrm>
        </p:spPr>
        <p:txBody>
          <a:bodyPr>
            <a:normAutofit/>
          </a:bodyPr>
          <a:lstStyle/>
          <a:p>
            <a:pPr algn="just"/>
            <a:r>
              <a:rPr lang="ru-RU" sz="2000" b="1" dirty="0" smtClean="0">
                <a:latin typeface="Times New Roman" pitchFamily="18" charset="0"/>
                <a:cs typeface="Times New Roman" pitchFamily="18" charset="0"/>
              </a:rPr>
              <a:t>С помощью конструктора </a:t>
            </a:r>
            <a:r>
              <a:rPr lang="en-US" sz="2000" b="1" dirty="0" smtClean="0">
                <a:latin typeface="Times New Roman" pitchFamily="18" charset="0"/>
                <a:cs typeface="Times New Roman" pitchFamily="18" charset="0"/>
              </a:rPr>
              <a:t>LEGO </a:t>
            </a:r>
            <a:r>
              <a:rPr lang="ru-RU" sz="2000" b="1" dirty="0" smtClean="0">
                <a:latin typeface="Times New Roman" pitchFamily="18" charset="0"/>
                <a:cs typeface="Times New Roman" pitchFamily="18" charset="0"/>
              </a:rPr>
              <a:t> мы с детьми создали  макет   исследовательской базы на Луне. Её задача  глобальный обзор  и разведка лунных ресурсов</a:t>
            </a:r>
            <a:endParaRPr lang="ru-RU" sz="2000" b="1" dirty="0">
              <a:latin typeface="Times New Roman" pitchFamily="18" charset="0"/>
              <a:cs typeface="Times New Roman" pitchFamily="18" charset="0"/>
            </a:endParaRPr>
          </a:p>
        </p:txBody>
      </p:sp>
      <p:pic>
        <p:nvPicPr>
          <p:cNvPr id="4" name="Содержимое 3" descr="P_20190412_093237.jpg"/>
          <p:cNvPicPr>
            <a:picLocks noGrp="1" noChangeAspect="1"/>
          </p:cNvPicPr>
          <p:nvPr>
            <p:ph idx="1"/>
          </p:nvPr>
        </p:nvPicPr>
        <p:blipFill>
          <a:blip r:embed="rId2" cstate="print"/>
          <a:stretch>
            <a:fillRect/>
          </a:stretch>
        </p:blipFill>
        <p:spPr>
          <a:xfrm>
            <a:off x="548922" y="1600200"/>
            <a:ext cx="8046156" cy="4525963"/>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just"/>
            <a:r>
              <a:rPr lang="ru-RU" sz="2000" b="1" dirty="0" smtClean="0">
                <a:latin typeface="Times New Roman" pitchFamily="18" charset="0"/>
                <a:cs typeface="Times New Roman" pitchFamily="18" charset="0"/>
              </a:rPr>
              <a:t>С помощью конструктора </a:t>
            </a:r>
            <a:r>
              <a:rPr lang="en-US" sz="2000" b="1" dirty="0" smtClean="0">
                <a:latin typeface="Times New Roman" pitchFamily="18" charset="0"/>
                <a:cs typeface="Times New Roman" pitchFamily="18" charset="0"/>
              </a:rPr>
              <a:t>LEGO </a:t>
            </a:r>
            <a:r>
              <a:rPr lang="ru-RU" sz="2000" b="1" dirty="0" smtClean="0">
                <a:latin typeface="Times New Roman" pitchFamily="18" charset="0"/>
                <a:cs typeface="Times New Roman" pitchFamily="18" charset="0"/>
              </a:rPr>
              <a:t> мы с детьми создали макет поверхности Луны. Для  его изготовления мы использовали пластины и кирпичи разного размера.</a:t>
            </a:r>
            <a:endParaRPr lang="ru-RU" sz="2000" b="1" dirty="0">
              <a:latin typeface="Times New Roman" pitchFamily="18" charset="0"/>
              <a:cs typeface="Times New Roman" pitchFamily="18" charset="0"/>
            </a:endParaRPr>
          </a:p>
        </p:txBody>
      </p:sp>
      <p:pic>
        <p:nvPicPr>
          <p:cNvPr id="4" name="Содержимое 3" descr="P_20190412_094600.jpg"/>
          <p:cNvPicPr>
            <a:picLocks noGrp="1" noChangeAspect="1"/>
          </p:cNvPicPr>
          <p:nvPr>
            <p:ph idx="1"/>
          </p:nvPr>
        </p:nvPicPr>
        <p:blipFill>
          <a:blip r:embed="rId2" cstate="print"/>
          <a:stretch>
            <a:fillRect/>
          </a:stretch>
        </p:blipFill>
        <p:spPr>
          <a:xfrm>
            <a:off x="548922" y="1600200"/>
            <a:ext cx="8046156" cy="45259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439982"/>
          </a:xfrm>
        </p:spPr>
        <p:txBody>
          <a:bodyPr>
            <a:noAutofit/>
          </a:bodyPr>
          <a:lstStyle/>
          <a:p>
            <a:r>
              <a:rPr lang="ru-RU" sz="2000" b="1" dirty="0" smtClean="0">
                <a:latin typeface="Times New Roman" pitchFamily="18" charset="0"/>
                <a:cs typeface="Times New Roman" pitchFamily="18" charset="0"/>
              </a:rPr>
              <a:t>Поверхность Луны.</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Невооруженному глазу на Луне видны темные образования, которые называются морями (лавовые поля, молодая поверхность Луны). Если посмотреть на Луну в телескоп можно рассмотреть большее количество подробных деталей: цирки кратеров, цепочки гор, трещины и прочее. Вид поверхности Луны вызывает ассоциации с пустынями нашей планеты.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Ее поверхность покрыта слоем пыли и реголита.  </a:t>
            </a:r>
            <a:endParaRPr lang="ru-RU" sz="2000" b="1" dirty="0">
              <a:latin typeface="Times New Roman" pitchFamily="18" charset="0"/>
              <a:cs typeface="Times New Roman" pitchFamily="18" charset="0"/>
            </a:endParaRPr>
          </a:p>
        </p:txBody>
      </p:sp>
      <p:pic>
        <p:nvPicPr>
          <p:cNvPr id="4" name="Содержимое 3" descr="P_20190412_094702.jpg"/>
          <p:cNvPicPr>
            <a:picLocks noGrp="1" noChangeAspect="1"/>
          </p:cNvPicPr>
          <p:nvPr>
            <p:ph idx="1"/>
          </p:nvPr>
        </p:nvPicPr>
        <p:blipFill>
          <a:blip r:embed="rId2" cstate="print"/>
          <a:srcRect t="10128"/>
          <a:stretch>
            <a:fillRect/>
          </a:stretch>
        </p:blipFill>
        <p:spPr>
          <a:xfrm>
            <a:off x="428596" y="2786058"/>
            <a:ext cx="8166482" cy="380336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8"/>
            <a:ext cx="8715404" cy="2428892"/>
          </a:xfrm>
        </p:spPr>
        <p:txBody>
          <a:bodyPr>
            <a:noAutofit/>
          </a:bodyPr>
          <a:lstStyle/>
          <a:p>
            <a:r>
              <a:rPr lang="ru-RU" sz="1800" dirty="0" smtClean="0">
                <a:latin typeface="Times New Roman" pitchFamily="18" charset="0"/>
                <a:cs typeface="Times New Roman" pitchFamily="18" charset="0"/>
              </a:rPr>
              <a:t>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Наша станция состоит из лаборатории, в которой проводятся эксперименты и исследования, живут научные сотрудники, которые перемещаются по Луне на лунном автомобиле на короткие расстояния. Так же научно-исследовательский аппарат- луноход предназначен для дальних экспедиций. Аппарат полностью роботизирован и человеку просто им управлять из кабины.</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Для изготовления нашей станции мы использовали такие конструкторы .</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Базовый набор</a:t>
            </a:r>
            <a:r>
              <a:rPr lang="en-US" sz="1600" b="1" dirty="0" smtClean="0">
                <a:latin typeface="Times New Roman" pitchFamily="18" charset="0"/>
                <a:cs typeface="Times New Roman" pitchFamily="18" charset="0"/>
              </a:rPr>
              <a:t> Lego Education </a:t>
            </a:r>
            <a:r>
              <a:rPr lang="en-US" sz="1600" b="1" dirty="0" err="1" smtClean="0">
                <a:latin typeface="Times New Roman" pitchFamily="18" charset="0"/>
                <a:cs typeface="Times New Roman" pitchFamily="18" charset="0"/>
              </a:rPr>
              <a:t>Wedo</a:t>
            </a:r>
            <a:r>
              <a:rPr lang="ru-RU" sz="1600" b="1" dirty="0" smtClean="0">
                <a:latin typeface="Times New Roman" pitchFamily="18" charset="0"/>
                <a:cs typeface="Times New Roman" pitchFamily="18" charset="0"/>
              </a:rPr>
              <a:t>.</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Ресурсный набор</a:t>
            </a:r>
            <a:r>
              <a:rPr lang="en-US" sz="1600" b="1" dirty="0" smtClean="0">
                <a:latin typeface="Times New Roman" pitchFamily="18" charset="0"/>
                <a:cs typeface="Times New Roman" pitchFamily="18" charset="0"/>
              </a:rPr>
              <a:t> Lego Education </a:t>
            </a:r>
            <a:r>
              <a:rPr lang="en-US" sz="1600" b="1" dirty="0" err="1" smtClean="0">
                <a:latin typeface="Times New Roman" pitchFamily="18" charset="0"/>
                <a:cs typeface="Times New Roman" pitchFamily="18" charset="0"/>
              </a:rPr>
              <a:t>Wedo</a:t>
            </a:r>
            <a:r>
              <a:rPr lang="ru-RU" sz="1600" b="1" dirty="0" smtClean="0">
                <a:latin typeface="Times New Roman" pitchFamily="18" charset="0"/>
                <a:cs typeface="Times New Roman" pitchFamily="18" charset="0"/>
              </a:rPr>
              <a:t>.</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Набор</a:t>
            </a:r>
            <a:r>
              <a:rPr lang="en-US" sz="1600" b="1" dirty="0" smtClean="0">
                <a:latin typeface="Times New Roman" pitchFamily="18" charset="0"/>
                <a:cs typeface="Times New Roman" pitchFamily="18" charset="0"/>
              </a:rPr>
              <a:t> Lego Education </a:t>
            </a:r>
            <a:r>
              <a:rPr lang="ru-RU" sz="1600" b="1" dirty="0" smtClean="0">
                <a:latin typeface="Times New Roman" pitchFamily="18" charset="0"/>
                <a:cs typeface="Times New Roman" pitchFamily="18" charset="0"/>
              </a:rPr>
              <a:t>«Космос и аэропорт».</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Дополнительный набор «Построй свою историю» «Космос».</a:t>
            </a:r>
            <a:br>
              <a:rPr lang="ru-RU" sz="16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t>
            </a:r>
            <a:endParaRPr lang="ru-RU" sz="1800" b="1" dirty="0">
              <a:latin typeface="Times New Roman" pitchFamily="18" charset="0"/>
              <a:cs typeface="Times New Roman" pitchFamily="18" charset="0"/>
            </a:endParaRPr>
          </a:p>
        </p:txBody>
      </p:sp>
      <p:pic>
        <p:nvPicPr>
          <p:cNvPr id="4" name="Содержимое 3" descr="P_20190412_100807.jpg"/>
          <p:cNvPicPr>
            <a:picLocks noGrp="1" noChangeAspect="1"/>
          </p:cNvPicPr>
          <p:nvPr>
            <p:ph idx="1"/>
          </p:nvPr>
        </p:nvPicPr>
        <p:blipFill>
          <a:blip r:embed="rId2" cstate="print"/>
          <a:stretch>
            <a:fillRect/>
          </a:stretch>
        </p:blipFill>
        <p:spPr>
          <a:xfrm>
            <a:off x="857224" y="2857496"/>
            <a:ext cx="7286676" cy="3840171"/>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786874" cy="1725602"/>
          </a:xfrm>
        </p:spPr>
        <p:txBody>
          <a:bodyPr>
            <a:normAutofit fontScale="90000"/>
          </a:bodyPr>
          <a:lstStyle/>
          <a:p>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Искусственный спутник.</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Космический аппарат,  движущийся по  орбите  вокруг   небесного тела. Искусственные спутники Земли широко используются для научных исследований. Они могут иметь  массу от нескольких килограмм до двух десятков тонн и размер от нескольких сантиметров до  нескольких десятков метров.</a:t>
            </a:r>
            <a:r>
              <a:rPr lang="ru-RU" dirty="0" smtClean="0"/>
              <a:t/>
            </a:r>
            <a:br>
              <a:rPr lang="ru-RU" dirty="0" smtClean="0"/>
            </a:br>
            <a:endParaRPr lang="ru-RU" dirty="0"/>
          </a:p>
        </p:txBody>
      </p:sp>
      <p:pic>
        <p:nvPicPr>
          <p:cNvPr id="4" name="Содержимое 3" descr="P_20190412_100945.jpg"/>
          <p:cNvPicPr>
            <a:picLocks noGrp="1" noChangeAspect="1"/>
          </p:cNvPicPr>
          <p:nvPr>
            <p:ph idx="1"/>
          </p:nvPr>
        </p:nvPicPr>
        <p:blipFill>
          <a:blip r:embed="rId2" cstate="print"/>
          <a:srcRect t="1255" r="12121"/>
          <a:stretch>
            <a:fillRect/>
          </a:stretch>
        </p:blipFill>
        <p:spPr>
          <a:xfrm rot="5400000">
            <a:off x="2788330" y="2629502"/>
            <a:ext cx="4143404" cy="3456384"/>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P_20190412_101138.jpg"/>
          <p:cNvPicPr>
            <a:picLocks noGrp="1" noChangeAspect="1"/>
          </p:cNvPicPr>
          <p:nvPr>
            <p:ph sz="half" idx="1"/>
          </p:nvPr>
        </p:nvPicPr>
        <p:blipFill>
          <a:blip r:embed="rId2" cstate="print"/>
          <a:stretch>
            <a:fillRect/>
          </a:stretch>
        </p:blipFill>
        <p:spPr>
          <a:xfrm>
            <a:off x="457200" y="2000240"/>
            <a:ext cx="4757742" cy="3648131"/>
          </a:xfrm>
        </p:spPr>
      </p:pic>
      <p:pic>
        <p:nvPicPr>
          <p:cNvPr id="6" name="Содержимое 5" descr="P_20190412_101928.jpg"/>
          <p:cNvPicPr>
            <a:picLocks noGrp="1" noChangeAspect="1"/>
          </p:cNvPicPr>
          <p:nvPr>
            <p:ph sz="half" idx="2"/>
          </p:nvPr>
        </p:nvPicPr>
        <p:blipFill>
          <a:blip r:embed="rId3" cstate="print"/>
          <a:stretch>
            <a:fillRect/>
          </a:stretch>
        </p:blipFill>
        <p:spPr>
          <a:xfrm rot="5400000">
            <a:off x="4973642" y="2401883"/>
            <a:ext cx="4299762" cy="318376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TotalTime>
  <Words>221</Words>
  <Application>Microsoft Office PowerPoint</Application>
  <PresentationFormat>Экран (4:3)</PresentationFormat>
  <Paragraphs>37</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Муниципальное автономное дошкольное образовательное учреждение  «Центр развития ребёнка – детский сад»</vt:lpstr>
      <vt:lpstr>Главный вопрос проекта: Какая поверхность Луны, есть ли условия для жизни на Луне?</vt:lpstr>
      <vt:lpstr>Этапы проекта</vt:lpstr>
      <vt:lpstr>С помощью конструктора LEGO  мы с детьми создали  макет   исследовательской базы на Луне. Её задача  глобальный обзор  и разведка лунных ресурсов</vt:lpstr>
      <vt:lpstr>С помощью конструктора LEGO  мы с детьми создали макет поверхности Луны. Для  его изготовления мы использовали пластины и кирпичи разного размера.</vt:lpstr>
      <vt:lpstr>Поверхность Луны.   Невооруженному глазу на Луне видны темные образования, которые называются морями (лавовые поля, молодая поверхность Луны). Если посмотреть на Луну в телескоп можно рассмотреть большее количество подробных деталей: цирки кратеров, цепочки гор, трещины и прочее. Вид поверхности Луны вызывает ассоциации с пустынями нашей планеты.  Ее поверхность покрыта слоем пыли и реголита.  </vt:lpstr>
      <vt:lpstr>   Наша станция состоит из лаборатории, в которой проводятся эксперименты и исследования, живут научные сотрудники, которые перемещаются по Луне на лунном автомобиле на короткие расстояния. Так же научно-исследовательский аппарат- луноход предназначен для дальних экспедиций. Аппарат полностью роботизирован и человеку просто им управлять из кабины. Для изготовления нашей станции мы использовали такие конструкторы . Базовый набор Lego Education Wedo. Ресурсный набор Lego Education Wedo. Набор Lego Education «Космос и аэропорт». Дополнительный набор «Построй свою историю» «Космос».   </vt:lpstr>
      <vt:lpstr>   Искусственный спутник.  Космический аппарат,  движущийся по  орбите  вокруг   небесного тела. Искусственные спутники Земли широко используются для научных исследований. Они могут иметь  массу от нескольких килограмм до двух десятков тонн и размер от нескольких сантиметров до  нескольких десятков метров. </vt:lpstr>
      <vt:lpstr>Слайд 9</vt:lpstr>
      <vt:lpstr>  Лунный автомобиль (луномобиль).  четырёхколёсный транспортный планетоход для передвижения людей по поверхности  Луны. Лунный автомобиль значительно расширяет доступность  для астронавтов   лунную поверхность. Ранее астронавты могли перемещаться на Луне лишь пешком и, следовательно, только непосредственно вокруг места посадки из-за сковывавших их скафандров и других приборов жизнеобеспечения. На луноходе же астронавты могли передвигаться по Луне со скоростью до 13 км/ч. </vt:lpstr>
      <vt:lpstr>Слайд 11</vt:lpstr>
      <vt:lpstr>Исследовательская станция. Это космический аппарат, предназначенный для длительного пребывания на околоземной орбите сменного экипажа с целью проведения различных научных и исследований и экспериментов, наблюдений за поверхностью и атмосферой Луны, а также космическим пространством.</vt:lpstr>
      <vt:lpstr>Слайд 13</vt:lpstr>
      <vt:lpstr>Слайд 14</vt:lpstr>
      <vt:lpstr> Луноход.  Планетоход, успешно работающий на поверхности  Луны. Это дистанционно -управляемый самоходный аппарат  «Луноход» для исследования Луны. Предназначен для изучения особенностей лунной поверхности, радиоактивного, и рентгеновского космического  излучения на Луне, химического состава и свойств грунта.   </vt:lpstr>
      <vt:lpstr>Слайд 16</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МАДОУ ЦРР 52</cp:lastModifiedBy>
  <cp:revision>30</cp:revision>
  <dcterms:created xsi:type="dcterms:W3CDTF">2019-04-11T11:54:42Z</dcterms:created>
  <dcterms:modified xsi:type="dcterms:W3CDTF">2020-03-27T12:06:54Z</dcterms:modified>
</cp:coreProperties>
</file>