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sldIdLst>
    <p:sldId id="256" r:id="rId2"/>
    <p:sldId id="257" r:id="rId3"/>
    <p:sldId id="279" r:id="rId4"/>
    <p:sldId id="258" r:id="rId5"/>
    <p:sldId id="259" r:id="rId6"/>
    <p:sldId id="260" r:id="rId7"/>
    <p:sldId id="273" r:id="rId8"/>
    <p:sldId id="278" r:id="rId9"/>
    <p:sldId id="261" r:id="rId10"/>
    <p:sldId id="262" r:id="rId11"/>
    <p:sldId id="280" r:id="rId12"/>
    <p:sldId id="272" r:id="rId13"/>
    <p:sldId id="270" r:id="rId14"/>
    <p:sldId id="277"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77" d="100"/>
          <a:sy n="77" d="100"/>
        </p:scale>
        <p:origin x="68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26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693696CD-834E-4D25-9AE7-04C62608EFFF}" type="datetimeFigureOut">
              <a:rPr lang="ru-RU" smtClean="0"/>
              <a:t>13.03.2022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3949832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12622251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41318398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41330613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6217475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40194651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37351377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3659058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2950493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93696CD-834E-4D25-9AE7-04C62608EFFF}" type="datetimeFigureOut">
              <a:rPr lang="ru-RU" smtClean="0"/>
              <a:t>13.03.2022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2121436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693696CD-834E-4D25-9AE7-04C62608EFFF}" type="datetimeFigureOut">
              <a:rPr lang="ru-RU" smtClean="0"/>
              <a:t>13.03.2022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1498067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693696CD-834E-4D25-9AE7-04C62608EFFF}" type="datetimeFigureOut">
              <a:rPr lang="ru-RU" smtClean="0"/>
              <a:t>13.03.2022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4196241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93696CD-834E-4D25-9AE7-04C62608EFFF}" type="datetimeFigureOut">
              <a:rPr lang="ru-RU" smtClean="0"/>
              <a:t>13.03.2022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423163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3696CD-834E-4D25-9AE7-04C62608EFFF}" type="datetimeFigureOut">
              <a:rPr lang="ru-RU" smtClean="0"/>
              <a:t>13.03.2022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2237195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93696CD-834E-4D25-9AE7-04C62608EFFF}" type="datetimeFigureOut">
              <a:rPr lang="ru-RU" smtClean="0"/>
              <a:t>13.03.2022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1050019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693696CD-834E-4D25-9AE7-04C62608EFFF}" type="datetimeFigureOut">
              <a:rPr lang="ru-RU" smtClean="0"/>
              <a:t>13.03.2022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4792A10-DB2C-4683-B5EE-C6FFF38F8D4D}" type="slidenum">
              <a:rPr lang="ru-RU" smtClean="0"/>
              <a:t>‹#›</a:t>
            </a:fld>
            <a:endParaRPr lang="ru-RU"/>
          </a:p>
        </p:txBody>
      </p:sp>
    </p:spTree>
    <p:extLst>
      <p:ext uri="{BB962C8B-B14F-4D97-AF65-F5344CB8AC3E}">
        <p14:creationId xmlns:p14="http://schemas.microsoft.com/office/powerpoint/2010/main" val="2423645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693696CD-834E-4D25-9AE7-04C62608EFFF}" type="datetimeFigureOut">
              <a:rPr lang="ru-RU" smtClean="0"/>
              <a:t>13.03.2022</a:t>
            </a:fld>
            <a:endParaRPr lang="ru-RU"/>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04792A10-DB2C-4683-B5EE-C6FFF38F8D4D}" type="slidenum">
              <a:rPr lang="ru-RU" smtClean="0"/>
              <a:t>‹#›</a:t>
            </a:fld>
            <a:endParaRPr lang="ru-RU"/>
          </a:p>
        </p:txBody>
      </p:sp>
    </p:spTree>
    <p:extLst>
      <p:ext uri="{BB962C8B-B14F-4D97-AF65-F5344CB8AC3E}">
        <p14:creationId xmlns:p14="http://schemas.microsoft.com/office/powerpoint/2010/main" val="223018946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9.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36830415"/>
              </p:ext>
            </p:extLst>
          </p:nvPr>
        </p:nvGraphicFramePr>
        <p:xfrm>
          <a:off x="166255" y="606827"/>
          <a:ext cx="9493134" cy="1432560"/>
        </p:xfrm>
        <a:graphic>
          <a:graphicData uri="http://schemas.openxmlformats.org/drawingml/2006/table">
            <a:tbl>
              <a:tblPr firstRow="1" bandRow="1">
                <a:tableStyleId>{7DF18680-E054-41AD-8BC1-D1AEF772440D}</a:tableStyleId>
              </a:tblPr>
              <a:tblGrid>
                <a:gridCol w="9493134">
                  <a:extLst>
                    <a:ext uri="{9D8B030D-6E8A-4147-A177-3AD203B41FA5}">
                      <a16:colId xmlns:a16="http://schemas.microsoft.com/office/drawing/2014/main" val="173172456"/>
                    </a:ext>
                  </a:extLst>
                </a:gridCol>
              </a:tblGrid>
              <a:tr h="1321725">
                <a:tc>
                  <a:txBody>
                    <a:bodyPr/>
                    <a:lstStyle/>
                    <a:p>
                      <a:r>
                        <a:rPr lang="ru-RU" sz="32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Праздники и </a:t>
                      </a:r>
                      <a:r>
                        <a:rPr lang="ru-RU" sz="3200" b="1" cap="none" spc="0" dirty="0" err="1"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обычаии</a:t>
                      </a:r>
                      <a:r>
                        <a:rPr lang="ru-RU" sz="32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хакасского</a:t>
                      </a:r>
                      <a:r>
                        <a:rPr lang="ru-RU" sz="3200" b="1" cap="none" spc="0" baseline="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народа </a:t>
                      </a:r>
                    </a:p>
                    <a:p>
                      <a:pPr algn="ctr"/>
                      <a:r>
                        <a:rPr lang="ru-RU" sz="1400" b="1" cap="none" spc="0" baseline="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Москвина Наталья Александровна </a:t>
                      </a:r>
                    </a:p>
                    <a:p>
                      <a:pPr algn="ctr"/>
                      <a:r>
                        <a:rPr lang="ru-RU" sz="1400" b="1" cap="none" spc="0" baseline="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Педагог дополнительного образования</a:t>
                      </a:r>
                    </a:p>
                    <a:p>
                      <a:pPr algn="ctr"/>
                      <a:r>
                        <a:rPr lang="ru-RU" sz="1400" b="1" cap="none" spc="0" baseline="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МБОУ ДО «Центр развития творчества»</a:t>
                      </a:r>
                    </a:p>
                    <a:p>
                      <a:pPr algn="ctr"/>
                      <a:r>
                        <a:rPr lang="ru-RU" sz="1400" b="1" cap="none" spc="0" baseline="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РХ. </a:t>
                      </a:r>
                      <a:r>
                        <a:rPr lang="ru-RU" sz="1400" b="1" cap="none" spc="0" baseline="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г.Черногорск</a:t>
                      </a:r>
                      <a:endParaRPr lang="ru-RU" sz="1400" b="1" cap="none" spc="0" baseline="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txBody>
                  <a:tcPr anchor="b">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2">
                        <a:lumMod val="60000"/>
                        <a:lumOff val="40000"/>
                      </a:schemeClr>
                    </a:solidFill>
                  </a:tcPr>
                </a:tc>
                <a:extLst>
                  <a:ext uri="{0D108BD9-81ED-4DB2-BD59-A6C34878D82A}">
                    <a16:rowId xmlns:a16="http://schemas.microsoft.com/office/drawing/2014/main" val="3313044989"/>
                  </a:ext>
                </a:extLst>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1601518837"/>
              </p:ext>
            </p:extLst>
          </p:nvPr>
        </p:nvGraphicFramePr>
        <p:xfrm>
          <a:off x="6350924" y="2980373"/>
          <a:ext cx="5470571" cy="1280160"/>
        </p:xfrm>
        <a:graphic>
          <a:graphicData uri="http://schemas.openxmlformats.org/drawingml/2006/table">
            <a:tbl>
              <a:tblPr firstRow="1" bandRow="1">
                <a:tableStyleId>{5C22544A-7EE6-4342-B048-85BDC9FD1C3A}</a:tableStyleId>
              </a:tblPr>
              <a:tblGrid>
                <a:gridCol w="5470571">
                  <a:extLst>
                    <a:ext uri="{9D8B030D-6E8A-4147-A177-3AD203B41FA5}">
                      <a16:colId xmlns:a16="http://schemas.microsoft.com/office/drawing/2014/main" val="1854468336"/>
                    </a:ext>
                  </a:extLst>
                </a:gridCol>
              </a:tblGrid>
              <a:tr h="10307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b="1" kern="1200" dirty="0" smtClean="0">
                          <a:solidFill>
                            <a:schemeClr val="lt1"/>
                          </a:solidFill>
                          <a:effectLst/>
                          <a:latin typeface="+mn-lt"/>
                          <a:ea typeface="+mn-ea"/>
                          <a:cs typeface="+mn-cs"/>
                        </a:rPr>
                        <a:t>История — это не то, что было, и даже не то, что осталось. История — это то, что нам рассказали.</a:t>
                      </a:r>
                    </a:p>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2">
                        <a:lumMod val="60000"/>
                        <a:lumOff val="40000"/>
                      </a:schemeClr>
                    </a:solidFill>
                  </a:tcPr>
                </a:tc>
                <a:extLst>
                  <a:ext uri="{0D108BD9-81ED-4DB2-BD59-A6C34878D82A}">
                    <a16:rowId xmlns:a16="http://schemas.microsoft.com/office/drawing/2014/main" val="1667863802"/>
                  </a:ext>
                </a:extLst>
              </a:tr>
            </a:tbl>
          </a:graphicData>
        </a:graphic>
      </p:graphicFrame>
      <p:pic>
        <p:nvPicPr>
          <p:cNvPr id="1028" name="Picture 4" descr="http://www.klaxon.ru/upload/iblock/47b/47be03201812cc44aabbfc29d0421ab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2" y="2799830"/>
            <a:ext cx="5527962" cy="384204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posibiri.ru/wp-content/uploads/2017/05/hakasy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76429" y="440574"/>
            <a:ext cx="3044594" cy="235925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avatars.mds.yandex.net/get-pdb/901820/67c9e46e-2a5e-403e-abdf-14997c2d8734/s1200?webp=fals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13716" y="4441076"/>
            <a:ext cx="3507972" cy="1992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35136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983" y="264401"/>
            <a:ext cx="1862574" cy="339014"/>
          </a:xfrm>
        </p:spPr>
        <p:txBody>
          <a:bodyPr>
            <a:normAutofit fontScale="90000"/>
          </a:bodyPr>
          <a:lstStyle/>
          <a:p>
            <a:r>
              <a:rPr lang="ru-RU" sz="1200" dirty="0"/>
              <a:t>Барс - </a:t>
            </a:r>
            <a:r>
              <a:rPr lang="ru-RU" sz="1200" dirty="0" smtClean="0"/>
              <a:t>бег </a:t>
            </a:r>
            <a:r>
              <a:rPr lang="ru-RU" sz="1200" dirty="0"/>
              <a:t>- первого </a:t>
            </a:r>
            <a:r>
              <a:rPr lang="ru-RU" sz="1200" dirty="0" err="1"/>
              <a:t>кыргызского</a:t>
            </a:r>
            <a:r>
              <a:rPr lang="ru-RU" sz="1200" dirty="0"/>
              <a:t> кагана</a:t>
            </a:r>
          </a:p>
        </p:txBody>
      </p:sp>
      <p:sp>
        <p:nvSpPr>
          <p:cNvPr id="3" name="Объект 2"/>
          <p:cNvSpPr>
            <a:spLocks noGrp="1"/>
          </p:cNvSpPr>
          <p:nvPr>
            <p:ph idx="1"/>
          </p:nvPr>
        </p:nvSpPr>
        <p:spPr>
          <a:xfrm>
            <a:off x="5002446" y="603415"/>
            <a:ext cx="6984507" cy="5764134"/>
          </a:xfrm>
        </p:spPr>
        <p:txBody>
          <a:bodyPr>
            <a:noAutofit/>
          </a:bodyPr>
          <a:lstStyle/>
          <a:p>
            <a:pPr algn="just"/>
            <a:r>
              <a:rPr lang="ru-RU" sz="1600" dirty="0" smtClean="0">
                <a:solidFill>
                  <a:schemeClr val="bg1"/>
                </a:solidFill>
              </a:rPr>
              <a:t>	</a:t>
            </a:r>
            <a:r>
              <a:rPr lang="ru-RU" dirty="0"/>
              <a:t> </a:t>
            </a:r>
            <a:r>
              <a:rPr lang="ru-RU" sz="1200" dirty="0" smtClean="0">
                <a:solidFill>
                  <a:schemeClr val="bg1"/>
                </a:solidFill>
              </a:rPr>
              <a:t>В связи с образованиемв1991 </a:t>
            </a:r>
            <a:r>
              <a:rPr lang="ru-RU" sz="1200" dirty="0">
                <a:solidFill>
                  <a:schemeClr val="bg1"/>
                </a:solidFill>
              </a:rPr>
              <a:t>г. </a:t>
            </a:r>
            <a:r>
              <a:rPr lang="ru-RU" sz="1200" dirty="0" smtClean="0">
                <a:solidFill>
                  <a:schemeClr val="bg1"/>
                </a:solidFill>
              </a:rPr>
              <a:t>Республики </a:t>
            </a:r>
            <a:r>
              <a:rPr lang="ru-RU" sz="1200" dirty="0">
                <a:solidFill>
                  <a:schemeClr val="bg1"/>
                </a:solidFill>
              </a:rPr>
              <a:t>Хакасия </a:t>
            </a:r>
            <a:r>
              <a:rPr lang="ru-RU" sz="1200" dirty="0" smtClean="0">
                <a:solidFill>
                  <a:schemeClr val="bg1"/>
                </a:solidFill>
              </a:rPr>
              <a:t>был проведён новый </a:t>
            </a:r>
            <a:r>
              <a:rPr lang="ru-RU" sz="1200" dirty="0">
                <a:solidFill>
                  <a:schemeClr val="bg1"/>
                </a:solidFill>
              </a:rPr>
              <a:t>праздник «</a:t>
            </a:r>
            <a:r>
              <a:rPr lang="ru-RU" sz="1200" dirty="0" smtClean="0">
                <a:solidFill>
                  <a:schemeClr val="bg1"/>
                </a:solidFill>
              </a:rPr>
              <a:t>Ада </a:t>
            </a:r>
            <a:r>
              <a:rPr lang="ru-RU" sz="1200" dirty="0" err="1" smtClean="0">
                <a:solidFill>
                  <a:schemeClr val="bg1"/>
                </a:solidFill>
              </a:rPr>
              <a:t>Хоорай</a:t>
            </a:r>
            <a:r>
              <a:rPr lang="ru-RU" sz="1200" dirty="0">
                <a:solidFill>
                  <a:schemeClr val="bg1"/>
                </a:solidFill>
              </a:rPr>
              <a:t>», основанный на </a:t>
            </a:r>
            <a:r>
              <a:rPr lang="ru-RU" sz="1200" dirty="0" smtClean="0">
                <a:solidFill>
                  <a:schemeClr val="bg1"/>
                </a:solidFill>
              </a:rPr>
              <a:t>древних </a:t>
            </a:r>
            <a:r>
              <a:rPr lang="ru-RU" sz="1200" dirty="0">
                <a:solidFill>
                  <a:schemeClr val="bg1"/>
                </a:solidFill>
              </a:rPr>
              <a:t>обрядах и посвященный </a:t>
            </a:r>
            <a:r>
              <a:rPr lang="ru-RU" sz="1200" dirty="0" smtClean="0">
                <a:solidFill>
                  <a:schemeClr val="bg1"/>
                </a:solidFill>
              </a:rPr>
              <a:t>памяти </a:t>
            </a:r>
            <a:r>
              <a:rPr lang="ru-RU" sz="1200" dirty="0">
                <a:solidFill>
                  <a:schemeClr val="bg1"/>
                </a:solidFill>
              </a:rPr>
              <a:t>предков. Место </a:t>
            </a:r>
            <a:r>
              <a:rPr lang="ru-RU" sz="1200" dirty="0" smtClean="0">
                <a:solidFill>
                  <a:schemeClr val="bg1"/>
                </a:solidFill>
              </a:rPr>
              <a:t>проведения </a:t>
            </a:r>
            <a:r>
              <a:rPr lang="ru-RU" sz="1200" dirty="0">
                <a:solidFill>
                  <a:schemeClr val="bg1"/>
                </a:solidFill>
              </a:rPr>
              <a:t>его было выбрано на </a:t>
            </a:r>
            <a:r>
              <a:rPr lang="ru-RU" sz="1200" dirty="0" smtClean="0">
                <a:solidFill>
                  <a:schemeClr val="bg1"/>
                </a:solidFill>
              </a:rPr>
              <a:t>священном </a:t>
            </a:r>
            <a:r>
              <a:rPr lang="ru-RU" sz="1200" dirty="0">
                <a:solidFill>
                  <a:schemeClr val="bg1"/>
                </a:solidFill>
              </a:rPr>
              <a:t>перевале </a:t>
            </a:r>
            <a:r>
              <a:rPr lang="ru-RU" sz="1200" dirty="0" err="1" smtClean="0">
                <a:solidFill>
                  <a:schemeClr val="bg1"/>
                </a:solidFill>
              </a:rPr>
              <a:t>Уйтаг</a:t>
            </a:r>
            <a:r>
              <a:rPr lang="ru-RU" sz="1200" dirty="0">
                <a:solidFill>
                  <a:schemeClr val="bg1"/>
                </a:solidFill>
              </a:rPr>
              <a:t>. 3десь в честь предков был </a:t>
            </a:r>
            <a:r>
              <a:rPr lang="ru-RU" sz="1200" dirty="0" smtClean="0">
                <a:solidFill>
                  <a:schemeClr val="bg1"/>
                </a:solidFill>
              </a:rPr>
              <a:t>поставлен </a:t>
            </a:r>
            <a:r>
              <a:rPr lang="ru-RU" sz="1200" dirty="0">
                <a:solidFill>
                  <a:schemeClr val="bg1"/>
                </a:solidFill>
              </a:rPr>
              <a:t>пятиметровый обелиск «</a:t>
            </a:r>
            <a:r>
              <a:rPr lang="ru-RU" sz="1200" dirty="0" err="1">
                <a:solidFill>
                  <a:schemeClr val="bg1"/>
                </a:solidFill>
              </a:rPr>
              <a:t>кjзее</a:t>
            </a:r>
            <a:r>
              <a:rPr lang="ru-RU" sz="1200" dirty="0">
                <a:solidFill>
                  <a:schemeClr val="bg1"/>
                </a:solidFill>
              </a:rPr>
              <a:t>», наверху </a:t>
            </a:r>
            <a:r>
              <a:rPr lang="ru-RU" sz="1200" dirty="0" smtClean="0">
                <a:solidFill>
                  <a:schemeClr val="bg1"/>
                </a:solidFill>
              </a:rPr>
              <a:t>которого </a:t>
            </a:r>
            <a:r>
              <a:rPr lang="ru-RU" sz="1200" dirty="0">
                <a:solidFill>
                  <a:schemeClr val="bg1"/>
                </a:solidFill>
              </a:rPr>
              <a:t>вырезана личина и солярный знак «</a:t>
            </a:r>
            <a:r>
              <a:rPr lang="ru-RU" sz="1200" dirty="0" err="1">
                <a:solidFill>
                  <a:schemeClr val="bg1"/>
                </a:solidFill>
              </a:rPr>
              <a:t>кeн</a:t>
            </a:r>
            <a:r>
              <a:rPr lang="ru-RU" sz="1200" dirty="0">
                <a:solidFill>
                  <a:schemeClr val="bg1"/>
                </a:solidFill>
              </a:rPr>
              <a:t> </a:t>
            </a:r>
            <a:r>
              <a:rPr lang="ru-RU" sz="1200" dirty="0" err="1">
                <a:solidFill>
                  <a:schemeClr val="bg1"/>
                </a:solidFill>
              </a:rPr>
              <a:t>таyма</a:t>
            </a:r>
            <a:r>
              <a:rPr lang="ru-RU" sz="1200" dirty="0">
                <a:solidFill>
                  <a:schemeClr val="bg1"/>
                </a:solidFill>
              </a:rPr>
              <a:t>». Солярный знак, дошедший </a:t>
            </a:r>
            <a:r>
              <a:rPr lang="ru-RU" sz="1200" dirty="0" smtClean="0">
                <a:solidFill>
                  <a:schemeClr val="bg1"/>
                </a:solidFill>
              </a:rPr>
              <a:t>до </a:t>
            </a:r>
            <a:r>
              <a:rPr lang="ru-RU" sz="1200" dirty="0">
                <a:solidFill>
                  <a:schemeClr val="bg1"/>
                </a:solidFill>
              </a:rPr>
              <a:t>нас со времён Окуневской культуры (2 тысячелетие до н.э.), характерен </a:t>
            </a:r>
            <a:r>
              <a:rPr lang="ru-RU" sz="1200" dirty="0" smtClean="0">
                <a:solidFill>
                  <a:schemeClr val="bg1"/>
                </a:solidFill>
              </a:rPr>
              <a:t>практически </a:t>
            </a:r>
            <a:r>
              <a:rPr lang="ru-RU" sz="1200" dirty="0">
                <a:solidFill>
                  <a:schemeClr val="bg1"/>
                </a:solidFill>
              </a:rPr>
              <a:t>для всех каменных изваяний, без которых невозможно </a:t>
            </a:r>
            <a:r>
              <a:rPr lang="ru-RU" sz="1200" dirty="0" smtClean="0">
                <a:solidFill>
                  <a:schemeClr val="bg1"/>
                </a:solidFill>
              </a:rPr>
              <a:t>представить облик </a:t>
            </a:r>
            <a:r>
              <a:rPr lang="ru-RU" sz="1200" dirty="0">
                <a:solidFill>
                  <a:schemeClr val="bg1"/>
                </a:solidFill>
              </a:rPr>
              <a:t>Хакасии. Он связан с почитанием главного небесного светила. Отрадно </a:t>
            </a:r>
            <a:r>
              <a:rPr lang="ru-RU" sz="1200" dirty="0" smtClean="0">
                <a:solidFill>
                  <a:schemeClr val="bg1"/>
                </a:solidFill>
              </a:rPr>
              <a:t>отметить</a:t>
            </a:r>
            <a:r>
              <a:rPr lang="ru-RU" sz="1200" dirty="0">
                <a:solidFill>
                  <a:schemeClr val="bg1"/>
                </a:solidFill>
              </a:rPr>
              <a:t>, что солярный знак как элемент государственной символики изображён </a:t>
            </a:r>
            <a:r>
              <a:rPr lang="ru-RU" sz="1200" dirty="0" err="1" smtClean="0">
                <a:solidFill>
                  <a:schemeClr val="bg1"/>
                </a:solidFill>
              </a:rPr>
              <a:t>тёперь</a:t>
            </a:r>
            <a:r>
              <a:rPr lang="ru-RU" sz="1200" dirty="0" smtClean="0">
                <a:solidFill>
                  <a:schemeClr val="bg1"/>
                </a:solidFill>
              </a:rPr>
              <a:t> </a:t>
            </a:r>
            <a:r>
              <a:rPr lang="ru-RU" sz="1200" dirty="0">
                <a:solidFill>
                  <a:schemeClr val="bg1"/>
                </a:solidFill>
              </a:rPr>
              <a:t>на официальном флаге и гербе Республики Хакасия. На обелиске вырезаны </a:t>
            </a:r>
            <a:r>
              <a:rPr lang="ru-RU" sz="1200" dirty="0" smtClean="0">
                <a:solidFill>
                  <a:schemeClr val="bg1"/>
                </a:solidFill>
              </a:rPr>
              <a:t>руническим письмом с </a:t>
            </a:r>
            <a:r>
              <a:rPr lang="ru-RU" sz="1200" dirty="0">
                <a:solidFill>
                  <a:schemeClr val="bg1"/>
                </a:solidFill>
              </a:rPr>
              <a:t>транскрипцией на русскую графику </a:t>
            </a:r>
            <a:r>
              <a:rPr lang="ru-RU" sz="1200" dirty="0" smtClean="0">
                <a:solidFill>
                  <a:schemeClr val="bg1"/>
                </a:solidFill>
              </a:rPr>
              <a:t>имён легендарных предков </a:t>
            </a:r>
            <a:r>
              <a:rPr lang="ru-RU" sz="1200" dirty="0">
                <a:solidFill>
                  <a:schemeClr val="bg1"/>
                </a:solidFill>
              </a:rPr>
              <a:t>хакасов, павших в борьбе за независимость своей Родины. Одним из </a:t>
            </a:r>
            <a:r>
              <a:rPr lang="ru-RU" sz="1200" dirty="0" smtClean="0">
                <a:solidFill>
                  <a:schemeClr val="bg1"/>
                </a:solidFill>
              </a:rPr>
              <a:t>первых </a:t>
            </a:r>
            <a:r>
              <a:rPr lang="ru-RU" sz="1200" dirty="0">
                <a:solidFill>
                  <a:schemeClr val="bg1"/>
                </a:solidFill>
              </a:rPr>
              <a:t>среди них идёт имя </a:t>
            </a:r>
            <a:r>
              <a:rPr lang="ru-RU" sz="1200" dirty="0" smtClean="0">
                <a:solidFill>
                  <a:schemeClr val="bg1"/>
                </a:solidFill>
              </a:rPr>
              <a:t>Барс - бега - первого </a:t>
            </a:r>
            <a:r>
              <a:rPr lang="ru-RU" sz="1200" dirty="0" err="1">
                <a:solidFill>
                  <a:schemeClr val="bg1"/>
                </a:solidFill>
              </a:rPr>
              <a:t>кыргызского</a:t>
            </a:r>
            <a:r>
              <a:rPr lang="ru-RU" sz="1200" dirty="0">
                <a:solidFill>
                  <a:schemeClr val="bg1"/>
                </a:solidFill>
              </a:rPr>
              <a:t> кагана, погибшего в </a:t>
            </a:r>
            <a:r>
              <a:rPr lang="ru-RU" sz="1200" dirty="0" smtClean="0">
                <a:solidFill>
                  <a:schemeClr val="bg1"/>
                </a:solidFill>
              </a:rPr>
              <a:t>битве </a:t>
            </a:r>
            <a:r>
              <a:rPr lang="ru-RU" sz="1200" dirty="0">
                <a:solidFill>
                  <a:schemeClr val="bg1"/>
                </a:solidFill>
              </a:rPr>
              <a:t>с армией </a:t>
            </a:r>
            <a:r>
              <a:rPr lang="ru-RU" sz="1200" dirty="0" err="1">
                <a:solidFill>
                  <a:schemeClr val="bg1"/>
                </a:solidFill>
              </a:rPr>
              <a:t>Тоньюкука</a:t>
            </a:r>
            <a:r>
              <a:rPr lang="ru-RU" sz="1200" dirty="0">
                <a:solidFill>
                  <a:schemeClr val="bg1"/>
                </a:solidFill>
              </a:rPr>
              <a:t> в 711 </a:t>
            </a:r>
            <a:r>
              <a:rPr lang="ru-RU" sz="1200" dirty="0" smtClean="0">
                <a:solidFill>
                  <a:schemeClr val="bg1"/>
                </a:solidFill>
              </a:rPr>
              <a:t>году. Надо отметить, что </a:t>
            </a:r>
            <a:r>
              <a:rPr lang="ru-RU" sz="1200" dirty="0">
                <a:solidFill>
                  <a:schemeClr val="bg1"/>
                </a:solidFill>
              </a:rPr>
              <a:t>барс, как и волк, считался </a:t>
            </a:r>
            <a:r>
              <a:rPr lang="ru-RU" sz="1200" dirty="0" smtClean="0">
                <a:solidFill>
                  <a:schemeClr val="bg1"/>
                </a:solidFill>
              </a:rPr>
              <a:t>тотемным </a:t>
            </a:r>
            <a:r>
              <a:rPr lang="ru-RU" sz="1200" dirty="0">
                <a:solidFill>
                  <a:schemeClr val="bg1"/>
                </a:solidFill>
              </a:rPr>
              <a:t>животным тюркских народов и выступал, вероятно, покровителем </a:t>
            </a:r>
            <a:r>
              <a:rPr lang="ru-RU" sz="1200" dirty="0" err="1" smtClean="0">
                <a:solidFill>
                  <a:schemeClr val="bg1"/>
                </a:solidFill>
              </a:rPr>
              <a:t>Кыргызского</a:t>
            </a:r>
            <a:r>
              <a:rPr lang="ru-RU" sz="1200" dirty="0" smtClean="0">
                <a:solidFill>
                  <a:schemeClr val="bg1"/>
                </a:solidFill>
              </a:rPr>
              <a:t> государства. Согласно </a:t>
            </a:r>
            <a:r>
              <a:rPr lang="ru-RU" sz="1200" dirty="0">
                <a:solidFill>
                  <a:schemeClr val="bg1"/>
                </a:solidFill>
              </a:rPr>
              <a:t>хакасскому обычаю, обелиск повернут своей личиной на восход. </a:t>
            </a:r>
            <a:r>
              <a:rPr lang="ru-RU" sz="1200" dirty="0" smtClean="0">
                <a:solidFill>
                  <a:schemeClr val="bg1"/>
                </a:solidFill>
              </a:rPr>
              <a:t>Рядом </a:t>
            </a:r>
            <a:r>
              <a:rPr lang="ru-RU" sz="1200" dirty="0">
                <a:solidFill>
                  <a:schemeClr val="bg1"/>
                </a:solidFill>
              </a:rPr>
              <a:t>с ним насыпан каменный курган «</a:t>
            </a:r>
            <a:r>
              <a:rPr lang="ru-RU" sz="1200" dirty="0" err="1">
                <a:solidFill>
                  <a:schemeClr val="bg1"/>
                </a:solidFill>
              </a:rPr>
              <a:t>обаа</a:t>
            </a:r>
            <a:r>
              <a:rPr lang="ru-RU" sz="1200" dirty="0">
                <a:solidFill>
                  <a:schemeClr val="bg1"/>
                </a:solidFill>
              </a:rPr>
              <a:t>». Каждый </a:t>
            </a:r>
            <a:r>
              <a:rPr lang="ru-RU" sz="1200" dirty="0" smtClean="0">
                <a:solidFill>
                  <a:schemeClr val="bg1"/>
                </a:solidFill>
              </a:rPr>
              <a:t>приходящий </a:t>
            </a:r>
            <a:r>
              <a:rPr lang="ru-RU" sz="1200" dirty="0">
                <a:solidFill>
                  <a:schemeClr val="bg1"/>
                </a:solidFill>
              </a:rPr>
              <a:t>на моление </a:t>
            </a:r>
            <a:r>
              <a:rPr lang="ru-RU" sz="1200" dirty="0" smtClean="0">
                <a:solidFill>
                  <a:schemeClr val="bg1"/>
                </a:solidFill>
              </a:rPr>
              <a:t>обязан </a:t>
            </a:r>
            <a:r>
              <a:rPr lang="ru-RU" sz="1200" dirty="0">
                <a:solidFill>
                  <a:schemeClr val="bg1"/>
                </a:solidFill>
              </a:rPr>
              <a:t>поднять на гору камень в честь духов </a:t>
            </a:r>
            <a:r>
              <a:rPr lang="ru-RU" sz="1200" dirty="0" err="1">
                <a:solidFill>
                  <a:schemeClr val="bg1"/>
                </a:solidFill>
              </a:rPr>
              <a:t>Уйтага</a:t>
            </a:r>
            <a:r>
              <a:rPr lang="ru-RU" sz="1200" dirty="0">
                <a:solidFill>
                  <a:schemeClr val="bg1"/>
                </a:solidFill>
              </a:rPr>
              <a:t>. Горные хозяева считаются </a:t>
            </a:r>
            <a:r>
              <a:rPr lang="ru-RU" sz="1200" dirty="0" smtClean="0">
                <a:solidFill>
                  <a:schemeClr val="bg1"/>
                </a:solidFill>
              </a:rPr>
              <a:t>покровителями хакасов. Ритуальная </a:t>
            </a:r>
            <a:r>
              <a:rPr lang="ru-RU" sz="1200" dirty="0">
                <a:solidFill>
                  <a:schemeClr val="bg1"/>
                </a:solidFill>
              </a:rPr>
              <a:t>площадка украшается национальной символикой </a:t>
            </a:r>
            <a:r>
              <a:rPr lang="ru-RU" sz="1200" dirty="0" smtClean="0">
                <a:solidFill>
                  <a:schemeClr val="bg1"/>
                </a:solidFill>
              </a:rPr>
              <a:t>флажками «</a:t>
            </a:r>
            <a:r>
              <a:rPr lang="ru-RU" sz="1200" dirty="0" err="1">
                <a:solidFill>
                  <a:schemeClr val="bg1"/>
                </a:solidFill>
              </a:rPr>
              <a:t>чалама</a:t>
            </a:r>
            <a:r>
              <a:rPr lang="ru-RU" sz="1200" dirty="0">
                <a:solidFill>
                  <a:schemeClr val="bg1"/>
                </a:solidFill>
              </a:rPr>
              <a:t>» красного, синего, белого и чёрного цветов. Они символизируют </a:t>
            </a:r>
            <a:r>
              <a:rPr lang="ru-RU" sz="1200" dirty="0" smtClean="0">
                <a:solidFill>
                  <a:schemeClr val="bg1"/>
                </a:solidFill>
              </a:rPr>
              <a:t>почитание хакасами </a:t>
            </a:r>
            <a:r>
              <a:rPr lang="ru-RU" sz="1200" dirty="0">
                <a:solidFill>
                  <a:schemeClr val="bg1"/>
                </a:solidFill>
              </a:rPr>
              <a:t>четырёх стихий: красного огня, синего неба, белой воды и чёрной земли. </a:t>
            </a:r>
            <a:r>
              <a:rPr lang="ru-RU" sz="1200" dirty="0" smtClean="0">
                <a:solidFill>
                  <a:schemeClr val="bg1"/>
                </a:solidFill>
              </a:rPr>
              <a:t>Моление </a:t>
            </a:r>
            <a:r>
              <a:rPr lang="ru-RU" sz="1200" dirty="0">
                <a:solidFill>
                  <a:schemeClr val="bg1"/>
                </a:solidFill>
              </a:rPr>
              <a:t>возглавляет </a:t>
            </a:r>
            <a:r>
              <a:rPr lang="ru-RU" sz="1200" dirty="0" err="1">
                <a:solidFill>
                  <a:schemeClr val="bg1"/>
                </a:solidFill>
              </a:rPr>
              <a:t>алгысчыл</a:t>
            </a:r>
            <a:r>
              <a:rPr lang="ru-RU" sz="1200" dirty="0">
                <a:solidFill>
                  <a:schemeClr val="bg1"/>
                </a:solidFill>
              </a:rPr>
              <a:t> </a:t>
            </a:r>
            <a:r>
              <a:rPr lang="ru-RU" sz="1200" dirty="0" smtClean="0">
                <a:solidFill>
                  <a:schemeClr val="bg1"/>
                </a:solidFill>
              </a:rPr>
              <a:t>человек</a:t>
            </a:r>
            <a:r>
              <a:rPr lang="ru-RU" sz="1200" dirty="0">
                <a:solidFill>
                  <a:schemeClr val="bg1"/>
                </a:solidFill>
              </a:rPr>
              <a:t>, знающий </a:t>
            </a:r>
            <a:r>
              <a:rPr lang="ru-RU" sz="1200" dirty="0" smtClean="0">
                <a:solidFill>
                  <a:schemeClr val="bg1"/>
                </a:solidFill>
              </a:rPr>
              <a:t>благословление </a:t>
            </a:r>
            <a:r>
              <a:rPr lang="ru-RU" sz="1200" dirty="0">
                <a:solidFill>
                  <a:schemeClr val="bg1"/>
                </a:solidFill>
              </a:rPr>
              <a:t>огню, земле, </a:t>
            </a:r>
            <a:r>
              <a:rPr lang="ru-RU" sz="1200" dirty="0" smtClean="0">
                <a:solidFill>
                  <a:schemeClr val="bg1"/>
                </a:solidFill>
              </a:rPr>
              <a:t>воде </a:t>
            </a:r>
            <a:r>
              <a:rPr lang="ru-RU" sz="1200" dirty="0">
                <a:solidFill>
                  <a:schemeClr val="bg1"/>
                </a:solidFill>
              </a:rPr>
              <a:t>и небу. Ритуальная процессия, состоящая из семи девушек и девяти парней, </a:t>
            </a:r>
            <a:r>
              <a:rPr lang="ru-RU" sz="1200" dirty="0" smtClean="0">
                <a:solidFill>
                  <a:schemeClr val="bg1"/>
                </a:solidFill>
              </a:rPr>
              <a:t>троекратно обходит </a:t>
            </a:r>
            <a:r>
              <a:rPr lang="ru-RU" sz="1200" dirty="0">
                <a:solidFill>
                  <a:schemeClr val="bg1"/>
                </a:solidFill>
              </a:rPr>
              <a:t>вокруг обелиска, огня и кургана; для кормления духов предков </a:t>
            </a:r>
            <a:r>
              <a:rPr lang="ru-RU" sz="1200" dirty="0" smtClean="0">
                <a:solidFill>
                  <a:schemeClr val="bg1"/>
                </a:solidFill>
              </a:rPr>
              <a:t>забивается </a:t>
            </a:r>
            <a:r>
              <a:rPr lang="ru-RU" sz="1200" dirty="0">
                <a:solidFill>
                  <a:schemeClr val="bg1"/>
                </a:solidFill>
              </a:rPr>
              <a:t>жертвенное животное. Его шкура вместе с головой </a:t>
            </a:r>
            <a:r>
              <a:rPr lang="ru-RU" sz="1200" dirty="0" smtClean="0">
                <a:solidFill>
                  <a:schemeClr val="bg1"/>
                </a:solidFill>
              </a:rPr>
              <a:t>конечностями устанавливается </a:t>
            </a:r>
            <a:r>
              <a:rPr lang="ru-RU" sz="1200" dirty="0">
                <a:solidFill>
                  <a:schemeClr val="bg1"/>
                </a:solidFill>
              </a:rPr>
              <a:t>на специальную подставку «</a:t>
            </a:r>
            <a:r>
              <a:rPr lang="ru-RU" sz="1200" dirty="0" err="1">
                <a:solidFill>
                  <a:schemeClr val="bg1"/>
                </a:solidFill>
              </a:rPr>
              <a:t>чахы</a:t>
            </a:r>
            <a:r>
              <a:rPr lang="ru-RU" sz="1200" dirty="0">
                <a:solidFill>
                  <a:schemeClr val="bg1"/>
                </a:solidFill>
              </a:rPr>
              <a:t>» у кургана в направлении на </a:t>
            </a:r>
            <a:r>
              <a:rPr lang="ru-RU" sz="1200" dirty="0" smtClean="0">
                <a:solidFill>
                  <a:schemeClr val="bg1"/>
                </a:solidFill>
              </a:rPr>
              <a:t>заход </a:t>
            </a:r>
            <a:r>
              <a:rPr lang="ru-RU" sz="1200" dirty="0">
                <a:solidFill>
                  <a:schemeClr val="bg1"/>
                </a:solidFill>
              </a:rPr>
              <a:t>солнца. В ту сторону уходят души </a:t>
            </a:r>
            <a:r>
              <a:rPr lang="ru-RU" sz="1200" dirty="0" smtClean="0">
                <a:solidFill>
                  <a:schemeClr val="bg1"/>
                </a:solidFill>
              </a:rPr>
              <a:t>умерших</a:t>
            </a:r>
            <a:r>
              <a:rPr lang="ru-RU" sz="1200" dirty="0">
                <a:solidFill>
                  <a:schemeClr val="bg1"/>
                </a:solidFill>
              </a:rPr>
              <a:t>. Во время моления хакасы </a:t>
            </a:r>
            <a:r>
              <a:rPr lang="ru-RU" sz="1200" dirty="0" smtClean="0">
                <a:solidFill>
                  <a:schemeClr val="bg1"/>
                </a:solidFill>
              </a:rPr>
              <a:t>складывают </a:t>
            </a:r>
            <a:r>
              <a:rPr lang="ru-RU" sz="1200" dirty="0">
                <a:solidFill>
                  <a:schemeClr val="bg1"/>
                </a:solidFill>
              </a:rPr>
              <a:t>руки за спиной и производят поясные поклоны на восток. Хакасская </a:t>
            </a:r>
            <a:r>
              <a:rPr lang="ru-RU" sz="1200" dirty="0" smtClean="0">
                <a:solidFill>
                  <a:schemeClr val="bg1"/>
                </a:solidFill>
              </a:rPr>
              <a:t>форма </a:t>
            </a:r>
            <a:r>
              <a:rPr lang="ru-RU" sz="1200" dirty="0">
                <a:solidFill>
                  <a:schemeClr val="bg1"/>
                </a:solidFill>
              </a:rPr>
              <a:t>моления отличается от христианской в первую очередь тем, что себя не </a:t>
            </a:r>
            <a:r>
              <a:rPr lang="ru-RU" sz="1200" dirty="0" smtClean="0">
                <a:solidFill>
                  <a:schemeClr val="bg1"/>
                </a:solidFill>
              </a:rPr>
              <a:t>осеняют </a:t>
            </a:r>
            <a:r>
              <a:rPr lang="ru-RU" sz="1200" dirty="0">
                <a:solidFill>
                  <a:schemeClr val="bg1"/>
                </a:solidFill>
              </a:rPr>
              <a:t>крестным знамением. После каждой молитвы все опускаются на одно из </a:t>
            </a:r>
            <a:r>
              <a:rPr lang="ru-RU" sz="1200" dirty="0" smtClean="0">
                <a:solidFill>
                  <a:schemeClr val="bg1"/>
                </a:solidFill>
              </a:rPr>
              <a:t>колен </a:t>
            </a:r>
            <a:r>
              <a:rPr lang="ru-RU" sz="1200" dirty="0">
                <a:solidFill>
                  <a:schemeClr val="bg1"/>
                </a:solidFill>
              </a:rPr>
              <a:t>(мужчина </a:t>
            </a:r>
            <a:r>
              <a:rPr lang="ru-RU" sz="1200" dirty="0" smtClean="0">
                <a:solidFill>
                  <a:schemeClr val="bg1"/>
                </a:solidFill>
              </a:rPr>
              <a:t>на </a:t>
            </a:r>
            <a:r>
              <a:rPr lang="ru-RU" sz="1200" dirty="0">
                <a:solidFill>
                  <a:schemeClr val="bg1"/>
                </a:solidFill>
              </a:rPr>
              <a:t>правое, женщина </a:t>
            </a:r>
            <a:r>
              <a:rPr lang="ru-RU" sz="1200" dirty="0" smtClean="0">
                <a:solidFill>
                  <a:schemeClr val="bg1"/>
                </a:solidFill>
              </a:rPr>
              <a:t>на </a:t>
            </a:r>
            <a:r>
              <a:rPr lang="ru-RU" sz="1200" dirty="0">
                <a:solidFill>
                  <a:schemeClr val="bg1"/>
                </a:solidFill>
              </a:rPr>
              <a:t>левое) и троекратно припадают челом </a:t>
            </a:r>
            <a:r>
              <a:rPr lang="ru-RU" sz="1200" dirty="0" smtClean="0">
                <a:solidFill>
                  <a:schemeClr val="bg1"/>
                </a:solidFill>
              </a:rPr>
              <a:t>к земле</a:t>
            </a:r>
            <a:r>
              <a:rPr lang="ru-RU" sz="1200" dirty="0">
                <a:solidFill>
                  <a:schemeClr val="bg1"/>
                </a:solidFill>
              </a:rPr>
              <a:t>. Общественное моление содействует единению народного духа, поднимает </a:t>
            </a:r>
            <a:r>
              <a:rPr lang="ru-RU" sz="1200" dirty="0" smtClean="0">
                <a:solidFill>
                  <a:schemeClr val="bg1"/>
                </a:solidFill>
              </a:rPr>
              <a:t>нашу мысль выше обыденной суеты к вечному</a:t>
            </a:r>
            <a:r>
              <a:rPr lang="ru-RU" dirty="0" smtClean="0"/>
              <a:t>.</a:t>
            </a:r>
            <a:endParaRPr lang="ru-RU" dirty="0"/>
          </a:p>
        </p:txBody>
      </p:sp>
      <p:sp>
        <p:nvSpPr>
          <p:cNvPr id="5" name="TextBox 4"/>
          <p:cNvSpPr txBox="1"/>
          <p:nvPr/>
        </p:nvSpPr>
        <p:spPr>
          <a:xfrm>
            <a:off x="2061557" y="4216401"/>
            <a:ext cx="2045454" cy="923330"/>
          </a:xfrm>
          <a:prstGeom prst="rect">
            <a:avLst/>
          </a:prstGeom>
          <a:noFill/>
        </p:spPr>
        <p:txBody>
          <a:bodyPr wrap="square" rtlCol="0">
            <a:spAutoFit/>
          </a:bodyPr>
          <a:lstStyle/>
          <a:p>
            <a:r>
              <a:rPr lang="ru-RU" dirty="0" smtClean="0"/>
              <a:t>личина </a:t>
            </a:r>
            <a:r>
              <a:rPr lang="ru-RU" dirty="0"/>
              <a:t>и солярный знак «</a:t>
            </a:r>
            <a:r>
              <a:rPr lang="ru-RU" dirty="0" err="1"/>
              <a:t>кeн</a:t>
            </a:r>
            <a:r>
              <a:rPr lang="ru-RU" dirty="0"/>
              <a:t> </a:t>
            </a:r>
            <a:r>
              <a:rPr lang="ru-RU" dirty="0" err="1"/>
              <a:t>таyма</a:t>
            </a:r>
            <a:r>
              <a:rPr lang="ru-RU" dirty="0"/>
              <a:t>».</a:t>
            </a:r>
          </a:p>
        </p:txBody>
      </p:sp>
      <p:pic>
        <p:nvPicPr>
          <p:cNvPr id="2050" name="Picture 2" descr="http://www.su.gumilev-center.ru/wp-content/uploads/2013/03/547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323" y="715355"/>
            <a:ext cx="1400175"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images.golos.io/DQmaovUux5531farZaQvgbNXUsb3g2ARsBZ7GnNZYvP45Wj/S1910012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4969" y="1269767"/>
            <a:ext cx="2985316" cy="205717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im0-tub-ru.yandex.net/i?id=635d792acc2a57f0c898017af63f3f74-srl&amp;n=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8983" y="3326940"/>
            <a:ext cx="1925986" cy="33621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2125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2729" y="796482"/>
            <a:ext cx="9515504" cy="475366"/>
          </a:xfrm>
        </p:spPr>
        <p:txBody>
          <a:bodyPr>
            <a:normAutofit fontScale="90000"/>
          </a:bodyPr>
          <a:lstStyle/>
          <a:p>
            <a:r>
              <a:rPr lang="ru-RU" dirty="0"/>
              <a:t>«Двенадцать животных считают годы»</a:t>
            </a:r>
            <a:br>
              <a:rPr lang="ru-RU" dirty="0"/>
            </a:br>
            <a:endParaRPr lang="ru-RU" dirty="0"/>
          </a:p>
        </p:txBody>
      </p:sp>
      <p:sp>
        <p:nvSpPr>
          <p:cNvPr id="3" name="Объект 2"/>
          <p:cNvSpPr>
            <a:spLocks noGrp="1"/>
          </p:cNvSpPr>
          <p:nvPr>
            <p:ph idx="1"/>
          </p:nvPr>
        </p:nvSpPr>
        <p:spPr>
          <a:xfrm>
            <a:off x="382385" y="931025"/>
            <a:ext cx="11371811" cy="5785659"/>
          </a:xfrm>
        </p:spPr>
        <p:txBody>
          <a:bodyPr>
            <a:normAutofit fontScale="32500" lnSpcReduction="20000"/>
          </a:bodyPr>
          <a:lstStyle/>
          <a:p>
            <a:pPr algn="just"/>
            <a:r>
              <a:rPr lang="ru-RU" sz="4000" dirty="0">
                <a:solidFill>
                  <a:schemeClr val="bg1"/>
                </a:solidFill>
              </a:rPr>
              <a:t>Хакасами была создана своя система измерения времени и пространства. До присоединения к России они пользовались своим календарем. Еще в период </a:t>
            </a:r>
            <a:r>
              <a:rPr lang="ru-RU" sz="4000" dirty="0" err="1">
                <a:solidFill>
                  <a:schemeClr val="bg1"/>
                </a:solidFill>
              </a:rPr>
              <a:t>Кыргызского</a:t>
            </a:r>
            <a:r>
              <a:rPr lang="ru-RU" sz="4000" dirty="0">
                <a:solidFill>
                  <a:schemeClr val="bg1"/>
                </a:solidFill>
              </a:rPr>
              <a:t> государства, как сообщали восточные летописи, население с помощью «двенадцати животных считают годы». В настоящее время память о двенадцатилетнем животном цикле - сохранили только люди преклонного возраста. Каждый год носил имя определённого животного и, согласно народным представлениям, имел свои признаки и особенности. Например:</a:t>
            </a:r>
          </a:p>
          <a:p>
            <a:pPr algn="just"/>
            <a:r>
              <a:rPr lang="ru-RU" sz="4000" dirty="0">
                <a:solidFill>
                  <a:schemeClr val="bg1"/>
                </a:solidFill>
              </a:rPr>
              <a:t>1. Год собаки – год недостатка молочных продуктов;</a:t>
            </a:r>
          </a:p>
          <a:p>
            <a:pPr algn="just"/>
            <a:r>
              <a:rPr lang="ru-RU" sz="4000" dirty="0">
                <a:solidFill>
                  <a:schemeClr val="bg1"/>
                </a:solidFill>
              </a:rPr>
              <a:t>2. Год свиньи – трудный год;</a:t>
            </a:r>
          </a:p>
          <a:p>
            <a:pPr algn="just"/>
            <a:r>
              <a:rPr lang="ru-RU" sz="4000" dirty="0">
                <a:solidFill>
                  <a:schemeClr val="bg1"/>
                </a:solidFill>
              </a:rPr>
              <a:t>3. Год мыши – тёплый, хороший год;</a:t>
            </a:r>
          </a:p>
          <a:p>
            <a:pPr algn="just"/>
            <a:r>
              <a:rPr lang="ru-RU" sz="4000" dirty="0">
                <a:solidFill>
                  <a:schemeClr val="bg1"/>
                </a:solidFill>
              </a:rPr>
              <a:t>4. Год коровы – холодный год;</a:t>
            </a:r>
          </a:p>
          <a:p>
            <a:pPr algn="just"/>
            <a:r>
              <a:rPr lang="ru-RU" sz="4000" dirty="0">
                <a:solidFill>
                  <a:schemeClr val="bg1"/>
                </a:solidFill>
              </a:rPr>
              <a:t>5. Год лисицы – плохой год;</a:t>
            </a:r>
          </a:p>
          <a:p>
            <a:pPr algn="just"/>
            <a:r>
              <a:rPr lang="ru-RU" sz="4000" dirty="0">
                <a:solidFill>
                  <a:schemeClr val="bg1"/>
                </a:solidFill>
              </a:rPr>
              <a:t>6. Год зайца – холодный год;</a:t>
            </a:r>
          </a:p>
          <a:p>
            <a:pPr algn="just"/>
            <a:r>
              <a:rPr lang="ru-RU" sz="4000" dirty="0">
                <a:solidFill>
                  <a:schemeClr val="bg1"/>
                </a:solidFill>
              </a:rPr>
              <a:t>7. Год ящерицы – хороший год;</a:t>
            </a:r>
          </a:p>
          <a:p>
            <a:pPr algn="just"/>
            <a:r>
              <a:rPr lang="ru-RU" sz="4000" dirty="0">
                <a:solidFill>
                  <a:schemeClr val="bg1"/>
                </a:solidFill>
              </a:rPr>
              <a:t>8. Год змеи – тёплый год;</a:t>
            </a:r>
          </a:p>
          <a:p>
            <a:pPr algn="just"/>
            <a:r>
              <a:rPr lang="ru-RU" sz="4000" dirty="0">
                <a:solidFill>
                  <a:schemeClr val="bg1"/>
                </a:solidFill>
              </a:rPr>
              <a:t>9. Год лошади – теплый год;</a:t>
            </a:r>
          </a:p>
          <a:p>
            <a:pPr algn="just"/>
            <a:r>
              <a:rPr lang="ru-RU" sz="4000" dirty="0">
                <a:solidFill>
                  <a:schemeClr val="bg1"/>
                </a:solidFill>
              </a:rPr>
              <a:t>10. Год овцы – холодный год;</a:t>
            </a:r>
          </a:p>
          <a:p>
            <a:pPr algn="just"/>
            <a:r>
              <a:rPr lang="ru-RU" sz="4000" dirty="0">
                <a:solidFill>
                  <a:schemeClr val="bg1"/>
                </a:solidFill>
              </a:rPr>
              <a:t>11. Год человека – холодный год;</a:t>
            </a:r>
          </a:p>
          <a:p>
            <a:pPr algn="just"/>
            <a:r>
              <a:rPr lang="ru-RU" sz="4000" dirty="0">
                <a:solidFill>
                  <a:schemeClr val="bg1"/>
                </a:solidFill>
              </a:rPr>
              <a:t>12. Год курицы – холодный год;</a:t>
            </a:r>
          </a:p>
          <a:p>
            <a:pPr algn="just"/>
            <a:r>
              <a:rPr lang="ru-RU" sz="4000" dirty="0">
                <a:solidFill>
                  <a:schemeClr val="bg1"/>
                </a:solidFill>
              </a:rPr>
              <a:t>Из пяти двенадцатилетних животных циклов складывался век, в котором насчитывалось 60 лет. Каждый из пяти животных циклов носил определённую цветовую символику, соответствующую пяти стихиям: синий – цвет неба, красный – огня, белый - воды, черный – земли и зеленый – растительности. Подобное представление, вероятно, было заимствовано от монголов.</a:t>
            </a:r>
          </a:p>
          <a:p>
            <a:pPr algn="just"/>
            <a:endParaRPr lang="ru-RU" dirty="0"/>
          </a:p>
        </p:txBody>
      </p:sp>
    </p:spTree>
    <p:extLst>
      <p:ext uri="{BB962C8B-B14F-4D97-AF65-F5344CB8AC3E}">
        <p14:creationId xmlns:p14="http://schemas.microsoft.com/office/powerpoint/2010/main" val="1796730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57352" y="141316"/>
            <a:ext cx="4987433" cy="714895"/>
          </a:xfrm>
        </p:spPr>
        <p:txBody>
          <a:bodyPr>
            <a:normAutofit/>
          </a:bodyPr>
          <a:lstStyle/>
          <a:p>
            <a:r>
              <a:rPr lang="ru-RU" sz="2400" b="1" dirty="0"/>
              <a:t>Хакасский </a:t>
            </a:r>
            <a:r>
              <a:rPr lang="ru-RU" sz="2400" b="1" dirty="0" smtClean="0"/>
              <a:t>календарь</a:t>
            </a:r>
            <a:endParaRPr lang="ru-RU" sz="2400" b="1" dirty="0"/>
          </a:p>
        </p:txBody>
      </p:sp>
      <p:sp>
        <p:nvSpPr>
          <p:cNvPr id="6" name="Объект 5"/>
          <p:cNvSpPr>
            <a:spLocks noGrp="1"/>
          </p:cNvSpPr>
          <p:nvPr>
            <p:ph idx="1"/>
          </p:nvPr>
        </p:nvSpPr>
        <p:spPr>
          <a:xfrm>
            <a:off x="207818" y="789709"/>
            <a:ext cx="11696007" cy="5818909"/>
          </a:xfrm>
        </p:spPr>
        <p:txBody>
          <a:bodyPr>
            <a:noAutofit/>
          </a:bodyPr>
          <a:lstStyle/>
          <a:p>
            <a:pPr algn="just"/>
            <a:r>
              <a:rPr lang="ru-RU" sz="900" dirty="0" smtClean="0">
                <a:solidFill>
                  <a:schemeClr val="bg1"/>
                </a:solidFill>
              </a:rPr>
              <a:t>Хакасы </a:t>
            </a:r>
            <a:r>
              <a:rPr lang="ru-RU" sz="900" dirty="0">
                <a:solidFill>
                  <a:schemeClr val="bg1"/>
                </a:solidFill>
              </a:rPr>
              <a:t>январь называли месяцем ветров. В начале января, по народным приметам, день прибавляется на шаг птицы, а в конце месяца – на длину веревки для привязки телят.</a:t>
            </a:r>
          </a:p>
          <a:p>
            <a:pPr algn="just"/>
            <a:r>
              <a:rPr lang="ru-RU" sz="900" dirty="0">
                <a:solidFill>
                  <a:schemeClr val="bg1"/>
                </a:solidFill>
              </a:rPr>
              <a:t>Февраль обозначали месяц высокого восхождения солнца. Это был период сильных ветров, когда сдувались даже гнезда орлов.</a:t>
            </a:r>
          </a:p>
          <a:p>
            <a:pPr algn="just"/>
            <a:r>
              <a:rPr lang="ru-RU" sz="900" dirty="0">
                <a:solidFill>
                  <a:schemeClr val="bg1"/>
                </a:solidFill>
              </a:rPr>
              <a:t>Население южной Хакасии именовало март месяцем бурундука. В это время наступал гон указанных зверьков, и они резвились в тайге. Согласно хакасским сказкам, медведь и бурундук однажды в это время поспорили о количестве дней в месяце. Медведю не хотелось вылезать из берлоги, и, поэтому он утверждал, что в месяце 31 день. Однако бурундук ему возражал, и доказал, что после своего рождения Луна 15 дней возрастает, а затем 15 убывает, а всего, значит 30 дней. Не имея больше аргументов, медведь в сердцах схватил его лапой, отчего на спине у бурундука остались черные полосы. Но с тех пор, как только наступает месяц бурундука, медведю приходится расставаться со своим сладким сном в берлоге.</a:t>
            </a:r>
          </a:p>
          <a:p>
            <a:pPr algn="just"/>
            <a:r>
              <a:rPr lang="ru-RU" sz="900" dirty="0">
                <a:solidFill>
                  <a:schemeClr val="bg1"/>
                </a:solidFill>
              </a:rPr>
              <a:t>Хакасы апрель знают как - месяц кукушки. По хакасским мифам кукушка – это бывшая девушка, которая в результате безутешного плача превратилась в вещую птицу. Когда она возносилась из своей юрты в небеса, мать успела схватить её за один башмачок. Отсюда считают, что у кукушки разноцветные ноги, а из снятого башмака выросли цветы – «кукушкины сапожки». Во время первого крика кукушки, по хакасским поверьям, нельзя выходить утром на улицу без приема пищи. Если услышишь впервые её голос натощак, то весь год будешь голодным. Поэтому надо обязательно промолвить - я сыт, и кукушка будет обманута.</a:t>
            </a:r>
          </a:p>
          <a:p>
            <a:pPr algn="just"/>
            <a:r>
              <a:rPr lang="ru-RU" sz="900" dirty="0">
                <a:solidFill>
                  <a:schemeClr val="bg1"/>
                </a:solidFill>
              </a:rPr>
              <a:t>Как видим, охотники и скотоводы применяли для обозначения месяцев названия зверей и птиц, напоминающие имена двенадцатилетнего животного цикла.</a:t>
            </a:r>
          </a:p>
          <a:p>
            <a:pPr algn="just"/>
            <a:r>
              <a:rPr lang="ru-RU" sz="900" dirty="0">
                <a:solidFill>
                  <a:schemeClr val="bg1"/>
                </a:solidFill>
              </a:rPr>
              <a:t>Май - месяц заготовки </a:t>
            </a:r>
            <a:r>
              <a:rPr lang="ru-RU" sz="900" dirty="0" err="1">
                <a:solidFill>
                  <a:schemeClr val="bg1"/>
                </a:solidFill>
              </a:rPr>
              <a:t>кандыка</a:t>
            </a:r>
            <a:r>
              <a:rPr lang="ru-RU" sz="900" dirty="0">
                <a:solidFill>
                  <a:schemeClr val="bg1"/>
                </a:solidFill>
              </a:rPr>
              <a:t>. </a:t>
            </a:r>
            <a:r>
              <a:rPr lang="ru-RU" sz="900" dirty="0" err="1">
                <a:solidFill>
                  <a:schemeClr val="bg1"/>
                </a:solidFill>
              </a:rPr>
              <a:t>Кандык</a:t>
            </a:r>
            <a:r>
              <a:rPr lang="ru-RU" sz="900" dirty="0">
                <a:solidFill>
                  <a:schemeClr val="bg1"/>
                </a:solidFill>
              </a:rPr>
              <a:t>, как и сарана имел большое значение в питании народов Саяно-Алтая, что получило отражение в календаре. В мае звучали первые раскаты грома, служившие вестником Нового года. При первом громе надо было, обежав вокруг юрты, окропить небо и землю первым айраном и произнести «Пусть выйдет старый год, пусть зайдёт новый год! Пусть скот даст много молока!» по всей видимости, в древние времена первый весенний гром связывался с наступлением Нового года. «Дорогою грома» - так в переводе на русский язык называют хакасы радугу. Согласно народным преданиям, если пройти под ней, то мужчина превратится в женщину, а женщина станет мужчиной. Такой человек будет вечно молодым.</a:t>
            </a:r>
          </a:p>
          <a:p>
            <a:pPr algn="just"/>
            <a:r>
              <a:rPr lang="ru-RU" sz="900" dirty="0">
                <a:solidFill>
                  <a:schemeClr val="bg1"/>
                </a:solidFill>
              </a:rPr>
              <a:t>Июнь назывался - месяц сдирания бересты. Названия сохранилось с тех времен, когда хакасы жили в берестяных юртах и требовалась заготовка большого количества бересты.</a:t>
            </a:r>
          </a:p>
          <a:p>
            <a:pPr algn="just"/>
            <a:r>
              <a:rPr lang="ru-RU" sz="900" dirty="0">
                <a:solidFill>
                  <a:schemeClr val="bg1"/>
                </a:solidFill>
              </a:rPr>
              <a:t>Июль совпадал с периодам сенокошения, а август относился к месяцу жатвы.</a:t>
            </a:r>
          </a:p>
          <a:p>
            <a:pPr algn="just"/>
            <a:r>
              <a:rPr lang="ru-RU" sz="900" dirty="0">
                <a:solidFill>
                  <a:schemeClr val="bg1"/>
                </a:solidFill>
              </a:rPr>
              <a:t>Первый месяц осени называли – месяц обмолота хлеба.</a:t>
            </a:r>
          </a:p>
          <a:p>
            <a:pPr algn="just"/>
            <a:r>
              <a:rPr lang="ru-RU" sz="900" dirty="0">
                <a:solidFill>
                  <a:schemeClr val="bg1"/>
                </a:solidFill>
              </a:rPr>
              <a:t>Октябрь - месяц малых морозов, когда леденеют малые реки. Считалось, что в это время зима вступила в борьбу с летом. В октябре обычно падало много звезд. Если звезда упадёт на территорию </a:t>
            </a:r>
            <a:r>
              <a:rPr lang="ru-RU" sz="900" dirty="0" err="1">
                <a:solidFill>
                  <a:schemeClr val="bg1"/>
                </a:solidFill>
              </a:rPr>
              <a:t>аала</a:t>
            </a:r>
            <a:r>
              <a:rPr lang="ru-RU" sz="900" dirty="0">
                <a:solidFill>
                  <a:schemeClr val="bg1"/>
                </a:solidFill>
              </a:rPr>
              <a:t>, то будут вымирать люди, если в степи – то скот. Иногда звезда представляется в виде красивой девушки, которая может свести с ума парня. Для того, чтобы узнать это, надо взглянуть на спину этой девушки – звезды, где видны будут сквозь неё сердце и легкие. Но она никогда не поворачивается спиной. Поэтому для определения истины надо взглянуть на неё через свою подмышку.</a:t>
            </a:r>
          </a:p>
          <a:p>
            <a:pPr algn="just"/>
            <a:r>
              <a:rPr lang="ru-RU" sz="900" dirty="0">
                <a:solidFill>
                  <a:schemeClr val="bg1"/>
                </a:solidFill>
              </a:rPr>
              <a:t>Ноябрь именовался месяцем больших морозов, когда леденеют большие реки. Кроме того, подтаёжное население Хакасии обозначало его – месяц старухи. В этот период, как объясняют хакасы, день становится настолько короток, что, пока старуха оденется, наступает вечер.</a:t>
            </a:r>
          </a:p>
          <a:p>
            <a:pPr algn="just"/>
            <a:r>
              <a:rPr lang="ru-RU" sz="900" dirty="0">
                <a:solidFill>
                  <a:schemeClr val="bg1"/>
                </a:solidFill>
              </a:rPr>
              <a:t>Декабрь называется месяц коротких дней. В этот период высота солнца в полдень достигает «длины конских пут», т. е. своего предела и поворачивает назад. Считается, что оно «заснуло».</a:t>
            </a:r>
          </a:p>
          <a:p>
            <a:pPr algn="just"/>
            <a:r>
              <a:rPr lang="ru-RU" sz="900" dirty="0">
                <a:solidFill>
                  <a:schemeClr val="bg1"/>
                </a:solidFill>
              </a:rPr>
              <a:t>Лунный год по количеству дней расходился с солнечным календарём. Для соответствия каждые три года добавлялся дополнительный тринадцатый месяц. У </a:t>
            </a:r>
            <a:r>
              <a:rPr lang="ru-RU" sz="900" dirty="0" err="1">
                <a:solidFill>
                  <a:schemeClr val="bg1"/>
                </a:solidFill>
              </a:rPr>
              <a:t>сагайцев</a:t>
            </a:r>
            <a:r>
              <a:rPr lang="ru-RU" sz="900" dirty="0">
                <a:solidFill>
                  <a:schemeClr val="bg1"/>
                </a:solidFill>
              </a:rPr>
              <a:t> это был, вероятно, месяц малого бурундука (после марта), у </a:t>
            </a:r>
            <a:r>
              <a:rPr lang="ru-RU" sz="900" dirty="0" err="1">
                <a:solidFill>
                  <a:schemeClr val="bg1"/>
                </a:solidFill>
              </a:rPr>
              <a:t>качинцев</a:t>
            </a:r>
            <a:r>
              <a:rPr lang="ru-RU" sz="900" dirty="0">
                <a:solidFill>
                  <a:schemeClr val="bg1"/>
                </a:solidFill>
              </a:rPr>
              <a:t> - - малый </a:t>
            </a:r>
            <a:r>
              <a:rPr lang="ru-RU" sz="900" dirty="0" err="1">
                <a:solidFill>
                  <a:schemeClr val="bg1"/>
                </a:solidFill>
              </a:rPr>
              <a:t>силкер</a:t>
            </a:r>
            <a:r>
              <a:rPr lang="ru-RU" sz="900" dirty="0">
                <a:solidFill>
                  <a:schemeClr val="bg1"/>
                </a:solidFill>
              </a:rPr>
              <a:t> (после мая), у </a:t>
            </a:r>
            <a:r>
              <a:rPr lang="ru-RU" sz="900" dirty="0" err="1">
                <a:solidFill>
                  <a:schemeClr val="bg1"/>
                </a:solidFill>
              </a:rPr>
              <a:t>бельтыров</a:t>
            </a:r>
            <a:r>
              <a:rPr lang="ru-RU" sz="900" dirty="0">
                <a:solidFill>
                  <a:schemeClr val="bg1"/>
                </a:solidFill>
              </a:rPr>
              <a:t> - месяц алой сараны (после июня). Високосный год считался годом </a:t>
            </a:r>
            <a:r>
              <a:rPr lang="ru-RU" sz="900" dirty="0" err="1">
                <a:solidFill>
                  <a:schemeClr val="bg1"/>
                </a:solidFill>
              </a:rPr>
              <a:t>Эрлик</a:t>
            </a:r>
            <a:r>
              <a:rPr lang="ru-RU" sz="900" dirty="0">
                <a:solidFill>
                  <a:schemeClr val="bg1"/>
                </a:solidFill>
              </a:rPr>
              <a:t>-хана. Через каждые три года, в тринадцатый месяц, </a:t>
            </a:r>
            <a:r>
              <a:rPr lang="ru-RU" sz="900" dirty="0" err="1">
                <a:solidFill>
                  <a:schemeClr val="bg1"/>
                </a:solidFill>
              </a:rPr>
              <a:t>Эрлик</a:t>
            </a:r>
            <a:r>
              <a:rPr lang="ru-RU" sz="900" dirty="0">
                <a:solidFill>
                  <a:schemeClr val="bg1"/>
                </a:solidFill>
              </a:rPr>
              <a:t>-хан выглядывал из подземного мира. Там куда был направлен его взгляд, происходили стихийные бедствия. Под слиянием христианства високосный год некоторые хакасы стали называть </a:t>
            </a:r>
            <a:r>
              <a:rPr lang="ru-RU" sz="900" dirty="0" err="1">
                <a:solidFill>
                  <a:schemeClr val="bg1"/>
                </a:solidFill>
              </a:rPr>
              <a:t>Касьяновским</a:t>
            </a:r>
            <a:r>
              <a:rPr lang="ru-RU" sz="900" dirty="0">
                <a:solidFill>
                  <a:schemeClr val="bg1"/>
                </a:solidFill>
              </a:rPr>
              <a:t>.</a:t>
            </a:r>
          </a:p>
          <a:p>
            <a:endParaRPr lang="ru-RU" sz="1000" dirty="0"/>
          </a:p>
        </p:txBody>
      </p:sp>
    </p:spTree>
    <p:extLst>
      <p:ext uri="{BB962C8B-B14F-4D97-AF65-F5344CB8AC3E}">
        <p14:creationId xmlns:p14="http://schemas.microsoft.com/office/powerpoint/2010/main" val="20332092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90205" y="99752"/>
            <a:ext cx="4810501" cy="574501"/>
          </a:xfrm>
        </p:spPr>
        <p:txBody>
          <a:bodyPr>
            <a:normAutofit fontScale="90000"/>
          </a:bodyPr>
          <a:lstStyle/>
          <a:p>
            <a:r>
              <a:rPr lang="ru-RU" dirty="0" smtClean="0"/>
              <a:t>легенды</a:t>
            </a:r>
            <a:endParaRPr lang="ru-RU" dirty="0"/>
          </a:p>
        </p:txBody>
      </p:sp>
      <p:sp>
        <p:nvSpPr>
          <p:cNvPr id="3" name="Объект 2"/>
          <p:cNvSpPr>
            <a:spLocks noGrp="1"/>
          </p:cNvSpPr>
          <p:nvPr>
            <p:ph idx="1"/>
          </p:nvPr>
        </p:nvSpPr>
        <p:spPr>
          <a:xfrm>
            <a:off x="24632" y="446586"/>
            <a:ext cx="11579629" cy="3998422"/>
          </a:xfrm>
        </p:spPr>
        <p:txBody>
          <a:bodyPr>
            <a:normAutofit fontScale="32500" lnSpcReduction="20000"/>
          </a:bodyPr>
          <a:lstStyle/>
          <a:p>
            <a:pPr marL="0" indent="0" algn="just">
              <a:lnSpc>
                <a:spcPct val="120000"/>
              </a:lnSpc>
              <a:spcBef>
                <a:spcPts val="0"/>
              </a:spcBef>
              <a:spcAft>
                <a:spcPts val="0"/>
              </a:spcAft>
              <a:buNone/>
            </a:pPr>
            <a:r>
              <a:rPr lang="ru-RU" sz="4900" b="1" dirty="0" smtClean="0">
                <a:solidFill>
                  <a:schemeClr val="bg1"/>
                </a:solidFill>
              </a:rPr>
              <a:t>	Медвежья </a:t>
            </a:r>
            <a:r>
              <a:rPr lang="ru-RU" sz="4900" b="1" dirty="0">
                <a:solidFill>
                  <a:schemeClr val="bg1"/>
                </a:solidFill>
              </a:rPr>
              <a:t>кровь</a:t>
            </a:r>
          </a:p>
          <a:p>
            <a:pPr marL="0" indent="0" algn="just">
              <a:lnSpc>
                <a:spcPct val="120000"/>
              </a:lnSpc>
              <a:spcBef>
                <a:spcPts val="0"/>
              </a:spcBef>
              <a:spcAft>
                <a:spcPts val="0"/>
              </a:spcAft>
              <a:buNone/>
            </a:pPr>
            <a:r>
              <a:rPr lang="ru-RU" sz="4900" dirty="0" smtClean="0">
                <a:solidFill>
                  <a:schemeClr val="bg1"/>
                </a:solidFill>
              </a:rPr>
              <a:t>	Давным-давно</a:t>
            </a:r>
            <a:r>
              <a:rPr lang="ru-RU" sz="4900" dirty="0">
                <a:solidFill>
                  <a:schemeClr val="bg1"/>
                </a:solidFill>
              </a:rPr>
              <a:t>, когда на земле Хакасии зарождались горы, появился в этих краях медведь-великан (</a:t>
            </a:r>
            <a:r>
              <a:rPr lang="ru-RU" sz="4900" dirty="0" err="1">
                <a:solidFill>
                  <a:schemeClr val="bg1"/>
                </a:solidFill>
              </a:rPr>
              <a:t>аба</a:t>
            </a:r>
            <a:r>
              <a:rPr lang="ru-RU" sz="4900" dirty="0">
                <a:solidFill>
                  <a:schemeClr val="bg1"/>
                </a:solidFill>
              </a:rPr>
              <a:t>). Он поселился вблизи одного из аулов и много лет нападал на людей, уничтожал скот, держал в страхе жителей. Все его боялись и избегали встреч.</a:t>
            </a:r>
          </a:p>
          <a:p>
            <a:pPr marL="0" indent="0" algn="just">
              <a:lnSpc>
                <a:spcPct val="120000"/>
              </a:lnSpc>
              <a:spcBef>
                <a:spcPts val="0"/>
              </a:spcBef>
              <a:spcAft>
                <a:spcPts val="0"/>
              </a:spcAft>
              <a:buNone/>
            </a:pPr>
            <a:r>
              <a:rPr lang="ru-RU" sz="4900" dirty="0">
                <a:solidFill>
                  <a:schemeClr val="bg1"/>
                </a:solidFill>
              </a:rPr>
              <a:t>Но вот в ауле вырос отважный молодой </a:t>
            </a:r>
            <a:r>
              <a:rPr lang="ru-RU" sz="4900" dirty="0" err="1">
                <a:solidFill>
                  <a:schemeClr val="bg1"/>
                </a:solidFill>
              </a:rPr>
              <a:t>алып</a:t>
            </a:r>
            <a:r>
              <a:rPr lang="ru-RU" sz="4900" dirty="0">
                <a:solidFill>
                  <a:schemeClr val="bg1"/>
                </a:solidFill>
              </a:rPr>
              <a:t> (бог </a:t>
            </a:r>
            <a:r>
              <a:rPr lang="ru-RU" sz="4900" dirty="0" err="1">
                <a:solidFill>
                  <a:schemeClr val="bg1"/>
                </a:solidFill>
              </a:rPr>
              <a:t>атырь</a:t>
            </a:r>
            <a:r>
              <a:rPr lang="ru-RU" sz="4900" dirty="0">
                <a:solidFill>
                  <a:schemeClr val="bg1"/>
                </a:solidFill>
              </a:rPr>
              <a:t>). Охотясь как-то в тайге, он встретился с гигантом - медведем и смело вступил с ним в схватку. Долго они боролись, стремясь, одолеть друг друга. Наконец, медведь не выдержал и бежал. Но богатырь не успокоился и пошел по его следу. Шел день, другой... Он знал, что раненый зверь долго не выдержит. И однажды ночью охотник услышал, как кричит </a:t>
            </a:r>
            <a:r>
              <a:rPr lang="ru-RU" sz="4900" dirty="0" err="1">
                <a:solidFill>
                  <a:schemeClr val="bg1"/>
                </a:solidFill>
              </a:rPr>
              <a:t>аба</a:t>
            </a:r>
            <a:r>
              <a:rPr lang="ru-RU" sz="4900" dirty="0">
                <a:solidFill>
                  <a:schemeClr val="bg1"/>
                </a:solidFill>
              </a:rPr>
              <a:t>, чувствуя близкий конец, как содрогалась земля, когда он вырывал с корнем деревья, отламывал от скал огромные валуны и бросал их вниз. Аба был очень силен, но справиться с могучим и смелым </a:t>
            </a:r>
            <a:r>
              <a:rPr lang="ru-RU" sz="4900" dirty="0" err="1">
                <a:solidFill>
                  <a:schemeClr val="bg1"/>
                </a:solidFill>
              </a:rPr>
              <a:t>алыпом</a:t>
            </a:r>
            <a:r>
              <a:rPr lang="ru-RU" sz="4900" dirty="0">
                <a:solidFill>
                  <a:schemeClr val="bg1"/>
                </a:solidFill>
              </a:rPr>
              <a:t> не мог.</a:t>
            </a:r>
          </a:p>
          <a:p>
            <a:pPr marL="0" indent="0" algn="just">
              <a:lnSpc>
                <a:spcPct val="120000"/>
              </a:lnSpc>
              <a:spcBef>
                <a:spcPts val="0"/>
              </a:spcBef>
              <a:spcAft>
                <a:spcPts val="0"/>
              </a:spcAft>
              <a:buNone/>
            </a:pPr>
            <a:r>
              <a:rPr lang="ru-RU" sz="4900" dirty="0">
                <a:solidFill>
                  <a:schemeClr val="bg1"/>
                </a:solidFill>
              </a:rPr>
              <a:t>Когда взошло солнце, охотник двинулся по следу. Вскоре среди дикой тайги он увидел погибшего зверя, превратившегося в огромную гору. Из горы вытекала бурная струя, которая, вбирая в себя все новые и новые ручьи, постепенно превращаясь в поток. Ниже поток становился рекой. Абакан (медвежья кровь) - так стали называть эту реку местные жители.</a:t>
            </a:r>
          </a:p>
          <a:p>
            <a:pPr marL="0" indent="0">
              <a:buNone/>
            </a:pPr>
            <a:r>
              <a:rPr lang="ru-RU" dirty="0"/>
              <a:t/>
            </a:r>
            <a:br>
              <a:rPr lang="ru-RU" dirty="0"/>
            </a:br>
            <a:endParaRPr lang="ru-RU" dirty="0"/>
          </a:p>
        </p:txBody>
      </p:sp>
      <p:sp>
        <p:nvSpPr>
          <p:cNvPr id="4" name="TextBox 3"/>
          <p:cNvSpPr txBox="1"/>
          <p:nvPr/>
        </p:nvSpPr>
        <p:spPr>
          <a:xfrm>
            <a:off x="24632" y="4175777"/>
            <a:ext cx="11579629" cy="2554545"/>
          </a:xfrm>
          <a:prstGeom prst="rect">
            <a:avLst/>
          </a:prstGeom>
          <a:noFill/>
        </p:spPr>
        <p:txBody>
          <a:bodyPr wrap="square" rtlCol="0">
            <a:spAutoFit/>
          </a:bodyPr>
          <a:lstStyle/>
          <a:p>
            <a:pPr algn="just"/>
            <a:r>
              <a:rPr lang="ru-RU" sz="1600" b="1" dirty="0" err="1" smtClean="0">
                <a:solidFill>
                  <a:schemeClr val="bg1"/>
                </a:solidFill>
              </a:rPr>
              <a:t>Улуг</a:t>
            </a:r>
            <a:r>
              <a:rPr lang="ru-RU" sz="1600" b="1" dirty="0" smtClean="0">
                <a:solidFill>
                  <a:schemeClr val="bg1"/>
                </a:solidFill>
              </a:rPr>
              <a:t> </a:t>
            </a:r>
            <a:r>
              <a:rPr lang="ru-RU" sz="1600" b="1" dirty="0" err="1">
                <a:solidFill>
                  <a:schemeClr val="bg1"/>
                </a:solidFill>
              </a:rPr>
              <a:t>Хуртаях</a:t>
            </a:r>
            <a:r>
              <a:rPr lang="ru-RU" sz="1600" b="1" dirty="0">
                <a:solidFill>
                  <a:schemeClr val="bg1"/>
                </a:solidFill>
              </a:rPr>
              <a:t> </a:t>
            </a:r>
            <a:r>
              <a:rPr lang="ru-RU" sz="1600" b="1" dirty="0" err="1">
                <a:solidFill>
                  <a:schemeClr val="bg1"/>
                </a:solidFill>
              </a:rPr>
              <a:t>Тас</a:t>
            </a:r>
            <a:r>
              <a:rPr lang="ru-RU" sz="1600" b="1" dirty="0">
                <a:solidFill>
                  <a:schemeClr val="bg1"/>
                </a:solidFill>
              </a:rPr>
              <a:t>...большая каменная баба.</a:t>
            </a:r>
          </a:p>
          <a:p>
            <a:pPr algn="just"/>
            <a:r>
              <a:rPr lang="ru-RU" sz="1600" dirty="0">
                <a:solidFill>
                  <a:schemeClr val="bg1"/>
                </a:solidFill>
              </a:rPr>
              <a:t> </a:t>
            </a:r>
            <a:r>
              <a:rPr lang="ru-RU" sz="1600" dirty="0" smtClean="0">
                <a:solidFill>
                  <a:schemeClr val="bg1"/>
                </a:solidFill>
              </a:rPr>
              <a:t>   Легенда </a:t>
            </a:r>
            <a:r>
              <a:rPr lang="ru-RU" sz="1600" dirty="0">
                <a:solidFill>
                  <a:schemeClr val="bg1"/>
                </a:solidFill>
              </a:rPr>
              <a:t>гласит, что это была вполне реальная женщина с мужем и детьми (количество детей варьируется от двух до сорока). Во время </a:t>
            </a:r>
            <a:r>
              <a:rPr lang="ru-RU" sz="1600" dirty="0" err="1">
                <a:solidFill>
                  <a:schemeClr val="bg1"/>
                </a:solidFill>
              </a:rPr>
              <a:t>междуусобицы</a:t>
            </a:r>
            <a:r>
              <a:rPr lang="ru-RU" sz="1600" dirty="0">
                <a:solidFill>
                  <a:schemeClr val="bg1"/>
                </a:solidFill>
              </a:rPr>
              <a:t>, семейству пришлось бежать, муж решил отвлечь противника, а жена должна была отправиться с детьми в безопасное место. Она просила богов, помочь ей сохранить детей и боги превратили ее детей в бусы. Но когда </a:t>
            </a:r>
            <a:r>
              <a:rPr lang="ru-RU" sz="1600" dirty="0" err="1">
                <a:solidFill>
                  <a:schemeClr val="bg1"/>
                </a:solidFill>
              </a:rPr>
              <a:t>Улуг</a:t>
            </a:r>
            <a:r>
              <a:rPr lang="ru-RU" sz="1600" dirty="0">
                <a:solidFill>
                  <a:schemeClr val="bg1"/>
                </a:solidFill>
              </a:rPr>
              <a:t> </a:t>
            </a:r>
            <a:r>
              <a:rPr lang="ru-RU" sz="1600" dirty="0" err="1">
                <a:solidFill>
                  <a:schemeClr val="bg1"/>
                </a:solidFill>
              </a:rPr>
              <a:t>Хуртуях</a:t>
            </a:r>
            <a:r>
              <a:rPr lang="ru-RU" sz="1600" dirty="0">
                <a:solidFill>
                  <a:schemeClr val="bg1"/>
                </a:solidFill>
              </a:rPr>
              <a:t> </a:t>
            </a:r>
            <a:r>
              <a:rPr lang="ru-RU" sz="1600" dirty="0" err="1">
                <a:solidFill>
                  <a:schemeClr val="bg1"/>
                </a:solidFill>
              </a:rPr>
              <a:t>тас</a:t>
            </a:r>
            <a:r>
              <a:rPr lang="ru-RU" sz="1600" dirty="0">
                <a:solidFill>
                  <a:schemeClr val="bg1"/>
                </a:solidFill>
              </a:rPr>
              <a:t> добралась, она обнаружила, что нитка порвалась и все бусины потерялись. Тогда от горя она закричала и запела, пела она так красиво, что боги </a:t>
            </a:r>
            <a:r>
              <a:rPr lang="ru-RU" sz="1600" dirty="0" err="1">
                <a:solidFill>
                  <a:schemeClr val="bg1"/>
                </a:solidFill>
              </a:rPr>
              <a:t>расстрогались</a:t>
            </a:r>
            <a:r>
              <a:rPr lang="ru-RU" sz="1600" dirty="0">
                <a:solidFill>
                  <a:schemeClr val="bg1"/>
                </a:solidFill>
              </a:rPr>
              <a:t> (есть вариант, что разгневались) и ее, лишившуюся своих детей, сделали покровительницей детей чужих, ну и их матерей. Так она и стоит, степная богиня, посреди своей юрты, обращенная лицом на восток, трехметровая статуя из </a:t>
            </a:r>
            <a:r>
              <a:rPr lang="ru-RU" sz="1600" dirty="0" err="1">
                <a:solidFill>
                  <a:schemeClr val="bg1"/>
                </a:solidFill>
              </a:rPr>
              <a:t>песчанника</a:t>
            </a:r>
            <a:r>
              <a:rPr lang="ru-RU" sz="1600" dirty="0">
                <a:solidFill>
                  <a:schemeClr val="bg1"/>
                </a:solidFill>
              </a:rPr>
              <a:t>, рот раскрыт в горестной песне, а на "беременном" животе высечена личина.</a:t>
            </a:r>
          </a:p>
        </p:txBody>
      </p:sp>
    </p:spTree>
    <p:extLst>
      <p:ext uri="{BB962C8B-B14F-4D97-AF65-F5344CB8AC3E}">
        <p14:creationId xmlns:p14="http://schemas.microsoft.com/office/powerpoint/2010/main" val="1247744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Прямоугольник 7"/>
          <p:cNvSpPr/>
          <p:nvPr/>
        </p:nvSpPr>
        <p:spPr>
          <a:xfrm>
            <a:off x="6059978" y="116622"/>
            <a:ext cx="5843848" cy="5016758"/>
          </a:xfrm>
          <a:prstGeom prst="rect">
            <a:avLst/>
          </a:prstGeom>
        </p:spPr>
        <p:txBody>
          <a:bodyPr wrap="square">
            <a:spAutoFit/>
          </a:bodyPr>
          <a:lstStyle/>
          <a:p>
            <a:pPr algn="just"/>
            <a:r>
              <a:rPr lang="ru-RU" sz="1600" b="1" dirty="0"/>
              <a:t>Заключение. </a:t>
            </a:r>
            <a:endParaRPr lang="ru-RU" sz="1600" b="1" dirty="0" smtClean="0"/>
          </a:p>
          <a:p>
            <a:pPr algn="just"/>
            <a:r>
              <a:rPr lang="ru-RU" sz="1600" b="1" dirty="0" smtClean="0"/>
              <a:t>Земля</a:t>
            </a:r>
            <a:r>
              <a:rPr lang="ru-RU" sz="1600" b="1" dirty="0"/>
              <a:t>, раскинувшаяся по берегам реки Абакан и по левому берегу реки Енисея, - Республика Хакасия.</a:t>
            </a:r>
          </a:p>
          <a:p>
            <a:pPr algn="just"/>
            <a:r>
              <a:rPr lang="ru-RU" sz="1600" b="1" dirty="0"/>
              <a:t>Хакасия - солнечный сибирский край. Природа её по своей красоте, уникальности и богатству не уступает Кавказу, Карпатам и даже самой Швейцарии. Достаточно совершить только однодневную экскурсию по Хакасии, чтобы полюбоваться переливами ковыля и пшеницы, светлыми берёзовыми и лиственничными перелесками, дремучими кедрами и стройными елями, карликовыми берёзами и снежинками, спокойным и бурным течением рек, малыми и большими озёрами в степной и высокогорной части.</a:t>
            </a:r>
          </a:p>
          <a:p>
            <a:pPr algn="just"/>
            <a:r>
              <a:rPr lang="ru-RU" sz="1600" b="1" dirty="0"/>
              <a:t>Сколько прекрасных образов рождается, когда соприкасаешься с тайнами природы! А если эти образы возникают от огромной любви к родному краю, родной земле, то о них хочется рассказать всем, чтобы увидели и услышали люди всю прелесть Хакасии.</a:t>
            </a:r>
          </a:p>
        </p:txBody>
      </p:sp>
      <p:sp>
        <p:nvSpPr>
          <p:cNvPr id="9" name="TextBox 8"/>
          <p:cNvSpPr txBox="1"/>
          <p:nvPr/>
        </p:nvSpPr>
        <p:spPr>
          <a:xfrm>
            <a:off x="2876204" y="5594465"/>
            <a:ext cx="8204662" cy="769441"/>
          </a:xfrm>
          <a:prstGeom prst="rect">
            <a:avLst/>
          </a:prstGeom>
          <a:noFill/>
        </p:spPr>
        <p:txBody>
          <a:bodyPr wrap="square" rtlCol="0">
            <a:spAutoFit/>
          </a:bodyPr>
          <a:lstStyle/>
          <a:p>
            <a:r>
              <a:rPr lang="ru-RU" sz="4400" b="1" dirty="0" smtClean="0"/>
              <a:t>Спасибо за внимание!</a:t>
            </a:r>
            <a:endParaRPr lang="ru-RU" sz="4400" b="1" dirty="0"/>
          </a:p>
        </p:txBody>
      </p:sp>
    </p:spTree>
    <p:extLst>
      <p:ext uri="{BB962C8B-B14F-4D97-AF65-F5344CB8AC3E}">
        <p14:creationId xmlns:p14="http://schemas.microsoft.com/office/powerpoint/2010/main" val="27220769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76640" y="279674"/>
            <a:ext cx="11410807" cy="6295693"/>
          </a:xfrm>
        </p:spPr>
        <p:txBody>
          <a:bodyPr>
            <a:normAutofit fontScale="25000" lnSpcReduction="20000"/>
          </a:bodyPr>
          <a:lstStyle/>
          <a:p>
            <a:pPr marL="0" indent="0" algn="just" fontAlgn="base">
              <a:buNone/>
            </a:pPr>
            <a:r>
              <a:rPr lang="ru-RU" dirty="0" smtClean="0"/>
              <a:t>	</a:t>
            </a:r>
            <a:r>
              <a:rPr lang="ru-RU" sz="5600" dirty="0" smtClean="0">
                <a:solidFill>
                  <a:schemeClr val="bg1"/>
                </a:solidFill>
              </a:rPr>
              <a:t>В </a:t>
            </a:r>
            <a:r>
              <a:rPr lang="ru-RU" sz="5600" dirty="0">
                <a:solidFill>
                  <a:schemeClr val="bg1"/>
                </a:solidFill>
              </a:rPr>
              <a:t>жизни народов Хакасии большое значение имеют праздники с их многообразием обычаев, </a:t>
            </a:r>
            <a:r>
              <a:rPr lang="ru-RU" sz="5600" dirty="0" smtClean="0">
                <a:solidFill>
                  <a:schemeClr val="bg1"/>
                </a:solidFill>
              </a:rPr>
              <a:t>обрядов, церемоний </a:t>
            </a:r>
            <a:r>
              <a:rPr lang="ru-RU" sz="5600" dirty="0">
                <a:solidFill>
                  <a:schemeClr val="bg1"/>
                </a:solidFill>
              </a:rPr>
              <a:t>и ритуалов. Праздники (по-хакасски "</a:t>
            </a:r>
            <a:r>
              <a:rPr lang="ru-RU" sz="5600" dirty="0" err="1">
                <a:solidFill>
                  <a:schemeClr val="bg1"/>
                </a:solidFill>
              </a:rPr>
              <a:t>улукун</a:t>
            </a:r>
            <a:r>
              <a:rPr lang="ru-RU" sz="5600" dirty="0">
                <a:solidFill>
                  <a:schemeClr val="bg1"/>
                </a:solidFill>
              </a:rPr>
              <a:t>" - буквально "великий день") отражают историко-культурное наследие народа и в известной мере формируют духовный мир подрастающего поколения.</a:t>
            </a:r>
          </a:p>
          <a:p>
            <a:pPr marL="0" indent="0" algn="just" fontAlgn="base">
              <a:buNone/>
            </a:pPr>
            <a:r>
              <a:rPr lang="ru-RU" sz="5600" dirty="0" smtClean="0">
                <a:solidFill>
                  <a:schemeClr val="bg1"/>
                </a:solidFill>
              </a:rPr>
              <a:t>Важную </a:t>
            </a:r>
            <a:r>
              <a:rPr lang="ru-RU" sz="5600" dirty="0">
                <a:solidFill>
                  <a:schemeClr val="bg1"/>
                </a:solidFill>
              </a:rPr>
              <a:t>роль в праздниках играют религиозные обычаи и обряды.  Весь обрядово-праздничный комплекс составляет значительную часть современной этнической культуры народа.</a:t>
            </a:r>
          </a:p>
          <a:p>
            <a:pPr marL="0" indent="0" algn="just" fontAlgn="base">
              <a:buNone/>
            </a:pPr>
            <a:r>
              <a:rPr lang="ru-RU" sz="5600" dirty="0" smtClean="0">
                <a:solidFill>
                  <a:schemeClr val="bg1"/>
                </a:solidFill>
              </a:rPr>
              <a:t>Праздник </a:t>
            </a:r>
            <a:r>
              <a:rPr lang="ru-RU" sz="5600" dirty="0">
                <a:solidFill>
                  <a:schemeClr val="bg1"/>
                </a:solidFill>
              </a:rPr>
              <a:t>может оскудеть, даже выродиться, но он не может исчезнуть. Для большинства людей праздник является возможностью уйти от забот повседневной жизни, своеобразной коллективной психологической разрядкой.</a:t>
            </a:r>
          </a:p>
          <a:p>
            <a:pPr marL="0" indent="0" algn="just" fontAlgn="base">
              <a:buNone/>
            </a:pPr>
            <a:r>
              <a:rPr lang="ru-RU" sz="5600" dirty="0">
                <a:solidFill>
                  <a:schemeClr val="bg1"/>
                </a:solidFill>
              </a:rPr>
              <a:t>Именно во время праздника особенно активно проявляется культурная личность, поскольку с детского возраста открывается возможность участвовать в коллективных действиях. Праздник является одним из орудий воспитания молодежи в духе национальных традиций</a:t>
            </a:r>
            <a:r>
              <a:rPr lang="ru-RU" sz="5600" dirty="0" smtClean="0">
                <a:solidFill>
                  <a:schemeClr val="bg1"/>
                </a:solidFill>
              </a:rPr>
              <a:t>.</a:t>
            </a:r>
          </a:p>
          <a:p>
            <a:pPr algn="just"/>
            <a:r>
              <a:rPr lang="ru-RU" sz="5600" b="1" dirty="0" smtClean="0">
                <a:solidFill>
                  <a:schemeClr val="bg1"/>
                </a:solidFill>
                <a:latin typeface="inherit"/>
                <a:ea typeface="Times New Roman" panose="02020603050405020304" pitchFamily="18" charset="0"/>
                <a:cs typeface="Times New Roman" panose="02020603050405020304" pitchFamily="18" charset="0"/>
              </a:rPr>
              <a:t>Цель</a:t>
            </a:r>
            <a:r>
              <a:rPr lang="ru-RU" sz="5600" dirty="0" smtClean="0">
                <a:solidFill>
                  <a:schemeClr val="bg1"/>
                </a:solidFill>
                <a:latin typeface="inherit"/>
                <a:ea typeface="Times New Roman" panose="02020603050405020304" pitchFamily="18" charset="0"/>
                <a:cs typeface="Times New Roman" panose="02020603050405020304" pitchFamily="18" charset="0"/>
              </a:rPr>
              <a:t>: </a:t>
            </a:r>
            <a:r>
              <a:rPr lang="ru-RU" sz="5600" dirty="0" smtClean="0">
                <a:solidFill>
                  <a:schemeClr val="bg1"/>
                </a:solidFill>
              </a:rPr>
              <a:t>Ознакомление </a:t>
            </a:r>
            <a:r>
              <a:rPr lang="ru-RU" sz="5600" dirty="0">
                <a:solidFill>
                  <a:schemeClr val="bg1"/>
                </a:solidFill>
              </a:rPr>
              <a:t>детей </a:t>
            </a:r>
            <a:r>
              <a:rPr lang="ru-RU" sz="5600" dirty="0" smtClean="0">
                <a:solidFill>
                  <a:schemeClr val="bg1"/>
                </a:solidFill>
              </a:rPr>
              <a:t>старшего </a:t>
            </a:r>
            <a:r>
              <a:rPr lang="ru-RU" sz="5600" dirty="0">
                <a:solidFill>
                  <a:schemeClr val="bg1"/>
                </a:solidFill>
              </a:rPr>
              <a:t>дошкольного возраста с временными </a:t>
            </a:r>
            <a:r>
              <a:rPr lang="ru-RU" sz="5600" dirty="0" smtClean="0">
                <a:solidFill>
                  <a:schemeClr val="bg1"/>
                </a:solidFill>
              </a:rPr>
              <a:t>представлениями, </a:t>
            </a:r>
            <a:r>
              <a:rPr lang="ru-RU" sz="5600" dirty="0">
                <a:solidFill>
                  <a:schemeClr val="bg1"/>
                </a:solidFill>
              </a:rPr>
              <a:t>средствами </a:t>
            </a:r>
            <a:r>
              <a:rPr lang="ru-RU" sz="5600" dirty="0" smtClean="0">
                <a:solidFill>
                  <a:schemeClr val="bg1"/>
                </a:solidFill>
              </a:rPr>
              <a:t>хакасских </a:t>
            </a:r>
            <a:r>
              <a:rPr lang="ru-RU" sz="5600" dirty="0">
                <a:solidFill>
                  <a:schemeClr val="bg1"/>
                </a:solidFill>
              </a:rPr>
              <a:t>народных </a:t>
            </a:r>
            <a:r>
              <a:rPr lang="ru-RU" sz="5600" dirty="0" smtClean="0">
                <a:solidFill>
                  <a:schemeClr val="bg1"/>
                </a:solidFill>
              </a:rPr>
              <a:t>праздников. </a:t>
            </a:r>
            <a:endParaRPr lang="ru-RU" sz="5600" dirty="0">
              <a:solidFill>
                <a:schemeClr val="bg1"/>
              </a:solidFill>
            </a:endParaRPr>
          </a:p>
          <a:p>
            <a:pPr marL="0" indent="0" fontAlgn="base">
              <a:buNone/>
            </a:pPr>
            <a:r>
              <a:rPr lang="ru-RU" sz="5600" dirty="0" smtClean="0">
                <a:solidFill>
                  <a:schemeClr val="bg1"/>
                </a:solidFill>
              </a:rPr>
              <a:t>	Наиболее </a:t>
            </a:r>
            <a:r>
              <a:rPr lang="ru-RU" sz="5600" dirty="0">
                <a:solidFill>
                  <a:schemeClr val="bg1"/>
                </a:solidFill>
              </a:rPr>
              <a:t>популярными хакасскими календарными праздниками в наше время считаются </a:t>
            </a:r>
            <a:r>
              <a:rPr lang="ru-RU" sz="5600" dirty="0" err="1">
                <a:solidFill>
                  <a:schemeClr val="bg1"/>
                </a:solidFill>
              </a:rPr>
              <a:t>Чыл</a:t>
            </a:r>
            <a:r>
              <a:rPr lang="ru-RU" sz="5600" dirty="0">
                <a:solidFill>
                  <a:schemeClr val="bg1"/>
                </a:solidFill>
              </a:rPr>
              <a:t> пазы и Тун-</a:t>
            </a:r>
            <a:r>
              <a:rPr lang="ru-RU" sz="5600" dirty="0" err="1">
                <a:solidFill>
                  <a:schemeClr val="bg1"/>
                </a:solidFill>
              </a:rPr>
              <a:t>пайрам</a:t>
            </a:r>
            <a:r>
              <a:rPr lang="ru-RU" sz="5600" dirty="0">
                <a:solidFill>
                  <a:schemeClr val="bg1"/>
                </a:solidFill>
              </a:rPr>
              <a:t>. </a:t>
            </a:r>
            <a:r>
              <a:rPr lang="ru-RU" sz="5600" dirty="0" smtClean="0">
                <a:solidFill>
                  <a:schemeClr val="bg1"/>
                </a:solidFill>
              </a:rPr>
              <a:t>Но </a:t>
            </a:r>
            <a:r>
              <a:rPr lang="ru-RU" sz="5600" dirty="0">
                <a:solidFill>
                  <a:schemeClr val="bg1"/>
                </a:solidFill>
              </a:rPr>
              <a:t>существуют и другие хакасские праздники, которые сопровождаются различными обрядами</a:t>
            </a:r>
            <a:r>
              <a:rPr lang="ru-RU" sz="5600" dirty="0" smtClean="0">
                <a:solidFill>
                  <a:schemeClr val="bg1"/>
                </a:solidFill>
              </a:rPr>
              <a:t>.</a:t>
            </a:r>
            <a:r>
              <a:rPr lang="ru-RU" sz="5600" b="1" dirty="0">
                <a:solidFill>
                  <a:schemeClr val="bg1"/>
                </a:solidFill>
              </a:rPr>
              <a:t> </a:t>
            </a:r>
          </a:p>
          <a:p>
            <a:pPr marL="0" indent="0" fontAlgn="base">
              <a:buNone/>
            </a:pPr>
            <a:r>
              <a:rPr lang="ru-RU" sz="5600" b="1" dirty="0" smtClean="0">
                <a:solidFill>
                  <a:schemeClr val="bg1"/>
                </a:solidFill>
              </a:rPr>
              <a:t>Хакасские </a:t>
            </a:r>
            <a:r>
              <a:rPr lang="ru-RU" sz="5600" b="1" dirty="0">
                <a:solidFill>
                  <a:schemeClr val="bg1"/>
                </a:solidFill>
              </a:rPr>
              <a:t>календарные </a:t>
            </a:r>
            <a:r>
              <a:rPr lang="ru-RU" sz="5600" b="1" dirty="0" smtClean="0">
                <a:solidFill>
                  <a:schemeClr val="bg1"/>
                </a:solidFill>
              </a:rPr>
              <a:t>праздники</a:t>
            </a:r>
            <a:endParaRPr lang="ru-RU" sz="5600" b="1" dirty="0">
              <a:solidFill>
                <a:schemeClr val="bg1"/>
              </a:solidFill>
            </a:endParaRPr>
          </a:p>
          <a:p>
            <a:pPr marL="0" indent="0" fontAlgn="base">
              <a:buNone/>
            </a:pPr>
            <a:r>
              <a:rPr lang="ru-RU" sz="5600" dirty="0">
                <a:solidFill>
                  <a:schemeClr val="bg1"/>
                </a:solidFill>
              </a:rPr>
              <a:t> Сегодня я хочу вам рассказать о следующих хакасских </a:t>
            </a:r>
            <a:r>
              <a:rPr lang="ru-RU" sz="5600" dirty="0" smtClean="0">
                <a:solidFill>
                  <a:schemeClr val="bg1"/>
                </a:solidFill>
              </a:rPr>
              <a:t>праздниках: </a:t>
            </a:r>
          </a:p>
          <a:p>
            <a:pPr fontAlgn="base"/>
            <a:r>
              <a:rPr lang="ru-RU" sz="5600" dirty="0" smtClean="0">
                <a:solidFill>
                  <a:schemeClr val="bg1"/>
                </a:solidFill>
              </a:rPr>
              <a:t>ЧЫЛ </a:t>
            </a:r>
            <a:r>
              <a:rPr lang="ru-RU" sz="5600" dirty="0">
                <a:solidFill>
                  <a:schemeClr val="bg1"/>
                </a:solidFill>
              </a:rPr>
              <a:t>ПАЗЫ праздник начала года</a:t>
            </a:r>
          </a:p>
          <a:p>
            <a:pPr lvl="0" fontAlgn="base"/>
            <a:r>
              <a:rPr lang="ru-RU" sz="5600" dirty="0">
                <a:solidFill>
                  <a:schemeClr val="bg1"/>
                </a:solidFill>
              </a:rPr>
              <a:t>УРЕН ХУРТЫ праздник земледельцев</a:t>
            </a:r>
          </a:p>
          <a:p>
            <a:pPr lvl="0" fontAlgn="base"/>
            <a:r>
              <a:rPr lang="ru-RU" sz="5600" dirty="0">
                <a:solidFill>
                  <a:schemeClr val="bg1"/>
                </a:solidFill>
              </a:rPr>
              <a:t>ТУН-ПАЙРАМ праздник первого айрана</a:t>
            </a:r>
          </a:p>
          <a:p>
            <a:pPr lvl="0" fontAlgn="base"/>
            <a:r>
              <a:rPr lang="ru-RU" sz="5600" dirty="0">
                <a:solidFill>
                  <a:schemeClr val="bg1"/>
                </a:solidFill>
              </a:rPr>
              <a:t>УРТУН-ТОЙ  праздник урожая</a:t>
            </a:r>
          </a:p>
          <a:p>
            <a:pPr lvl="0" fontAlgn="base"/>
            <a:r>
              <a:rPr lang="ru-RU" sz="5600" dirty="0">
                <a:solidFill>
                  <a:schemeClr val="bg1"/>
                </a:solidFill>
              </a:rPr>
              <a:t>АЙРАН СОЛЫНДЫЗЫ праздник последнего айрана</a:t>
            </a:r>
          </a:p>
          <a:p>
            <a:pPr marL="0" indent="0" algn="just" fontAlgn="base">
              <a:buNone/>
            </a:pPr>
            <a:endParaRPr lang="ru-RU" sz="5600" dirty="0">
              <a:solidFill>
                <a:schemeClr val="bg1"/>
              </a:solidFill>
            </a:endParaRPr>
          </a:p>
        </p:txBody>
      </p:sp>
    </p:spTree>
    <p:extLst>
      <p:ext uri="{BB962C8B-B14F-4D97-AF65-F5344CB8AC3E}">
        <p14:creationId xmlns:p14="http://schemas.microsoft.com/office/powerpoint/2010/main" val="4213782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83964" y="490451"/>
            <a:ext cx="10621097" cy="5922049"/>
          </a:xfrm>
        </p:spPr>
        <p:txBody>
          <a:bodyPr>
            <a:normAutofit fontScale="40000" lnSpcReduction="20000"/>
          </a:bodyPr>
          <a:lstStyle/>
          <a:p>
            <a:pPr algn="just"/>
            <a:r>
              <a:rPr lang="ru-RU" sz="5600" dirty="0" smtClean="0">
                <a:solidFill>
                  <a:schemeClr val="bg1"/>
                </a:solidFill>
              </a:rPr>
              <a:t>    Именно </a:t>
            </a:r>
            <a:r>
              <a:rPr lang="ru-RU" sz="5600" dirty="0">
                <a:solidFill>
                  <a:schemeClr val="bg1"/>
                </a:solidFill>
              </a:rPr>
              <a:t>во время праздника особенно активно проявляется культурная </a:t>
            </a:r>
            <a:r>
              <a:rPr lang="ru-RU" sz="5600" dirty="0" smtClean="0">
                <a:solidFill>
                  <a:schemeClr val="bg1"/>
                </a:solidFill>
              </a:rPr>
              <a:t>инициация </a:t>
            </a:r>
            <a:r>
              <a:rPr lang="ru-RU" sz="5600" dirty="0">
                <a:solidFill>
                  <a:schemeClr val="bg1"/>
                </a:solidFill>
              </a:rPr>
              <a:t>и социализация личности, поскольку с детского возраста </a:t>
            </a:r>
            <a:r>
              <a:rPr lang="ru-RU" sz="5600" dirty="0" smtClean="0">
                <a:solidFill>
                  <a:schemeClr val="bg1"/>
                </a:solidFill>
              </a:rPr>
              <a:t>открывается возможность </a:t>
            </a:r>
            <a:r>
              <a:rPr lang="ru-RU" sz="5600" dirty="0">
                <a:solidFill>
                  <a:schemeClr val="bg1"/>
                </a:solidFill>
              </a:rPr>
              <a:t>участвовать в коллективных действиях. Праздник является одним из </a:t>
            </a:r>
            <a:r>
              <a:rPr lang="ru-RU" sz="5600" dirty="0" smtClean="0">
                <a:solidFill>
                  <a:schemeClr val="bg1"/>
                </a:solidFill>
              </a:rPr>
              <a:t>орудий </a:t>
            </a:r>
            <a:r>
              <a:rPr lang="ru-RU" sz="5600" dirty="0">
                <a:solidFill>
                  <a:schemeClr val="bg1"/>
                </a:solidFill>
              </a:rPr>
              <a:t>воспитания молодежи в духе национальных </a:t>
            </a:r>
            <a:r>
              <a:rPr lang="ru-RU" sz="5600" dirty="0" smtClean="0">
                <a:solidFill>
                  <a:schemeClr val="bg1"/>
                </a:solidFill>
              </a:rPr>
              <a:t>традиций. Проблема</a:t>
            </a:r>
            <a:r>
              <a:rPr lang="ru-RU" sz="5600" dirty="0">
                <a:solidFill>
                  <a:schemeClr val="bg1"/>
                </a:solidFill>
              </a:rPr>
              <a:t>: «</a:t>
            </a:r>
            <a:r>
              <a:rPr lang="ru-RU" sz="5600" dirty="0" err="1">
                <a:solidFill>
                  <a:schemeClr val="bg1"/>
                </a:solidFill>
              </a:rPr>
              <a:t>Тадар</a:t>
            </a:r>
            <a:r>
              <a:rPr lang="ru-RU" sz="5600" dirty="0">
                <a:solidFill>
                  <a:schemeClr val="bg1"/>
                </a:solidFill>
              </a:rPr>
              <a:t> </a:t>
            </a:r>
            <a:r>
              <a:rPr lang="ru-RU" sz="5600" dirty="0" err="1">
                <a:solidFill>
                  <a:schemeClr val="bg1"/>
                </a:solidFill>
              </a:rPr>
              <a:t>улукун</a:t>
            </a:r>
            <a:r>
              <a:rPr lang="ru-RU" sz="5600" dirty="0">
                <a:solidFill>
                  <a:schemeClr val="bg1"/>
                </a:solidFill>
              </a:rPr>
              <a:t>, </a:t>
            </a:r>
            <a:r>
              <a:rPr lang="ru-RU" sz="5600" dirty="0" err="1">
                <a:solidFill>
                  <a:schemeClr val="bg1"/>
                </a:solidFill>
              </a:rPr>
              <a:t>чулун</a:t>
            </a:r>
            <a:r>
              <a:rPr lang="ru-RU" sz="5600" dirty="0">
                <a:solidFill>
                  <a:schemeClr val="bg1"/>
                </a:solidFill>
              </a:rPr>
              <a:t>, </a:t>
            </a:r>
            <a:r>
              <a:rPr lang="ru-RU" sz="5600" dirty="0" err="1">
                <a:solidFill>
                  <a:schemeClr val="bg1"/>
                </a:solidFill>
              </a:rPr>
              <a:t>тоозыларха</a:t>
            </a:r>
            <a:r>
              <a:rPr lang="ru-RU" sz="5600" dirty="0">
                <a:solidFill>
                  <a:schemeClr val="bg1"/>
                </a:solidFill>
              </a:rPr>
              <a:t> </a:t>
            </a:r>
            <a:r>
              <a:rPr lang="ru-RU" sz="5600" dirty="0" err="1">
                <a:solidFill>
                  <a:schemeClr val="bg1"/>
                </a:solidFill>
              </a:rPr>
              <a:t>чор</a:t>
            </a:r>
            <a:r>
              <a:rPr lang="ru-RU" sz="5600" dirty="0">
                <a:solidFill>
                  <a:schemeClr val="bg1"/>
                </a:solidFill>
              </a:rPr>
              <a:t>» </a:t>
            </a:r>
            <a:r>
              <a:rPr lang="ru-RU" sz="5600" dirty="0" smtClean="0">
                <a:solidFill>
                  <a:schemeClr val="bg1"/>
                </a:solidFill>
              </a:rPr>
              <a:t>–«</a:t>
            </a:r>
            <a:r>
              <a:rPr lang="ru-RU" sz="5600" dirty="0">
                <a:solidFill>
                  <a:schemeClr val="bg1"/>
                </a:solidFill>
              </a:rPr>
              <a:t>хакасские праздники и </a:t>
            </a:r>
            <a:r>
              <a:rPr lang="ru-RU" sz="5600" dirty="0" smtClean="0">
                <a:solidFill>
                  <a:schemeClr val="bg1"/>
                </a:solidFill>
              </a:rPr>
              <a:t>культура </a:t>
            </a:r>
            <a:r>
              <a:rPr lang="ru-RU" sz="5600" dirty="0">
                <a:solidFill>
                  <a:schemeClr val="bg1"/>
                </a:solidFill>
              </a:rPr>
              <a:t>исчезают» </a:t>
            </a:r>
            <a:r>
              <a:rPr lang="ru-RU" sz="5600" dirty="0" smtClean="0">
                <a:solidFill>
                  <a:schemeClr val="bg1"/>
                </a:solidFill>
              </a:rPr>
              <a:t>–так </a:t>
            </a:r>
            <a:r>
              <a:rPr lang="ru-RU" sz="5600" dirty="0">
                <a:solidFill>
                  <a:schemeClr val="bg1"/>
                </a:solidFill>
              </a:rPr>
              <a:t>с печалью говорят </a:t>
            </a:r>
            <a:r>
              <a:rPr lang="ru-RU" sz="5600" dirty="0" smtClean="0">
                <a:solidFill>
                  <a:schemeClr val="bg1"/>
                </a:solidFill>
              </a:rPr>
              <a:t>люди </a:t>
            </a:r>
            <a:r>
              <a:rPr lang="ru-RU" sz="5600" dirty="0">
                <a:solidFill>
                  <a:schemeClr val="bg1"/>
                </a:solidFill>
              </a:rPr>
              <a:t>старшего поколения, когда дети </a:t>
            </a:r>
            <a:r>
              <a:rPr lang="ru-RU" sz="5600" dirty="0" smtClean="0">
                <a:solidFill>
                  <a:schemeClr val="bg1"/>
                </a:solidFill>
              </a:rPr>
              <a:t>становятся </a:t>
            </a:r>
            <a:r>
              <a:rPr lang="ru-RU" sz="5600" dirty="0">
                <a:solidFill>
                  <a:schemeClr val="bg1"/>
                </a:solidFill>
              </a:rPr>
              <a:t>русскоязычными, когда не носится национальная одежда, когда уходит в </a:t>
            </a:r>
            <a:r>
              <a:rPr lang="ru-RU" sz="5600" dirty="0" smtClean="0">
                <a:solidFill>
                  <a:schemeClr val="bg1"/>
                </a:solidFill>
              </a:rPr>
              <a:t>прошлое </a:t>
            </a:r>
            <a:r>
              <a:rPr lang="ru-RU" sz="5600" dirty="0">
                <a:solidFill>
                  <a:schemeClr val="bg1"/>
                </a:solidFill>
              </a:rPr>
              <a:t>обычаи и обряды хакасского </a:t>
            </a:r>
            <a:r>
              <a:rPr lang="ru-RU" sz="5600" dirty="0" smtClean="0">
                <a:solidFill>
                  <a:schemeClr val="bg1"/>
                </a:solidFill>
              </a:rPr>
              <a:t>народа. Задача </a:t>
            </a:r>
            <a:r>
              <a:rPr lang="ru-RU" sz="5600" dirty="0">
                <a:solidFill>
                  <a:schemeClr val="bg1"/>
                </a:solidFill>
              </a:rPr>
              <a:t>сегодняшней молодежи, </a:t>
            </a:r>
            <a:r>
              <a:rPr lang="ru-RU" sz="5600" dirty="0" smtClean="0">
                <a:solidFill>
                  <a:schemeClr val="bg1"/>
                </a:solidFill>
              </a:rPr>
              <a:t>поколения </a:t>
            </a:r>
            <a:r>
              <a:rPr lang="ru-RU" sz="5600" dirty="0">
                <a:solidFill>
                  <a:schemeClr val="bg1"/>
                </a:solidFill>
              </a:rPr>
              <a:t>сегодняшнего дня не дать уйти в прошлое хакасской </a:t>
            </a:r>
            <a:r>
              <a:rPr lang="ru-RU" sz="5600" dirty="0" smtClean="0">
                <a:solidFill>
                  <a:schemeClr val="bg1"/>
                </a:solidFill>
              </a:rPr>
              <a:t>национальной культуре</a:t>
            </a:r>
            <a:r>
              <a:rPr lang="ru-RU" sz="5600" dirty="0">
                <a:solidFill>
                  <a:schemeClr val="bg1"/>
                </a:solidFill>
              </a:rPr>
              <a:t>.</a:t>
            </a:r>
          </a:p>
          <a:p>
            <a:pPr algn="just"/>
            <a:r>
              <a:rPr lang="ru-RU" sz="5600" dirty="0">
                <a:solidFill>
                  <a:schemeClr val="bg1"/>
                </a:solidFill>
              </a:rPr>
              <a:t>Говоря о классификации хакасских праздников, выделяют:</a:t>
            </a:r>
          </a:p>
          <a:p>
            <a:pPr algn="just"/>
            <a:r>
              <a:rPr lang="ru-RU" sz="5600" dirty="0" smtClean="0">
                <a:solidFill>
                  <a:schemeClr val="bg1"/>
                </a:solidFill>
              </a:rPr>
              <a:t>1.Семейные </a:t>
            </a:r>
            <a:r>
              <a:rPr lang="ru-RU" sz="5600" dirty="0">
                <a:solidFill>
                  <a:schemeClr val="bg1"/>
                </a:solidFill>
              </a:rPr>
              <a:t>праздники.</a:t>
            </a:r>
          </a:p>
          <a:p>
            <a:pPr algn="just"/>
            <a:r>
              <a:rPr lang="ru-RU" sz="5600" dirty="0" smtClean="0">
                <a:solidFill>
                  <a:schemeClr val="bg1"/>
                </a:solidFill>
              </a:rPr>
              <a:t>2.Промысловые </a:t>
            </a:r>
            <a:r>
              <a:rPr lang="ru-RU" sz="5600" dirty="0">
                <a:solidFill>
                  <a:schemeClr val="bg1"/>
                </a:solidFill>
              </a:rPr>
              <a:t>праздники.</a:t>
            </a:r>
          </a:p>
          <a:p>
            <a:pPr algn="just"/>
            <a:r>
              <a:rPr lang="ru-RU" sz="5600" dirty="0" smtClean="0">
                <a:solidFill>
                  <a:schemeClr val="bg1"/>
                </a:solidFill>
              </a:rPr>
              <a:t>3.Общественно-религиозные </a:t>
            </a:r>
            <a:r>
              <a:rPr lang="ru-RU" sz="5600" dirty="0">
                <a:solidFill>
                  <a:schemeClr val="bg1"/>
                </a:solidFill>
              </a:rPr>
              <a:t>праздники.</a:t>
            </a:r>
          </a:p>
          <a:p>
            <a:pPr algn="just"/>
            <a:r>
              <a:rPr lang="ru-RU" sz="5600" dirty="0" smtClean="0">
                <a:solidFill>
                  <a:schemeClr val="bg1"/>
                </a:solidFill>
              </a:rPr>
              <a:t>4.Родовые </a:t>
            </a:r>
            <a:r>
              <a:rPr lang="ru-RU" sz="5600" dirty="0">
                <a:solidFill>
                  <a:schemeClr val="bg1"/>
                </a:solidFill>
              </a:rPr>
              <a:t>праздники.</a:t>
            </a:r>
          </a:p>
          <a:p>
            <a:pPr algn="just"/>
            <a:r>
              <a:rPr lang="ru-RU" sz="5600" dirty="0" smtClean="0">
                <a:solidFill>
                  <a:schemeClr val="bg1"/>
                </a:solidFill>
              </a:rPr>
              <a:t>5.Христианские </a:t>
            </a:r>
            <a:r>
              <a:rPr lang="ru-RU" sz="5600" dirty="0">
                <a:solidFill>
                  <a:schemeClr val="bg1"/>
                </a:solidFill>
              </a:rPr>
              <a:t>праздники </a:t>
            </a:r>
          </a:p>
          <a:p>
            <a:pPr marL="0" indent="0">
              <a:buNone/>
            </a:pPr>
            <a:endParaRPr lang="ru-RU" sz="5600" dirty="0"/>
          </a:p>
          <a:p>
            <a:endParaRPr lang="ru-RU" dirty="0"/>
          </a:p>
        </p:txBody>
      </p:sp>
    </p:spTree>
    <p:extLst>
      <p:ext uri="{BB962C8B-B14F-4D97-AF65-F5344CB8AC3E}">
        <p14:creationId xmlns:p14="http://schemas.microsoft.com/office/powerpoint/2010/main" val="1800235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2057401"/>
            <a:ext cx="7855527" cy="4725784"/>
          </a:xfrm>
        </p:spPr>
        <p:txBody>
          <a:bodyPr>
            <a:normAutofit fontScale="25000" lnSpcReduction="20000"/>
          </a:bodyPr>
          <a:lstStyle/>
          <a:p>
            <a:pPr marL="0" indent="0" algn="ctr" fontAlgn="base">
              <a:buNone/>
            </a:pPr>
            <a:r>
              <a:rPr lang="ru-RU" sz="8000" b="1" dirty="0" err="1" smtClean="0">
                <a:solidFill>
                  <a:srgbClr val="00B0F0"/>
                </a:solidFill>
                <a:effectLst>
                  <a:glow rad="228600">
                    <a:schemeClr val="accent1">
                      <a:satMod val="175000"/>
                      <a:alpha val="40000"/>
                    </a:schemeClr>
                  </a:glow>
                </a:effectLst>
              </a:rPr>
              <a:t>Чыл</a:t>
            </a:r>
            <a:r>
              <a:rPr lang="ru-RU" sz="8000" b="1" dirty="0" smtClean="0">
                <a:solidFill>
                  <a:srgbClr val="00B0F0"/>
                </a:solidFill>
                <a:effectLst>
                  <a:glow rad="228600">
                    <a:schemeClr val="accent1">
                      <a:satMod val="175000"/>
                      <a:alpha val="40000"/>
                    </a:schemeClr>
                  </a:glow>
                </a:effectLst>
              </a:rPr>
              <a:t> </a:t>
            </a:r>
            <a:r>
              <a:rPr lang="ru-RU" sz="8000" b="1" dirty="0">
                <a:solidFill>
                  <a:srgbClr val="00B0F0"/>
                </a:solidFill>
                <a:effectLst>
                  <a:glow rad="228600">
                    <a:schemeClr val="accent1">
                      <a:satMod val="175000"/>
                      <a:alpha val="40000"/>
                    </a:schemeClr>
                  </a:glow>
                </a:effectLst>
              </a:rPr>
              <a:t>пазы</a:t>
            </a:r>
            <a:endParaRPr lang="ru-RU" sz="8000" dirty="0">
              <a:solidFill>
                <a:srgbClr val="00B0F0"/>
              </a:solidFill>
              <a:effectLst>
                <a:glow rad="228600">
                  <a:schemeClr val="accent1">
                    <a:satMod val="175000"/>
                    <a:alpha val="40000"/>
                  </a:schemeClr>
                </a:glow>
              </a:effectLst>
            </a:endParaRPr>
          </a:p>
          <a:p>
            <a:pPr marL="0" indent="0" algn="ctr" fontAlgn="base">
              <a:buNone/>
            </a:pPr>
            <a:r>
              <a:rPr lang="ru-RU" sz="8000" b="1" dirty="0">
                <a:solidFill>
                  <a:srgbClr val="00B0F0"/>
                </a:solidFill>
                <a:effectLst>
                  <a:glow rad="228600">
                    <a:schemeClr val="accent1">
                      <a:satMod val="175000"/>
                      <a:alpha val="40000"/>
                    </a:schemeClr>
                  </a:glow>
                </a:effectLst>
              </a:rPr>
              <a:t>праздник начала </a:t>
            </a:r>
            <a:r>
              <a:rPr lang="ru-RU" sz="8000" b="1" dirty="0" smtClean="0">
                <a:solidFill>
                  <a:srgbClr val="00B0F0"/>
                </a:solidFill>
                <a:effectLst>
                  <a:glow rad="228600">
                    <a:schemeClr val="accent1">
                      <a:satMod val="175000"/>
                      <a:alpha val="40000"/>
                    </a:schemeClr>
                  </a:glow>
                </a:effectLst>
              </a:rPr>
              <a:t>года</a:t>
            </a:r>
          </a:p>
          <a:p>
            <a:pPr algn="just" fontAlgn="base"/>
            <a:r>
              <a:rPr lang="ru-RU" sz="6400" dirty="0" err="1">
                <a:solidFill>
                  <a:schemeClr val="bg1"/>
                </a:solidFill>
              </a:rPr>
              <a:t>Чыл</a:t>
            </a:r>
            <a:r>
              <a:rPr lang="ru-RU" sz="6400" dirty="0">
                <a:solidFill>
                  <a:schemeClr val="bg1"/>
                </a:solidFill>
              </a:rPr>
              <a:t> пазы </a:t>
            </a:r>
            <a:r>
              <a:rPr lang="ru-RU" sz="6400" dirty="0" smtClean="0">
                <a:solidFill>
                  <a:schemeClr val="bg1"/>
                </a:solidFill>
              </a:rPr>
              <a:t>(</a:t>
            </a:r>
            <a:r>
              <a:rPr lang="ru-RU" sz="6400" dirty="0">
                <a:solidFill>
                  <a:schemeClr val="bg1"/>
                </a:solidFill>
              </a:rPr>
              <a:t>на русском языке — Голова года или Начало года) — один из главных календарных праздников хакасского народа.</a:t>
            </a:r>
          </a:p>
          <a:p>
            <a:pPr algn="just" fontAlgn="base"/>
            <a:r>
              <a:rPr lang="ru-RU" sz="6400" dirty="0">
                <a:solidFill>
                  <a:schemeClr val="bg1"/>
                </a:solidFill>
              </a:rPr>
              <a:t> </a:t>
            </a:r>
            <a:r>
              <a:rPr lang="ru-RU" sz="6400" dirty="0" smtClean="0">
                <a:solidFill>
                  <a:schemeClr val="bg1"/>
                </a:solidFill>
              </a:rPr>
              <a:t>Пик </a:t>
            </a:r>
            <a:r>
              <a:rPr lang="ru-RU" sz="6400" dirty="0">
                <a:solidFill>
                  <a:schemeClr val="bg1"/>
                </a:solidFill>
              </a:rPr>
              <a:t>праздника приходится на день весеннего равноденствия-22 марта.  Встреча нового года весной, а не зимой, как в европейской традиции, связана с древними представлениями о цикличности времени, согласно которым год «рождается», «живет» и умирает» вместе со сменой сезонов. Весенний Новый год, знаменующий начало новой, обновленной жизни, отмечали многие народы Востока.  Каждая семья, даже самая бедная, по мере своих возможностей усердно готовилась к встрече праздника. Необходимо было справить и одеть новую одежду.</a:t>
            </a:r>
          </a:p>
          <a:p>
            <a:pPr algn="just" fontAlgn="base"/>
            <a:r>
              <a:rPr lang="ru-RU" sz="6400" dirty="0">
                <a:solidFill>
                  <a:schemeClr val="bg1"/>
                </a:solidFill>
              </a:rPr>
              <a:t>   </a:t>
            </a:r>
            <a:r>
              <a:rPr lang="ru-RU" sz="6400" dirty="0" smtClean="0">
                <a:solidFill>
                  <a:schemeClr val="bg1"/>
                </a:solidFill>
              </a:rPr>
              <a:t>До начала </a:t>
            </a:r>
            <a:r>
              <a:rPr lang="ru-RU" sz="6400" dirty="0" err="1" smtClean="0">
                <a:solidFill>
                  <a:schemeClr val="bg1"/>
                </a:solidFill>
              </a:rPr>
              <a:t>Чыл</a:t>
            </a:r>
            <a:r>
              <a:rPr lang="ru-RU" sz="6400" dirty="0" smtClean="0">
                <a:solidFill>
                  <a:schemeClr val="bg1"/>
                </a:solidFill>
              </a:rPr>
              <a:t> пазы на всей территории </a:t>
            </a:r>
            <a:r>
              <a:rPr lang="ru-RU" sz="6400" dirty="0" err="1" smtClean="0">
                <a:solidFill>
                  <a:schemeClr val="bg1"/>
                </a:solidFill>
              </a:rPr>
              <a:t>аала</a:t>
            </a:r>
            <a:r>
              <a:rPr lang="ru-RU" sz="6400" dirty="0" smtClean="0">
                <a:solidFill>
                  <a:schemeClr val="bg1"/>
                </a:solidFill>
              </a:rPr>
              <a:t> весь сор, все нечистое тщательно убиралось и выметалось. Юрту внутри и снаружи очищали от снега и пыли; снимали войлочное покрывало дымохода и проветривали до тех пор, пока не исчезал запах дыма. Выносили из юрты и трясли постель, одежду, обувь и т.д. При этом соблюдался один обычай - оставить возле дверей дома, в углу небольшую соринку, чтобы не вымести свою удачу.</a:t>
            </a:r>
            <a:endParaRPr lang="ru-RU" sz="6400" dirty="0">
              <a:solidFill>
                <a:schemeClr val="bg1"/>
              </a:solidFill>
            </a:endParaRPr>
          </a:p>
          <a:p>
            <a:pPr algn="just" fontAlgn="base"/>
            <a:r>
              <a:rPr lang="ru-RU" sz="6400" dirty="0">
                <a:solidFill>
                  <a:schemeClr val="bg1"/>
                </a:solidFill>
              </a:rPr>
              <a:t>   </a:t>
            </a:r>
            <a:r>
              <a:rPr lang="ru-RU" sz="6400" dirty="0" smtClean="0">
                <a:solidFill>
                  <a:schemeClr val="bg1"/>
                </a:solidFill>
              </a:rPr>
              <a:t>В </a:t>
            </a:r>
            <a:r>
              <a:rPr lang="ru-RU" sz="6400" dirty="0">
                <a:solidFill>
                  <a:schemeClr val="bg1"/>
                </a:solidFill>
              </a:rPr>
              <a:t>день весеннего равноденствия, рано утром, жители </a:t>
            </a:r>
            <a:r>
              <a:rPr lang="ru-RU" sz="6400" dirty="0" err="1">
                <a:solidFill>
                  <a:schemeClr val="bg1"/>
                </a:solidFill>
              </a:rPr>
              <a:t>аала</a:t>
            </a:r>
            <a:r>
              <a:rPr lang="ru-RU" sz="6400" dirty="0">
                <a:solidFill>
                  <a:schemeClr val="bg1"/>
                </a:solidFill>
              </a:rPr>
              <a:t> выходили на ближайшую возвышенность и встречали восход солнца.</a:t>
            </a:r>
          </a:p>
          <a:p>
            <a:pPr algn="just" fontAlgn="base"/>
            <a:r>
              <a:rPr lang="ru-RU" sz="6400" dirty="0">
                <a:solidFill>
                  <a:schemeClr val="bg1"/>
                </a:solidFill>
              </a:rPr>
              <a:t>  </a:t>
            </a:r>
            <a:r>
              <a:rPr lang="ru-RU" sz="6400" dirty="0" smtClean="0">
                <a:solidFill>
                  <a:schemeClr val="bg1"/>
                </a:solidFill>
              </a:rPr>
              <a:t>Все </a:t>
            </a:r>
            <a:r>
              <a:rPr lang="ru-RU" sz="6400" dirty="0">
                <a:solidFill>
                  <a:schemeClr val="bg1"/>
                </a:solidFill>
              </a:rPr>
              <a:t>ритуальные действия праздники </a:t>
            </a:r>
            <a:r>
              <a:rPr lang="ru-RU" sz="6400" dirty="0" err="1">
                <a:solidFill>
                  <a:schemeClr val="bg1"/>
                </a:solidFill>
              </a:rPr>
              <a:t>Чыл</a:t>
            </a:r>
            <a:r>
              <a:rPr lang="ru-RU" sz="6400" dirty="0">
                <a:solidFill>
                  <a:schemeClr val="bg1"/>
                </a:solidFill>
              </a:rPr>
              <a:t> Пазы связаны с огнём и священной Берёзой, поэтому праздник проводится на лоне природы.</a:t>
            </a:r>
          </a:p>
          <a:p>
            <a:pPr marL="0" indent="0" algn="just" fontAlgn="base">
              <a:buNone/>
            </a:pPr>
            <a:r>
              <a:rPr lang="ru-RU" sz="4800" dirty="0"/>
              <a:t>     </a:t>
            </a:r>
            <a:endParaRPr lang="ru-RU" sz="5600" b="1" dirty="0"/>
          </a:p>
          <a:p>
            <a:pPr marL="0" indent="0" fontAlgn="base">
              <a:buNone/>
            </a:pPr>
            <a:endParaRPr lang="ru-RU" sz="5600" b="1" dirty="0" smtClean="0"/>
          </a:p>
          <a:p>
            <a:pPr marL="0" indent="0" fontAlgn="base">
              <a:buNone/>
            </a:pPr>
            <a:endParaRPr lang="ru-RU" b="1" dirty="0"/>
          </a:p>
          <a:p>
            <a:pPr marL="0" indent="0" fontAlgn="base">
              <a:buNone/>
            </a:pPr>
            <a:endParaRPr lang="ru-RU" b="1" dirty="0" smtClean="0"/>
          </a:p>
          <a:p>
            <a:pPr marL="0" indent="0" fontAlgn="base">
              <a:buNone/>
            </a:pPr>
            <a:endParaRPr lang="ru-RU" b="1" dirty="0"/>
          </a:p>
          <a:p>
            <a:pPr marL="0" indent="0" fontAlgn="base">
              <a:buNone/>
            </a:pPr>
            <a:endParaRPr lang="ru-RU" b="1" dirty="0" smtClean="0"/>
          </a:p>
          <a:p>
            <a:pPr marL="0" indent="0" fontAlgn="base">
              <a:buNone/>
            </a:pPr>
            <a:endParaRPr lang="ru-RU" b="1" dirty="0"/>
          </a:p>
          <a:p>
            <a:pPr marL="0" indent="0" fontAlgn="base">
              <a:buNone/>
            </a:pPr>
            <a:endParaRPr lang="ru-RU" b="1" dirty="0" smtClean="0"/>
          </a:p>
          <a:p>
            <a:pPr marL="0" indent="0" fontAlgn="base">
              <a:buNone/>
            </a:pPr>
            <a:endParaRPr lang="ru-RU" b="1" dirty="0"/>
          </a:p>
          <a:p>
            <a:pPr marL="0" indent="0" fontAlgn="base">
              <a:buNone/>
            </a:pPr>
            <a:endParaRPr lang="ru-RU" dirty="0"/>
          </a:p>
          <a:p>
            <a:pPr marL="342900" lvl="0" indent="-342900" algn="just" defTabSz="914400">
              <a:spcAft>
                <a:spcPts val="0"/>
              </a:spcAft>
              <a:buClrTx/>
              <a:buSzTx/>
              <a:buFont typeface="Arial" pitchFamily="34" charset="0"/>
              <a:buChar char="•"/>
            </a:pPr>
            <a:endParaRPr lang="ru-RU" sz="1400" dirty="0">
              <a:solidFill>
                <a:prstClr val="black"/>
              </a:solidFill>
              <a:latin typeface="Calibri"/>
            </a:endParaRPr>
          </a:p>
          <a:p>
            <a:pPr marL="0" indent="0" algn="just">
              <a:buNone/>
            </a:pPr>
            <a:endParaRPr lang="ru-RU" dirty="0"/>
          </a:p>
        </p:txBody>
      </p:sp>
      <p:pic>
        <p:nvPicPr>
          <p:cNvPr id="20" name="Рисунок 19"/>
          <p:cNvPicPr>
            <a:picLocks noChangeAspect="1"/>
          </p:cNvPicPr>
          <p:nvPr/>
        </p:nvPicPr>
        <p:blipFill>
          <a:blip r:embed="rId2"/>
          <a:stretch>
            <a:fillRect/>
          </a:stretch>
        </p:blipFill>
        <p:spPr>
          <a:xfrm>
            <a:off x="7980015" y="981958"/>
            <a:ext cx="4004166" cy="5177772"/>
          </a:xfrm>
          <a:prstGeom prst="rect">
            <a:avLst/>
          </a:prstGeom>
        </p:spPr>
      </p:pic>
    </p:spTree>
    <p:extLst>
      <p:ext uri="{BB962C8B-B14F-4D97-AF65-F5344CB8AC3E}">
        <p14:creationId xmlns:p14="http://schemas.microsoft.com/office/powerpoint/2010/main" val="4701720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963049" y="290944"/>
            <a:ext cx="5696479" cy="6475615"/>
          </a:xfrm>
        </p:spPr>
        <p:txBody>
          <a:bodyPr>
            <a:normAutofit fontScale="85000" lnSpcReduction="10000"/>
          </a:bodyPr>
          <a:lstStyle/>
          <a:p>
            <a:pPr marL="0" indent="0" algn="ctr" fontAlgn="base">
              <a:buNone/>
            </a:pPr>
            <a:r>
              <a:rPr lang="ru-RU" dirty="0">
                <a:solidFill>
                  <a:schemeClr val="bg1"/>
                </a:solidFill>
              </a:rPr>
              <a:t>	</a:t>
            </a:r>
            <a:r>
              <a:rPr lang="ru-RU" sz="2400" b="1" dirty="0">
                <a:ln>
                  <a:solidFill>
                    <a:srgbClr val="0070C0"/>
                  </a:solidFill>
                </a:ln>
              </a:rPr>
              <a:t>Проводились следующие ритуалы.</a:t>
            </a:r>
          </a:p>
          <a:p>
            <a:pPr algn="just" fontAlgn="base"/>
            <a:r>
              <a:rPr lang="ru-RU" b="1" dirty="0">
                <a:solidFill>
                  <a:schemeClr val="bg1"/>
                </a:solidFill>
              </a:rPr>
              <a:t>1.Ритуал почитания огня. </a:t>
            </a:r>
            <a:r>
              <a:rPr lang="ru-RU" dirty="0">
                <a:solidFill>
                  <a:schemeClr val="bg1"/>
                </a:solidFill>
              </a:rPr>
              <a:t>Кормили огонь мясом за то, что он берег людей от морозов всю зиму. </a:t>
            </a:r>
          </a:p>
          <a:p>
            <a:pPr lvl="0" algn="just" fontAlgn="base"/>
            <a:r>
              <a:rPr lang="ru-RU" b="1" dirty="0">
                <a:solidFill>
                  <a:schemeClr val="bg1"/>
                </a:solidFill>
              </a:rPr>
              <a:t>2.Ритуал очищения души. </a:t>
            </a:r>
            <a:r>
              <a:rPr lang="ru-RU" dirty="0">
                <a:solidFill>
                  <a:schemeClr val="bg1"/>
                </a:solidFill>
              </a:rPr>
              <a:t> Все неприятности, грехи и болезни люди завязывают узлом на чёрный ленту, а затем бросают во второй костёр, который называется Очистительным.</a:t>
            </a:r>
          </a:p>
          <a:p>
            <a:pPr algn="just" fontAlgn="base"/>
            <a:r>
              <a:rPr lang="ru-RU" b="1" i="1" dirty="0">
                <a:solidFill>
                  <a:schemeClr val="bg1"/>
                </a:solidFill>
              </a:rPr>
              <a:t>3.Ритуал почитания Священной Берёзы.</a:t>
            </a:r>
            <a:r>
              <a:rPr lang="ru-RU" dirty="0">
                <a:solidFill>
                  <a:schemeClr val="bg1"/>
                </a:solidFill>
              </a:rPr>
              <a:t> Для хакасов священным деревом издревле была берёза. В день праздника </a:t>
            </a:r>
            <a:r>
              <a:rPr lang="ru-RU" dirty="0" err="1">
                <a:solidFill>
                  <a:schemeClr val="bg1"/>
                </a:solidFill>
              </a:rPr>
              <a:t>Чыл</a:t>
            </a:r>
            <a:r>
              <a:rPr lang="ru-RU" dirty="0">
                <a:solidFill>
                  <a:schemeClr val="bg1"/>
                </a:solidFill>
              </a:rPr>
              <a:t> Пазы Берёзу трижды обходят навешивают ленточки белого, красного, синего и зелёного цветов. Привязывая их к дереву, человек говорит пожелание самому себе, своей семье,  – здоровья, любви, благополучия, доброго урожая.</a:t>
            </a:r>
          </a:p>
          <a:p>
            <a:pPr algn="just" fontAlgn="base"/>
            <a:r>
              <a:rPr lang="ru-RU" b="1" i="1" dirty="0">
                <a:solidFill>
                  <a:schemeClr val="bg1"/>
                </a:solidFill>
              </a:rPr>
              <a:t>4.Ритуал почитания Природы и </a:t>
            </a:r>
            <a:r>
              <a:rPr lang="ru-RU" b="1" i="1" dirty="0" err="1">
                <a:solidFill>
                  <a:schemeClr val="bg1"/>
                </a:solidFill>
              </a:rPr>
              <a:t>испрашивания</a:t>
            </a:r>
            <a:r>
              <a:rPr lang="ru-RU" b="1" i="1" dirty="0">
                <a:solidFill>
                  <a:schemeClr val="bg1"/>
                </a:solidFill>
              </a:rPr>
              <a:t> благословления.</a:t>
            </a:r>
            <a:r>
              <a:rPr lang="ru-RU" dirty="0">
                <a:solidFill>
                  <a:schemeClr val="bg1"/>
                </a:solidFill>
              </a:rPr>
              <a:t> В праздник нужно было простить людям все обиды, примириться.</a:t>
            </a:r>
          </a:p>
          <a:p>
            <a:pPr algn="just" fontAlgn="base"/>
            <a:r>
              <a:rPr lang="ru-RU" dirty="0">
                <a:solidFill>
                  <a:schemeClr val="bg1"/>
                </a:solidFill>
              </a:rPr>
              <a:t>Во время праздника </a:t>
            </a:r>
            <a:r>
              <a:rPr lang="ru-RU" dirty="0" err="1">
                <a:solidFill>
                  <a:schemeClr val="bg1"/>
                </a:solidFill>
              </a:rPr>
              <a:t>Чыл</a:t>
            </a:r>
            <a:r>
              <a:rPr lang="ru-RU" dirty="0">
                <a:solidFill>
                  <a:schemeClr val="bg1"/>
                </a:solidFill>
              </a:rPr>
              <a:t> пазы жители </a:t>
            </a:r>
            <a:r>
              <a:rPr lang="ru-RU" dirty="0" err="1">
                <a:solidFill>
                  <a:schemeClr val="bg1"/>
                </a:solidFill>
              </a:rPr>
              <a:t>аала</a:t>
            </a:r>
            <a:r>
              <a:rPr lang="ru-RU" dirty="0">
                <a:solidFill>
                  <a:schemeClr val="bg1"/>
                </a:solidFill>
              </a:rPr>
              <a:t> ходили друг к другу в гости.</a:t>
            </a:r>
          </a:p>
          <a:p>
            <a:pPr marL="0" indent="0" algn="just">
              <a:buNone/>
            </a:pPr>
            <a:endParaRPr lang="ru-RU" dirty="0">
              <a:solidFill>
                <a:schemeClr val="bg1"/>
              </a:solidFill>
            </a:endParaRPr>
          </a:p>
          <a:p>
            <a:endParaRPr lang="ru-RU" dirty="0"/>
          </a:p>
        </p:txBody>
      </p:sp>
      <p:pic>
        <p:nvPicPr>
          <p:cNvPr id="6" name="Рисунок 5"/>
          <p:cNvPicPr>
            <a:picLocks noChangeAspect="1"/>
          </p:cNvPicPr>
          <p:nvPr/>
        </p:nvPicPr>
        <p:blipFill>
          <a:blip r:embed="rId2"/>
          <a:stretch>
            <a:fillRect/>
          </a:stretch>
        </p:blipFill>
        <p:spPr>
          <a:xfrm>
            <a:off x="2724653" y="266057"/>
            <a:ext cx="2632294" cy="1705725"/>
          </a:xfrm>
          <a:prstGeom prst="rect">
            <a:avLst/>
          </a:prstGeom>
        </p:spPr>
      </p:pic>
      <p:pic>
        <p:nvPicPr>
          <p:cNvPr id="7" name="Рисунок 6"/>
          <p:cNvPicPr>
            <a:picLocks noChangeAspect="1"/>
          </p:cNvPicPr>
          <p:nvPr/>
        </p:nvPicPr>
        <p:blipFill>
          <a:blip r:embed="rId3"/>
          <a:stretch>
            <a:fillRect/>
          </a:stretch>
        </p:blipFill>
        <p:spPr>
          <a:xfrm>
            <a:off x="160510" y="2310833"/>
            <a:ext cx="2664047" cy="1640994"/>
          </a:xfrm>
          <a:prstGeom prst="rect">
            <a:avLst/>
          </a:prstGeom>
        </p:spPr>
      </p:pic>
      <p:graphicFrame>
        <p:nvGraphicFramePr>
          <p:cNvPr id="8" name="Таблица 7"/>
          <p:cNvGraphicFramePr>
            <a:graphicFrameLocks noGrp="1"/>
          </p:cNvGraphicFramePr>
          <p:nvPr>
            <p:extLst>
              <p:ext uri="{D42A27DB-BD31-4B8C-83A1-F6EECF244321}">
                <p14:modId xmlns:p14="http://schemas.microsoft.com/office/powerpoint/2010/main" val="4042080146"/>
              </p:ext>
            </p:extLst>
          </p:nvPr>
        </p:nvGraphicFramePr>
        <p:xfrm>
          <a:off x="160510" y="4081550"/>
          <a:ext cx="2564143" cy="307570"/>
        </p:xfrm>
        <a:graphic>
          <a:graphicData uri="http://schemas.openxmlformats.org/drawingml/2006/table">
            <a:tbl>
              <a:tblPr firstRow="1" bandRow="1">
                <a:tableStyleId>{5C22544A-7EE6-4342-B048-85BDC9FD1C3A}</a:tableStyleId>
              </a:tblPr>
              <a:tblGrid>
                <a:gridCol w="2564143">
                  <a:extLst>
                    <a:ext uri="{9D8B030D-6E8A-4147-A177-3AD203B41FA5}">
                      <a16:colId xmlns:a16="http://schemas.microsoft.com/office/drawing/2014/main" val="2546541814"/>
                    </a:ext>
                  </a:extLst>
                </a:gridCol>
              </a:tblGrid>
              <a:tr h="307570">
                <a:tc>
                  <a:txBody>
                    <a:bodyPr/>
                    <a:lstStyle/>
                    <a:p>
                      <a:r>
                        <a:rPr lang="ru-RU" sz="1200" b="0" dirty="0" smtClean="0"/>
                        <a:t>  </a:t>
                      </a:r>
                      <a:r>
                        <a:rPr lang="ru-RU" sz="1100" b="0" dirty="0" smtClean="0"/>
                        <a:t>Почитание священной березы</a:t>
                      </a:r>
                      <a:endParaRPr lang="ru-RU" sz="1100" b="0" dirty="0"/>
                    </a:p>
                  </a:txBody>
                  <a:tcPr/>
                </a:tc>
                <a:extLst>
                  <a:ext uri="{0D108BD9-81ED-4DB2-BD59-A6C34878D82A}">
                    <a16:rowId xmlns:a16="http://schemas.microsoft.com/office/drawing/2014/main" val="1732698072"/>
                  </a:ext>
                </a:extLst>
              </a:tr>
            </a:tbl>
          </a:graphicData>
        </a:graphic>
      </p:graphicFrame>
      <p:graphicFrame>
        <p:nvGraphicFramePr>
          <p:cNvPr id="9" name="Таблица 8"/>
          <p:cNvGraphicFramePr>
            <a:graphicFrameLocks noGrp="1"/>
          </p:cNvGraphicFramePr>
          <p:nvPr>
            <p:extLst>
              <p:ext uri="{D42A27DB-BD31-4B8C-83A1-F6EECF244321}">
                <p14:modId xmlns:p14="http://schemas.microsoft.com/office/powerpoint/2010/main" val="1521961570"/>
              </p:ext>
            </p:extLst>
          </p:nvPr>
        </p:nvGraphicFramePr>
        <p:xfrm>
          <a:off x="3075709" y="2036513"/>
          <a:ext cx="2078182" cy="274320"/>
        </p:xfrm>
        <a:graphic>
          <a:graphicData uri="http://schemas.openxmlformats.org/drawingml/2006/table">
            <a:tbl>
              <a:tblPr firstRow="1" bandRow="1">
                <a:tableStyleId>{5C22544A-7EE6-4342-B048-85BDC9FD1C3A}</a:tableStyleId>
              </a:tblPr>
              <a:tblGrid>
                <a:gridCol w="2078182">
                  <a:extLst>
                    <a:ext uri="{9D8B030D-6E8A-4147-A177-3AD203B41FA5}">
                      <a16:colId xmlns:a16="http://schemas.microsoft.com/office/drawing/2014/main" val="522463763"/>
                    </a:ext>
                  </a:extLst>
                </a:gridCol>
              </a:tblGrid>
              <a:tr h="224549">
                <a:tc>
                  <a:txBody>
                    <a:bodyPr/>
                    <a:lstStyle/>
                    <a:p>
                      <a:r>
                        <a:rPr lang="ru-RU" sz="1200" b="0" dirty="0" smtClean="0"/>
                        <a:t>Ритуал почитания огня</a:t>
                      </a:r>
                      <a:endParaRPr lang="ru-RU" sz="1200" dirty="0"/>
                    </a:p>
                  </a:txBody>
                  <a:tcPr/>
                </a:tc>
                <a:extLst>
                  <a:ext uri="{0D108BD9-81ED-4DB2-BD59-A6C34878D82A}">
                    <a16:rowId xmlns:a16="http://schemas.microsoft.com/office/drawing/2014/main" val="1856905773"/>
                  </a:ext>
                </a:extLst>
              </a:tr>
            </a:tbl>
          </a:graphicData>
        </a:graphic>
      </p:graphicFrame>
      <p:pic>
        <p:nvPicPr>
          <p:cNvPr id="4100" name="Picture 4" descr="http://itd0.mycdn.me/image?id=857131763499&amp;t=20&amp;plc=WEB&amp;tkn=*Dqatg3DcwuvQ8kFgQUgiYAYOhR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0916" y="4517943"/>
            <a:ext cx="2728126" cy="1748953"/>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travellling.ru/wp-content/uploads/2014/03/hakasiya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3241" y="2504087"/>
            <a:ext cx="2787130" cy="190347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Таблица 12"/>
          <p:cNvGraphicFramePr>
            <a:graphicFrameLocks noGrp="1"/>
          </p:cNvGraphicFramePr>
          <p:nvPr>
            <p:extLst>
              <p:ext uri="{D42A27DB-BD31-4B8C-83A1-F6EECF244321}">
                <p14:modId xmlns:p14="http://schemas.microsoft.com/office/powerpoint/2010/main" val="3015500276"/>
              </p:ext>
            </p:extLst>
          </p:nvPr>
        </p:nvGraphicFramePr>
        <p:xfrm>
          <a:off x="3557847" y="4523976"/>
          <a:ext cx="2668386" cy="457200"/>
        </p:xfrm>
        <a:graphic>
          <a:graphicData uri="http://schemas.openxmlformats.org/drawingml/2006/table">
            <a:tbl>
              <a:tblPr firstRow="1" bandRow="1">
                <a:tableStyleId>{5C22544A-7EE6-4342-B048-85BDC9FD1C3A}</a:tableStyleId>
              </a:tblPr>
              <a:tblGrid>
                <a:gridCol w="2668386">
                  <a:extLst>
                    <a:ext uri="{9D8B030D-6E8A-4147-A177-3AD203B41FA5}">
                      <a16:colId xmlns:a16="http://schemas.microsoft.com/office/drawing/2014/main" val="339871652"/>
                    </a:ext>
                  </a:extLst>
                </a:gridCol>
              </a:tblGrid>
              <a:tr h="370840">
                <a:tc>
                  <a:txBody>
                    <a:bodyPr/>
                    <a:lstStyle/>
                    <a:p>
                      <a:r>
                        <a:rPr lang="ru-RU" sz="1200" b="0" i="1" dirty="0" smtClean="0"/>
                        <a:t>Ритуал почитания Природы и </a:t>
                      </a:r>
                      <a:r>
                        <a:rPr lang="ru-RU" sz="1200" b="0" i="1" dirty="0" err="1" smtClean="0"/>
                        <a:t>испрашивания</a:t>
                      </a:r>
                      <a:r>
                        <a:rPr lang="ru-RU" sz="1200" b="0" i="1" dirty="0" smtClean="0"/>
                        <a:t> благословления</a:t>
                      </a:r>
                      <a:endParaRPr lang="ru-RU" sz="1200" b="0" dirty="0"/>
                    </a:p>
                  </a:txBody>
                  <a:tcPr/>
                </a:tc>
                <a:extLst>
                  <a:ext uri="{0D108BD9-81ED-4DB2-BD59-A6C34878D82A}">
                    <a16:rowId xmlns:a16="http://schemas.microsoft.com/office/drawing/2014/main" val="1587561171"/>
                  </a:ext>
                </a:extLst>
              </a:tr>
            </a:tbl>
          </a:graphicData>
        </a:graphic>
      </p:graphicFrame>
      <p:graphicFrame>
        <p:nvGraphicFramePr>
          <p:cNvPr id="14" name="Таблица 13"/>
          <p:cNvGraphicFramePr>
            <a:graphicFrameLocks noGrp="1"/>
          </p:cNvGraphicFramePr>
          <p:nvPr>
            <p:extLst>
              <p:ext uri="{D42A27DB-BD31-4B8C-83A1-F6EECF244321}">
                <p14:modId xmlns:p14="http://schemas.microsoft.com/office/powerpoint/2010/main" val="82622645"/>
              </p:ext>
            </p:extLst>
          </p:nvPr>
        </p:nvGraphicFramePr>
        <p:xfrm>
          <a:off x="1255223" y="6395719"/>
          <a:ext cx="2098018" cy="274320"/>
        </p:xfrm>
        <a:graphic>
          <a:graphicData uri="http://schemas.openxmlformats.org/drawingml/2006/table">
            <a:tbl>
              <a:tblPr firstRow="1" bandRow="1">
                <a:tableStyleId>{5C22544A-7EE6-4342-B048-85BDC9FD1C3A}</a:tableStyleId>
              </a:tblPr>
              <a:tblGrid>
                <a:gridCol w="2098018">
                  <a:extLst>
                    <a:ext uri="{9D8B030D-6E8A-4147-A177-3AD203B41FA5}">
                      <a16:colId xmlns:a16="http://schemas.microsoft.com/office/drawing/2014/main" val="3896950574"/>
                    </a:ext>
                  </a:extLst>
                </a:gridCol>
              </a:tblGrid>
              <a:tr h="219848">
                <a:tc>
                  <a:txBody>
                    <a:bodyPr/>
                    <a:lstStyle/>
                    <a:p>
                      <a:r>
                        <a:rPr lang="ru-RU" sz="1200" b="0" dirty="0" smtClean="0"/>
                        <a:t>Ритуал очищения души</a:t>
                      </a:r>
                      <a:endParaRPr lang="ru-RU" sz="1200" b="0" dirty="0"/>
                    </a:p>
                  </a:txBody>
                  <a:tcPr/>
                </a:tc>
                <a:extLst>
                  <a:ext uri="{0D108BD9-81ED-4DB2-BD59-A6C34878D82A}">
                    <a16:rowId xmlns:a16="http://schemas.microsoft.com/office/drawing/2014/main" val="1516978368"/>
                  </a:ext>
                </a:extLst>
              </a:tr>
            </a:tbl>
          </a:graphicData>
        </a:graphic>
      </p:graphicFrame>
      <p:pic>
        <p:nvPicPr>
          <p:cNvPr id="11" name="Picture 6" descr="http://www.sayanring.ru/static/images/news/khaka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5447" y="379741"/>
            <a:ext cx="2088605" cy="15993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2495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46715" y="262939"/>
            <a:ext cx="5707234" cy="6266710"/>
          </a:xfrm>
        </p:spPr>
        <p:txBody>
          <a:bodyPr>
            <a:normAutofit fontScale="70000" lnSpcReduction="20000"/>
          </a:bodyPr>
          <a:lstStyle/>
          <a:p>
            <a:pPr marL="0" indent="0" algn="ctr" fontAlgn="base">
              <a:buNone/>
            </a:pPr>
            <a:r>
              <a:rPr lang="ru-RU" sz="2900" dirty="0" smtClean="0">
                <a:latin typeface="Century Gothic" panose="020B0502020202020204" pitchFamily="34" charset="0"/>
              </a:rPr>
              <a:t>	</a:t>
            </a:r>
            <a:r>
              <a:rPr lang="ru-RU" b="1" dirty="0"/>
              <a:t> </a:t>
            </a:r>
            <a:r>
              <a:rPr lang="ru-RU" sz="3200" b="1" dirty="0" err="1">
                <a:ln>
                  <a:solidFill>
                    <a:srgbClr val="00B0F0"/>
                  </a:solidFill>
                </a:ln>
              </a:rPr>
              <a:t>Урен</a:t>
            </a:r>
            <a:r>
              <a:rPr lang="ru-RU" sz="3200" b="1" dirty="0">
                <a:ln>
                  <a:solidFill>
                    <a:srgbClr val="00B0F0"/>
                  </a:solidFill>
                </a:ln>
              </a:rPr>
              <a:t> </a:t>
            </a:r>
            <a:r>
              <a:rPr lang="ru-RU" sz="3200" b="1" dirty="0" err="1">
                <a:ln>
                  <a:solidFill>
                    <a:srgbClr val="00B0F0"/>
                  </a:solidFill>
                </a:ln>
              </a:rPr>
              <a:t>хурты</a:t>
            </a:r>
            <a:endParaRPr lang="ru-RU" sz="3200" b="1" dirty="0">
              <a:ln>
                <a:solidFill>
                  <a:srgbClr val="00B0F0"/>
                </a:solidFill>
              </a:ln>
            </a:endParaRPr>
          </a:p>
          <a:p>
            <a:pPr marL="0" indent="0" algn="ctr" fontAlgn="base">
              <a:buNone/>
            </a:pPr>
            <a:r>
              <a:rPr lang="ru-RU" sz="3200" b="1" dirty="0" smtClean="0">
                <a:ln>
                  <a:solidFill>
                    <a:srgbClr val="00B0F0"/>
                  </a:solidFill>
                </a:ln>
              </a:rPr>
              <a:t>    праздник </a:t>
            </a:r>
            <a:r>
              <a:rPr lang="ru-RU" sz="3200" b="1" dirty="0">
                <a:ln>
                  <a:solidFill>
                    <a:srgbClr val="00B0F0"/>
                  </a:solidFill>
                </a:ln>
              </a:rPr>
              <a:t>земледельцев</a:t>
            </a:r>
          </a:p>
          <a:p>
            <a:pPr fontAlgn="base"/>
            <a:r>
              <a:rPr lang="ru-RU" dirty="0"/>
              <a:t>    </a:t>
            </a:r>
            <a:r>
              <a:rPr lang="ru-RU" dirty="0">
                <a:solidFill>
                  <a:schemeClr val="bg1"/>
                </a:solidFill>
              </a:rPr>
              <a:t> Праздник </a:t>
            </a:r>
            <a:r>
              <a:rPr lang="ru-RU" dirty="0" err="1">
                <a:solidFill>
                  <a:schemeClr val="bg1"/>
                </a:solidFill>
              </a:rPr>
              <a:t>Урен</a:t>
            </a:r>
            <a:r>
              <a:rPr lang="ru-RU" dirty="0">
                <a:solidFill>
                  <a:schemeClr val="bg1"/>
                </a:solidFill>
              </a:rPr>
              <a:t> </a:t>
            </a:r>
            <a:r>
              <a:rPr lang="ru-RU" dirty="0" err="1" smtClean="0">
                <a:solidFill>
                  <a:schemeClr val="bg1"/>
                </a:solidFill>
              </a:rPr>
              <a:t>хурты</a:t>
            </a:r>
            <a:r>
              <a:rPr lang="ru-RU" dirty="0" smtClean="0">
                <a:solidFill>
                  <a:schemeClr val="bg1"/>
                </a:solidFill>
              </a:rPr>
              <a:t> – </a:t>
            </a:r>
            <a:r>
              <a:rPr lang="ru-RU" dirty="0">
                <a:solidFill>
                  <a:schemeClr val="bg1"/>
                </a:solidFill>
              </a:rPr>
              <a:t>основной праздник хакасских земледельцев, посвященный благополучию посева, чтобы червь не погубил зерно.</a:t>
            </a:r>
          </a:p>
          <a:p>
            <a:pPr fontAlgn="base"/>
            <a:r>
              <a:rPr lang="ru-RU" dirty="0">
                <a:solidFill>
                  <a:schemeClr val="bg1"/>
                </a:solidFill>
              </a:rPr>
              <a:t>После монгольского завоевания произошел упадок земледельческой культуры. Ко времени присоединения Хакасии к России земледелие сохранилось только в подтаежных районах.</a:t>
            </a:r>
          </a:p>
          <a:p>
            <a:pPr fontAlgn="base"/>
            <a:r>
              <a:rPr lang="ru-RU" dirty="0">
                <a:solidFill>
                  <a:schemeClr val="bg1"/>
                </a:solidFill>
              </a:rPr>
              <a:t>     В посевную страду хакасы придерживались различных суеверных обычаев. С первого дня работы на пашне они не умывались, иначе можно смыть счастье.  Нельзя было делать </a:t>
            </a:r>
            <a:r>
              <a:rPr lang="ru-RU" dirty="0" err="1">
                <a:solidFill>
                  <a:schemeClr val="bg1"/>
                </a:solidFill>
              </a:rPr>
              <a:t>талкан</a:t>
            </a:r>
            <a:r>
              <a:rPr lang="ru-RU" dirty="0">
                <a:solidFill>
                  <a:schemeClr val="bg1"/>
                </a:solidFill>
              </a:rPr>
              <a:t>, иначе зерно будет с сажей и т.д.</a:t>
            </a:r>
          </a:p>
          <a:p>
            <a:pPr fontAlgn="base"/>
            <a:r>
              <a:rPr lang="ru-RU" dirty="0">
                <a:solidFill>
                  <a:schemeClr val="bg1"/>
                </a:solidFill>
              </a:rPr>
              <a:t>     После завершения посевной хакасские земледельцы проводили праздник </a:t>
            </a:r>
            <a:r>
              <a:rPr lang="ru-RU" dirty="0" err="1">
                <a:solidFill>
                  <a:schemeClr val="bg1"/>
                </a:solidFill>
              </a:rPr>
              <a:t>Урен</a:t>
            </a:r>
            <a:r>
              <a:rPr lang="ru-RU" dirty="0">
                <a:solidFill>
                  <a:schemeClr val="bg1"/>
                </a:solidFill>
              </a:rPr>
              <a:t> </a:t>
            </a:r>
            <a:r>
              <a:rPr lang="ru-RU" dirty="0" err="1">
                <a:solidFill>
                  <a:schemeClr val="bg1"/>
                </a:solidFill>
              </a:rPr>
              <a:t>хурты</a:t>
            </a:r>
            <a:r>
              <a:rPr lang="ru-RU" dirty="0">
                <a:solidFill>
                  <a:schemeClr val="bg1"/>
                </a:solidFill>
              </a:rPr>
              <a:t>. Все готовились к этому празднику, делали хлебное вино из остатков зерна, вино из перебродившего айрана, хлебные и молочные продукты. В назначенный день люди выходили на пашни, где разводили костры.</a:t>
            </a:r>
          </a:p>
          <a:p>
            <a:pPr fontAlgn="base"/>
            <a:r>
              <a:rPr lang="ru-RU" dirty="0">
                <a:solidFill>
                  <a:schemeClr val="bg1"/>
                </a:solidFill>
              </a:rPr>
              <a:t>Руководитель праздника </a:t>
            </a:r>
            <a:r>
              <a:rPr lang="ru-RU" dirty="0" err="1">
                <a:solidFill>
                  <a:schemeClr val="bg1"/>
                </a:solidFill>
              </a:rPr>
              <a:t>окраплял</a:t>
            </a:r>
            <a:r>
              <a:rPr lang="ru-RU" dirty="0">
                <a:solidFill>
                  <a:schemeClr val="bg1"/>
                </a:solidFill>
              </a:rPr>
              <a:t> засеянные поля вином, кланялся небу </a:t>
            </a:r>
            <a:r>
              <a:rPr lang="ru-RU" dirty="0" smtClean="0">
                <a:solidFill>
                  <a:schemeClr val="bg1"/>
                </a:solidFill>
              </a:rPr>
              <a:t>и произносил </a:t>
            </a:r>
            <a:r>
              <a:rPr lang="ru-RU" dirty="0">
                <a:solidFill>
                  <a:schemeClr val="bg1"/>
                </a:solidFill>
              </a:rPr>
              <a:t>молитву.</a:t>
            </a:r>
          </a:p>
          <a:p>
            <a:pPr fontAlgn="base"/>
            <a:r>
              <a:rPr lang="ru-RU" dirty="0">
                <a:solidFill>
                  <a:schemeClr val="bg1"/>
                </a:solidFill>
              </a:rPr>
              <a:t>     В конце ритуала старец производил гадание - бросая через плечо чашку с ложкой. Если данные предметы падали емкостью вверх, то это предвещало хороший урожай. Но если они падали вверх дном, то народ с сожалением восклицал: "</a:t>
            </a:r>
            <a:r>
              <a:rPr lang="ru-RU" dirty="0" err="1">
                <a:solidFill>
                  <a:schemeClr val="bg1"/>
                </a:solidFill>
              </a:rPr>
              <a:t>Хара</a:t>
            </a:r>
            <a:r>
              <a:rPr lang="ru-RU" dirty="0">
                <a:solidFill>
                  <a:schemeClr val="bg1"/>
                </a:solidFill>
              </a:rPr>
              <a:t> </a:t>
            </a:r>
            <a:r>
              <a:rPr lang="ru-RU" dirty="0" err="1">
                <a:solidFill>
                  <a:schemeClr val="bg1"/>
                </a:solidFill>
              </a:rPr>
              <a:t>TopiK</a:t>
            </a:r>
            <a:r>
              <a:rPr lang="ru-RU" dirty="0">
                <a:solidFill>
                  <a:schemeClr val="bg1"/>
                </a:solidFill>
              </a:rPr>
              <a:t>" (черная судьба).  После ритуальной части, собравшиеся на поле потчевали друг друга вином со словами: « Жуй зернового червя!».</a:t>
            </a:r>
          </a:p>
          <a:p>
            <a:pPr marL="0" indent="0">
              <a:buNone/>
            </a:pPr>
            <a:endParaRPr lang="ru-RU" dirty="0"/>
          </a:p>
        </p:txBody>
      </p:sp>
      <p:pic>
        <p:nvPicPr>
          <p:cNvPr id="14" name="Рисунок 13" descr="https://culture19.ru/images/content/news/3/b-246-programma-prazdnika-chir-ine-den-pokloneniya-materi-zemle.jpg"/>
          <p:cNvPicPr/>
          <p:nvPr/>
        </p:nvPicPr>
        <p:blipFill>
          <a:blip r:embed="rId2">
            <a:extLst>
              <a:ext uri="{28A0092B-C50C-407E-A947-70E740481C1C}">
                <a14:useLocalDpi xmlns:a14="http://schemas.microsoft.com/office/drawing/2010/main" val="0"/>
              </a:ext>
            </a:extLst>
          </a:blip>
          <a:srcRect/>
          <a:stretch>
            <a:fillRect/>
          </a:stretch>
        </p:blipFill>
        <p:spPr bwMode="auto">
          <a:xfrm>
            <a:off x="1014154" y="262938"/>
            <a:ext cx="4773248" cy="2735999"/>
          </a:xfrm>
          <a:prstGeom prst="rect">
            <a:avLst/>
          </a:prstGeom>
          <a:noFill/>
          <a:ln>
            <a:noFill/>
          </a:ln>
        </p:spPr>
      </p:pic>
      <p:pic>
        <p:nvPicPr>
          <p:cNvPr id="15" name="Рисунок 14" descr="http://player.myshared.ru/6/661257/slides/slide_7.jpg"/>
          <p:cNvPicPr/>
          <p:nvPr/>
        </p:nvPicPr>
        <p:blipFill rotWithShape="1">
          <a:blip r:embed="rId3">
            <a:extLst>
              <a:ext uri="{28A0092B-C50C-407E-A947-70E740481C1C}">
                <a14:useLocalDpi xmlns:a14="http://schemas.microsoft.com/office/drawing/2010/main" val="0"/>
              </a:ext>
            </a:extLst>
          </a:blip>
          <a:srcRect l="50028" t="31000" r="3625" b="13404"/>
          <a:stretch/>
        </p:blipFill>
        <p:spPr bwMode="auto">
          <a:xfrm>
            <a:off x="251880" y="4053149"/>
            <a:ext cx="2752725" cy="2476500"/>
          </a:xfrm>
          <a:prstGeom prst="rect">
            <a:avLst/>
          </a:prstGeom>
          <a:noFill/>
          <a:ln>
            <a:noFill/>
          </a:ln>
          <a:extLst>
            <a:ext uri="{53640926-AAD7-44D8-BBD7-CCE9431645EC}">
              <a14:shadowObscured xmlns:a14="http://schemas.microsoft.com/office/drawing/2010/main"/>
            </a:ext>
          </a:extLst>
        </p:spPr>
      </p:pic>
      <p:pic>
        <p:nvPicPr>
          <p:cNvPr id="5127" name="Picture 7" descr="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2068" y="3396294"/>
            <a:ext cx="2831520" cy="210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8944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5716" y="232755"/>
            <a:ext cx="7714212" cy="876993"/>
          </a:xfrm>
        </p:spPr>
        <p:txBody>
          <a:bodyPr>
            <a:normAutofit fontScale="90000"/>
          </a:bodyPr>
          <a:lstStyle/>
          <a:p>
            <a:pPr algn="ctr" fontAlgn="base"/>
            <a:r>
              <a:rPr lang="ru-RU" b="1" dirty="0"/>
              <a:t>Тун-</a:t>
            </a:r>
            <a:r>
              <a:rPr lang="ru-RU" b="1" dirty="0" err="1"/>
              <a:t>пайрам</a:t>
            </a:r>
            <a:r>
              <a:rPr lang="ru-RU" dirty="0"/>
              <a:t/>
            </a:r>
            <a:br>
              <a:rPr lang="ru-RU" dirty="0"/>
            </a:br>
            <a:r>
              <a:rPr lang="ru-RU" b="1" dirty="0"/>
              <a:t>праздник первого айрана</a:t>
            </a:r>
            <a:endParaRPr lang="ru-RU" dirty="0"/>
          </a:p>
        </p:txBody>
      </p:sp>
      <p:sp>
        <p:nvSpPr>
          <p:cNvPr id="3" name="Объект 2"/>
          <p:cNvSpPr>
            <a:spLocks noGrp="1"/>
          </p:cNvSpPr>
          <p:nvPr>
            <p:ph idx="1"/>
          </p:nvPr>
        </p:nvSpPr>
        <p:spPr>
          <a:xfrm>
            <a:off x="326765" y="822961"/>
            <a:ext cx="8659293" cy="4089862"/>
          </a:xfrm>
        </p:spPr>
        <p:txBody>
          <a:bodyPr>
            <a:normAutofit fontScale="62500" lnSpcReduction="20000"/>
          </a:bodyPr>
          <a:lstStyle/>
          <a:p>
            <a:pPr marL="0" indent="0" fontAlgn="base">
              <a:buNone/>
            </a:pPr>
            <a:endParaRPr lang="ru-RU" dirty="0"/>
          </a:p>
          <a:p>
            <a:pPr algn="just" fontAlgn="base"/>
            <a:r>
              <a:rPr lang="ru-RU" dirty="0"/>
              <a:t>      </a:t>
            </a:r>
            <a:r>
              <a:rPr lang="ru-RU" sz="2200" dirty="0">
                <a:solidFill>
                  <a:schemeClr val="bg1"/>
                </a:solidFill>
              </a:rPr>
              <a:t> У хакасского народа видное место занимает скотоводческий праздник </a:t>
            </a:r>
            <a:r>
              <a:rPr lang="ru-RU" sz="2200" dirty="0" smtClean="0">
                <a:solidFill>
                  <a:schemeClr val="bg1"/>
                </a:solidFill>
              </a:rPr>
              <a:t>Тун-</a:t>
            </a:r>
            <a:r>
              <a:rPr lang="ru-RU" sz="2200" dirty="0" err="1" smtClean="0">
                <a:solidFill>
                  <a:schemeClr val="bg1"/>
                </a:solidFill>
              </a:rPr>
              <a:t>пайрам</a:t>
            </a:r>
            <a:r>
              <a:rPr lang="ru-RU" sz="2200" dirty="0" smtClean="0">
                <a:solidFill>
                  <a:schemeClr val="bg1"/>
                </a:solidFill>
              </a:rPr>
              <a:t>. </a:t>
            </a:r>
            <a:r>
              <a:rPr lang="ru-RU" sz="2200" dirty="0">
                <a:solidFill>
                  <a:schemeClr val="bg1"/>
                </a:solidFill>
              </a:rPr>
              <a:t>Тун-</a:t>
            </a:r>
            <a:r>
              <a:rPr lang="ru-RU" sz="2200" dirty="0" err="1">
                <a:solidFill>
                  <a:schemeClr val="bg1"/>
                </a:solidFill>
              </a:rPr>
              <a:t>пайрам</a:t>
            </a:r>
            <a:r>
              <a:rPr lang="ru-RU" sz="2200" dirty="0">
                <a:solidFill>
                  <a:schemeClr val="bg1"/>
                </a:solidFill>
              </a:rPr>
              <a:t> — это праздник первого айрана (кислый напиток, приготовляемый из перебродившего коровьего молока). Он проводился обычно в конце мая начале июня, после перекочевки скотоводов с зимника на летник</a:t>
            </a:r>
            <a:r>
              <a:rPr lang="ru-RU" sz="2200" dirty="0" smtClean="0">
                <a:solidFill>
                  <a:schemeClr val="bg1"/>
                </a:solidFill>
              </a:rPr>
              <a:t>. В </a:t>
            </a:r>
            <a:r>
              <a:rPr lang="ru-RU" sz="2200" dirty="0">
                <a:solidFill>
                  <a:schemeClr val="bg1"/>
                </a:solidFill>
              </a:rPr>
              <a:t>это время появлялись первые молочные продукты. К этому празднику готовились заранее. Заводили первый айран, готовили первые молочные продукты, шили новые национальные платья. В определенный день жители нескольких </a:t>
            </a:r>
            <a:r>
              <a:rPr lang="ru-RU" sz="2200" dirty="0" err="1">
                <a:solidFill>
                  <a:schemeClr val="bg1"/>
                </a:solidFill>
              </a:rPr>
              <a:t>аалов</a:t>
            </a:r>
            <a:r>
              <a:rPr lang="ru-RU" sz="2200" dirty="0">
                <a:solidFill>
                  <a:schemeClr val="bg1"/>
                </a:solidFill>
              </a:rPr>
              <a:t> собирались утром на ближайшей горной вершине, где устанавливались березки, коновязь, и разводили большой костер. К коновязи привязывали ритуального коня. Почтенный старец подходил к коню, мыл его молоком, окуривал </a:t>
            </a:r>
            <a:r>
              <a:rPr lang="ru-RU" sz="2200" dirty="0" err="1">
                <a:solidFill>
                  <a:schemeClr val="bg1"/>
                </a:solidFill>
              </a:rPr>
              <a:t>богородской</a:t>
            </a:r>
            <a:r>
              <a:rPr lang="ru-RU" sz="2200" dirty="0">
                <a:solidFill>
                  <a:schemeClr val="bg1"/>
                </a:solidFill>
              </a:rPr>
              <a:t> травой . К хвосту и гриве привязывали ленточки красного и белого цветов, а коня после этого отпускали на волю, сняв уздечку. Затем благословляли небо, землю, желали, чтобы скот и молочные продукты не переводились в семье. После ритуальной части устраивались спортивно-массовые мероприятия. К ним относились конные скачки, соревнования по силе и ловкости. Победителей щедро угощали айраном и </a:t>
            </a:r>
            <a:r>
              <a:rPr lang="ru-RU" sz="2200" dirty="0" err="1">
                <a:solidFill>
                  <a:schemeClr val="bg1"/>
                </a:solidFill>
              </a:rPr>
              <a:t>аракой</a:t>
            </a:r>
            <a:r>
              <a:rPr lang="ru-RU" sz="2200" dirty="0">
                <a:solidFill>
                  <a:schemeClr val="bg1"/>
                </a:solidFill>
              </a:rPr>
              <a:t> .</a:t>
            </a:r>
          </a:p>
          <a:p>
            <a:pPr algn="just" fontAlgn="base"/>
            <a:r>
              <a:rPr lang="ru-RU" sz="2200" dirty="0">
                <a:solidFill>
                  <a:schemeClr val="bg1"/>
                </a:solidFill>
              </a:rPr>
              <a:t>    Первый айран и первая арака считались лекарственными напитками. Поэтому во время праздника их нельзя было проливать на землю. По обычаю вся приготовленная первая молочная пища должна быть съедена во время праздника. Оставлять ей на следующий день запрещалось.</a:t>
            </a:r>
          </a:p>
        </p:txBody>
      </p:sp>
      <p:pic>
        <p:nvPicPr>
          <p:cNvPr id="6" name="Рисунок 5" descr="http://player.myshared.ru/6/661257/slides/slide_5.jpg"/>
          <p:cNvPicPr/>
          <p:nvPr/>
        </p:nvPicPr>
        <p:blipFill rotWithShape="1">
          <a:blip r:embed="rId2">
            <a:extLst>
              <a:ext uri="{28A0092B-C50C-407E-A947-70E740481C1C}">
                <a14:useLocalDpi xmlns:a14="http://schemas.microsoft.com/office/drawing/2010/main" val="0"/>
              </a:ext>
            </a:extLst>
          </a:blip>
          <a:srcRect l="49548" t="19455" r="4426" b="32006"/>
          <a:stretch/>
        </p:blipFill>
        <p:spPr bwMode="auto">
          <a:xfrm>
            <a:off x="9234601" y="232755"/>
            <a:ext cx="2733675" cy="2162175"/>
          </a:xfrm>
          <a:prstGeom prst="rect">
            <a:avLst/>
          </a:prstGeom>
          <a:noFill/>
          <a:ln>
            <a:noFill/>
          </a:ln>
          <a:extLst>
            <a:ext uri="{53640926-AAD7-44D8-BBD7-CCE9431645EC}">
              <a14:shadowObscured xmlns:a14="http://schemas.microsoft.com/office/drawing/2010/main"/>
            </a:ext>
          </a:extLst>
        </p:spPr>
      </p:pic>
      <p:pic>
        <p:nvPicPr>
          <p:cNvPr id="7" name="Рисунок 6" descr="https://imgprx.livejournal.net/ee9e73b54ca0c6d41651bc32f1f4a7c3dc4ae69c/0_8BGiRIKX3plL4l7ji6Dtm3FzeJShSU646haCASJZJvvZ6wNsaZFqM_8IiWClVW4KbCJd0xxVNMK0kujG2uBLGOY4aw77Hon2KAYnQ34gI"/>
          <p:cNvPicPr/>
          <p:nvPr/>
        </p:nvPicPr>
        <p:blipFill>
          <a:blip r:embed="rId3">
            <a:extLst>
              <a:ext uri="{28A0092B-C50C-407E-A947-70E740481C1C}">
                <a14:useLocalDpi xmlns:a14="http://schemas.microsoft.com/office/drawing/2010/main" val="0"/>
              </a:ext>
            </a:extLst>
          </a:blip>
          <a:srcRect/>
          <a:stretch>
            <a:fillRect/>
          </a:stretch>
        </p:blipFill>
        <p:spPr bwMode="auto">
          <a:xfrm>
            <a:off x="3515507" y="4721511"/>
            <a:ext cx="2968422" cy="2049086"/>
          </a:xfrm>
          <a:prstGeom prst="rect">
            <a:avLst/>
          </a:prstGeom>
          <a:noFill/>
          <a:ln>
            <a:noFill/>
          </a:ln>
        </p:spPr>
      </p:pic>
      <p:pic>
        <p:nvPicPr>
          <p:cNvPr id="9" name="Рисунок 8" descr="http://itd2.mycdn.me/image?id=812332554636&amp;t=20&amp;plc=WEB&amp;tkn=*2DAPl96VTrInQxj4D2F0hGH_YwM"/>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5977" y="4506348"/>
            <a:ext cx="2732320" cy="1727923"/>
          </a:xfrm>
          <a:prstGeom prst="rect">
            <a:avLst/>
          </a:prstGeom>
          <a:noFill/>
          <a:ln>
            <a:noFill/>
          </a:ln>
        </p:spPr>
      </p:pic>
      <p:pic>
        <p:nvPicPr>
          <p:cNvPr id="6146" name="Picture 2" descr="http://oldgazeta19.ru/files/news/7c/eb/4-2_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327" y="4721511"/>
            <a:ext cx="2665758" cy="172792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s://im0-tub-ru.yandex.net/i?id=e21357066e02830828c74419df38ec56&amp;n=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83597" y="3085976"/>
            <a:ext cx="2676119" cy="188681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Таблица 9"/>
          <p:cNvGraphicFramePr>
            <a:graphicFrameLocks noGrp="1"/>
          </p:cNvGraphicFramePr>
          <p:nvPr>
            <p:extLst>
              <p:ext uri="{D42A27DB-BD31-4B8C-83A1-F6EECF244321}">
                <p14:modId xmlns:p14="http://schemas.microsoft.com/office/powerpoint/2010/main" val="899591492"/>
              </p:ext>
            </p:extLst>
          </p:nvPr>
        </p:nvGraphicFramePr>
        <p:xfrm>
          <a:off x="1338349" y="6487160"/>
          <a:ext cx="773084" cy="274320"/>
        </p:xfrm>
        <a:graphic>
          <a:graphicData uri="http://schemas.openxmlformats.org/drawingml/2006/table">
            <a:tbl>
              <a:tblPr firstRow="1" bandRow="1">
                <a:tableStyleId>{5C22544A-7EE6-4342-B048-85BDC9FD1C3A}</a:tableStyleId>
              </a:tblPr>
              <a:tblGrid>
                <a:gridCol w="773084">
                  <a:extLst>
                    <a:ext uri="{9D8B030D-6E8A-4147-A177-3AD203B41FA5}">
                      <a16:colId xmlns:a16="http://schemas.microsoft.com/office/drawing/2014/main" val="3121219786"/>
                    </a:ext>
                  </a:extLst>
                </a:gridCol>
              </a:tblGrid>
              <a:tr h="190122">
                <a:tc>
                  <a:txBody>
                    <a:bodyPr/>
                    <a:lstStyle/>
                    <a:p>
                      <a:r>
                        <a:rPr lang="ru-RU" sz="1200" dirty="0" smtClean="0"/>
                        <a:t>Скачки</a:t>
                      </a:r>
                      <a:endParaRPr lang="ru-RU" sz="1200" dirty="0"/>
                    </a:p>
                  </a:txBody>
                  <a:tcPr/>
                </a:tc>
                <a:extLst>
                  <a:ext uri="{0D108BD9-81ED-4DB2-BD59-A6C34878D82A}">
                    <a16:rowId xmlns:a16="http://schemas.microsoft.com/office/drawing/2014/main" val="2100081512"/>
                  </a:ext>
                </a:extLst>
              </a:tr>
            </a:tbl>
          </a:graphicData>
        </a:graphic>
      </p:graphicFrame>
      <p:graphicFrame>
        <p:nvGraphicFramePr>
          <p:cNvPr id="11" name="Таблица 10"/>
          <p:cNvGraphicFramePr>
            <a:graphicFrameLocks noGrp="1"/>
          </p:cNvGraphicFramePr>
          <p:nvPr>
            <p:extLst>
              <p:ext uri="{D42A27DB-BD31-4B8C-83A1-F6EECF244321}">
                <p14:modId xmlns:p14="http://schemas.microsoft.com/office/powerpoint/2010/main" val="1698270171"/>
              </p:ext>
            </p:extLst>
          </p:nvPr>
        </p:nvGraphicFramePr>
        <p:xfrm>
          <a:off x="9858895" y="5075410"/>
          <a:ext cx="2200821" cy="426720"/>
        </p:xfrm>
        <a:graphic>
          <a:graphicData uri="http://schemas.openxmlformats.org/drawingml/2006/table">
            <a:tbl>
              <a:tblPr firstRow="1" bandRow="1">
                <a:tableStyleId>{5C22544A-7EE6-4342-B048-85BDC9FD1C3A}</a:tableStyleId>
              </a:tblPr>
              <a:tblGrid>
                <a:gridCol w="2200821">
                  <a:extLst>
                    <a:ext uri="{9D8B030D-6E8A-4147-A177-3AD203B41FA5}">
                      <a16:colId xmlns:a16="http://schemas.microsoft.com/office/drawing/2014/main" val="1433806904"/>
                    </a:ext>
                  </a:extLst>
                </a:gridCol>
              </a:tblGrid>
              <a:tr h="370840">
                <a:tc>
                  <a:txBody>
                    <a:bodyPr/>
                    <a:lstStyle/>
                    <a:p>
                      <a:pPr algn="ctr"/>
                      <a:r>
                        <a:rPr lang="ru-RU" sz="1100" dirty="0" smtClean="0"/>
                        <a:t>Соревнования по силе и ловкости</a:t>
                      </a:r>
                      <a:endParaRPr lang="ru-RU" sz="1100" dirty="0"/>
                    </a:p>
                  </a:txBody>
                  <a:tcPr/>
                </a:tc>
                <a:extLst>
                  <a:ext uri="{0D108BD9-81ED-4DB2-BD59-A6C34878D82A}">
                    <a16:rowId xmlns:a16="http://schemas.microsoft.com/office/drawing/2014/main" val="2112969925"/>
                  </a:ext>
                </a:extLst>
              </a:tr>
            </a:tbl>
          </a:graphicData>
        </a:graphic>
      </p:graphicFrame>
      <p:graphicFrame>
        <p:nvGraphicFramePr>
          <p:cNvPr id="12" name="Таблица 11"/>
          <p:cNvGraphicFramePr>
            <a:graphicFrameLocks noGrp="1"/>
          </p:cNvGraphicFramePr>
          <p:nvPr>
            <p:extLst>
              <p:ext uri="{D42A27DB-BD31-4B8C-83A1-F6EECF244321}">
                <p14:modId xmlns:p14="http://schemas.microsoft.com/office/powerpoint/2010/main" val="2365762658"/>
              </p:ext>
            </p:extLst>
          </p:nvPr>
        </p:nvGraphicFramePr>
        <p:xfrm>
          <a:off x="9468196" y="2466210"/>
          <a:ext cx="2144684" cy="370840"/>
        </p:xfrm>
        <a:graphic>
          <a:graphicData uri="http://schemas.openxmlformats.org/drawingml/2006/table">
            <a:tbl>
              <a:tblPr firstRow="1" bandRow="1">
                <a:tableStyleId>{5C22544A-7EE6-4342-B048-85BDC9FD1C3A}</a:tableStyleId>
              </a:tblPr>
              <a:tblGrid>
                <a:gridCol w="2144684">
                  <a:extLst>
                    <a:ext uri="{9D8B030D-6E8A-4147-A177-3AD203B41FA5}">
                      <a16:colId xmlns:a16="http://schemas.microsoft.com/office/drawing/2014/main" val="2031994533"/>
                    </a:ext>
                  </a:extLst>
                </a:gridCol>
              </a:tblGrid>
              <a:tr h="370840">
                <a:tc>
                  <a:txBody>
                    <a:bodyPr/>
                    <a:lstStyle/>
                    <a:p>
                      <a:r>
                        <a:rPr lang="ru-RU" sz="1100" dirty="0" smtClean="0"/>
                        <a:t>Праздник первого айрана </a:t>
                      </a:r>
                      <a:endParaRPr lang="ru-RU" sz="1100" dirty="0"/>
                    </a:p>
                  </a:txBody>
                  <a:tcPr/>
                </a:tc>
                <a:extLst>
                  <a:ext uri="{0D108BD9-81ED-4DB2-BD59-A6C34878D82A}">
                    <a16:rowId xmlns:a16="http://schemas.microsoft.com/office/drawing/2014/main" val="1747212746"/>
                  </a:ext>
                </a:extLst>
              </a:tr>
            </a:tbl>
          </a:graphicData>
        </a:graphic>
      </p:graphicFrame>
      <p:graphicFrame>
        <p:nvGraphicFramePr>
          <p:cNvPr id="4" name="Таблица 3"/>
          <p:cNvGraphicFramePr>
            <a:graphicFrameLocks noGrp="1"/>
          </p:cNvGraphicFramePr>
          <p:nvPr>
            <p:extLst>
              <p:ext uri="{D42A27DB-BD31-4B8C-83A1-F6EECF244321}">
                <p14:modId xmlns:p14="http://schemas.microsoft.com/office/powerpoint/2010/main" val="530880945"/>
              </p:ext>
            </p:extLst>
          </p:nvPr>
        </p:nvGraphicFramePr>
        <p:xfrm>
          <a:off x="4049796" y="4541983"/>
          <a:ext cx="1899845" cy="370840"/>
        </p:xfrm>
        <a:graphic>
          <a:graphicData uri="http://schemas.openxmlformats.org/drawingml/2006/table">
            <a:tbl>
              <a:tblPr firstRow="1" bandRow="1">
                <a:tableStyleId>{5C22544A-7EE6-4342-B048-85BDC9FD1C3A}</a:tableStyleId>
              </a:tblPr>
              <a:tblGrid>
                <a:gridCol w="1899845">
                  <a:extLst>
                    <a:ext uri="{9D8B030D-6E8A-4147-A177-3AD203B41FA5}">
                      <a16:colId xmlns:a16="http://schemas.microsoft.com/office/drawing/2014/main" val="3883695756"/>
                    </a:ext>
                  </a:extLst>
                </a:gridCol>
              </a:tblGrid>
              <a:tr h="370840">
                <a:tc>
                  <a:txBody>
                    <a:bodyPr/>
                    <a:lstStyle/>
                    <a:p>
                      <a:r>
                        <a:rPr lang="ru-RU" sz="1200" dirty="0" smtClean="0">
                          <a:solidFill>
                            <a:schemeClr val="tx1"/>
                          </a:solidFill>
                        </a:rPr>
                        <a:t>  Угощение айраном</a:t>
                      </a:r>
                      <a:endParaRPr lang="ru-RU" sz="1200" dirty="0">
                        <a:solidFill>
                          <a:schemeClr val="tx1"/>
                        </a:solidFill>
                      </a:endParaRPr>
                    </a:p>
                  </a:txBody>
                  <a:tcPr/>
                </a:tc>
                <a:extLst>
                  <a:ext uri="{0D108BD9-81ED-4DB2-BD59-A6C34878D82A}">
                    <a16:rowId xmlns:a16="http://schemas.microsoft.com/office/drawing/2014/main" val="3587649210"/>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2381263784"/>
              </p:ext>
            </p:extLst>
          </p:nvPr>
        </p:nvGraphicFramePr>
        <p:xfrm>
          <a:off x="6774873" y="6349625"/>
          <a:ext cx="1704109" cy="274320"/>
        </p:xfrm>
        <a:graphic>
          <a:graphicData uri="http://schemas.openxmlformats.org/drawingml/2006/table">
            <a:tbl>
              <a:tblPr firstRow="1" bandRow="1">
                <a:tableStyleId>{5C22544A-7EE6-4342-B048-85BDC9FD1C3A}</a:tableStyleId>
              </a:tblPr>
              <a:tblGrid>
                <a:gridCol w="1704109">
                  <a:extLst>
                    <a:ext uri="{9D8B030D-6E8A-4147-A177-3AD203B41FA5}">
                      <a16:colId xmlns:a16="http://schemas.microsoft.com/office/drawing/2014/main" val="3006781019"/>
                    </a:ext>
                  </a:extLst>
                </a:gridCol>
              </a:tblGrid>
              <a:tr h="203722">
                <a:tc>
                  <a:txBody>
                    <a:bodyPr/>
                    <a:lstStyle/>
                    <a:p>
                      <a:r>
                        <a:rPr lang="ru-RU" sz="1200" b="1" dirty="0" smtClean="0"/>
                        <a:t>Поклонение огню</a:t>
                      </a:r>
                      <a:endParaRPr lang="ru-RU" sz="1200" b="1" dirty="0"/>
                    </a:p>
                  </a:txBody>
                  <a:tcPr/>
                </a:tc>
                <a:extLst>
                  <a:ext uri="{0D108BD9-81ED-4DB2-BD59-A6C34878D82A}">
                    <a16:rowId xmlns:a16="http://schemas.microsoft.com/office/drawing/2014/main" val="673657836"/>
                  </a:ext>
                </a:extLst>
              </a:tr>
            </a:tbl>
          </a:graphicData>
        </a:graphic>
      </p:graphicFrame>
      <p:pic>
        <p:nvPicPr>
          <p:cNvPr id="14" name="Picture 8" descr="http://static.akipress.org/127/.storage/usernews/images/kod_kyrgyzov/2016/d96a53a33e0cf694df35b2fdeed36d6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769926" y="5511218"/>
            <a:ext cx="2056374" cy="1262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0682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6276" y="423950"/>
            <a:ext cx="6159730" cy="955963"/>
          </a:xfrm>
        </p:spPr>
        <p:txBody>
          <a:bodyPr>
            <a:normAutofit fontScale="90000"/>
          </a:bodyPr>
          <a:lstStyle/>
          <a:p>
            <a:pPr fontAlgn="base"/>
            <a:r>
              <a:rPr lang="ru-RU" b="1" dirty="0" smtClean="0"/>
              <a:t>          Айран </a:t>
            </a:r>
            <a:r>
              <a:rPr lang="ru-RU" b="1" dirty="0" err="1"/>
              <a:t>солындызы</a:t>
            </a:r>
            <a:r>
              <a:rPr lang="ru-RU" dirty="0"/>
              <a:t/>
            </a:r>
            <a:br>
              <a:rPr lang="ru-RU" dirty="0"/>
            </a:br>
            <a:r>
              <a:rPr lang="ru-RU" b="1" dirty="0"/>
              <a:t>праздник последнего айрана</a:t>
            </a:r>
            <a:r>
              <a:rPr lang="ru-RU" dirty="0"/>
              <a:t/>
            </a:r>
            <a:br>
              <a:rPr lang="ru-RU" dirty="0"/>
            </a:br>
            <a:endParaRPr lang="ru-RU" dirty="0"/>
          </a:p>
        </p:txBody>
      </p:sp>
      <p:sp>
        <p:nvSpPr>
          <p:cNvPr id="4" name="Текст 3"/>
          <p:cNvSpPr>
            <a:spLocks noGrp="1"/>
          </p:cNvSpPr>
          <p:nvPr>
            <p:ph type="body" sz="half" idx="2"/>
          </p:nvPr>
        </p:nvSpPr>
        <p:spPr>
          <a:xfrm>
            <a:off x="4114801" y="1055716"/>
            <a:ext cx="7581206" cy="3187932"/>
          </a:xfrm>
        </p:spPr>
        <p:txBody>
          <a:bodyPr>
            <a:normAutofit/>
          </a:bodyPr>
          <a:lstStyle/>
          <a:p>
            <a:pPr algn="just" fontAlgn="base"/>
            <a:r>
              <a:rPr lang="ru-RU" dirty="0"/>
              <a:t>     После перекочевки на зимник хакасы отмечали праздник последнего айрана - Айран </a:t>
            </a:r>
            <a:r>
              <a:rPr lang="ru-RU" dirty="0" err="1"/>
              <a:t>солындызы</a:t>
            </a:r>
            <a:r>
              <a:rPr lang="ru-RU" dirty="0"/>
              <a:t> </a:t>
            </a:r>
            <a:r>
              <a:rPr lang="ru-RU" dirty="0" smtClean="0"/>
              <a:t>Его </a:t>
            </a:r>
            <a:r>
              <a:rPr lang="ru-RU" dirty="0"/>
              <a:t>проводили, когда закончат заготовку дров на зиму. Как правило, Айран </a:t>
            </a:r>
            <a:r>
              <a:rPr lang="ru-RU" dirty="0" err="1"/>
              <a:t>солындызы</a:t>
            </a:r>
            <a:r>
              <a:rPr lang="ru-RU" dirty="0"/>
              <a:t> отмечали 1 октября.</a:t>
            </a:r>
          </a:p>
          <a:p>
            <a:pPr algn="just" fontAlgn="base"/>
            <a:r>
              <a:rPr lang="ru-RU" dirty="0" smtClean="0"/>
              <a:t>    Для </a:t>
            </a:r>
            <a:r>
              <a:rPr lang="ru-RU" dirty="0"/>
              <a:t>праздника готовили араку из последнего айрана. С раннего утра собирались сначала у самого уважаемого человека в </a:t>
            </a:r>
            <a:r>
              <a:rPr lang="ru-RU" dirty="0" err="1"/>
              <a:t>аале</a:t>
            </a:r>
            <a:r>
              <a:rPr lang="ru-RU" dirty="0"/>
              <a:t>. Затем целый день гуляли, переходя семьями из юрты в юрту. Айран </a:t>
            </a:r>
            <a:r>
              <a:rPr lang="ru-RU" dirty="0" err="1"/>
              <a:t>солындызы</a:t>
            </a:r>
            <a:r>
              <a:rPr lang="ru-RU" dirty="0"/>
              <a:t> посвящался проводам "умирающей природы".</a:t>
            </a:r>
          </a:p>
          <a:p>
            <a:endParaRPr lang="ru-RU" dirty="0"/>
          </a:p>
        </p:txBody>
      </p:sp>
      <p:pic>
        <p:nvPicPr>
          <p:cNvPr id="1026" name="Picture 2" descr="http://www.pokurortam.ru/userfiles/gallery/01300701309715/prazdnik-airana-medovie-vodopady-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1822" y="4255467"/>
            <a:ext cx="3859139" cy="24771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assets3.netuleny.com/uploads/photo/000/028/697/lg_from_khurtuyah_tas-_1_.jpg"/>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26801" r="26801"/>
          <a:stretch>
            <a:fillRect/>
          </a:stretch>
        </p:blipFill>
        <p:spPr bwMode="auto">
          <a:xfrm>
            <a:off x="208083" y="311728"/>
            <a:ext cx="3280974" cy="4572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oldgazeta19.ru/files/news/ed/66/ayran.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2443" y="3672926"/>
            <a:ext cx="4918421" cy="2968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59709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995949" y="98213"/>
            <a:ext cx="6965863" cy="6660034"/>
          </a:xfrm>
        </p:spPr>
        <p:txBody>
          <a:bodyPr>
            <a:normAutofit fontScale="55000" lnSpcReduction="20000"/>
          </a:bodyPr>
          <a:lstStyle/>
          <a:p>
            <a:pPr marL="0" indent="0" algn="ctr" fontAlgn="base">
              <a:buNone/>
            </a:pPr>
            <a:r>
              <a:rPr lang="ru-RU" sz="1600" dirty="0" smtClean="0">
                <a:solidFill>
                  <a:schemeClr val="bg1"/>
                </a:solidFill>
              </a:rPr>
              <a:t>	</a:t>
            </a:r>
            <a:r>
              <a:rPr lang="ru-RU" b="1" dirty="0"/>
              <a:t> </a:t>
            </a:r>
            <a:r>
              <a:rPr lang="ru-RU" sz="2900" b="1" dirty="0" err="1">
                <a:ln>
                  <a:solidFill>
                    <a:srgbClr val="00B0F0"/>
                  </a:solidFill>
                </a:ln>
              </a:rPr>
              <a:t>Уртун</a:t>
            </a:r>
            <a:r>
              <a:rPr lang="ru-RU" sz="2900" b="1" dirty="0">
                <a:ln>
                  <a:solidFill>
                    <a:srgbClr val="00B0F0"/>
                  </a:solidFill>
                </a:ln>
              </a:rPr>
              <a:t>-той</a:t>
            </a:r>
          </a:p>
          <a:p>
            <a:pPr marL="0" indent="0" algn="ctr" fontAlgn="base">
              <a:buNone/>
            </a:pPr>
            <a:r>
              <a:rPr lang="ru-RU" sz="2900" b="1" dirty="0" smtClean="0">
                <a:ln>
                  <a:solidFill>
                    <a:srgbClr val="00B0F0"/>
                  </a:solidFill>
                </a:ln>
              </a:rPr>
              <a:t>       праздник </a:t>
            </a:r>
            <a:r>
              <a:rPr lang="ru-RU" sz="2900" b="1" dirty="0">
                <a:ln>
                  <a:solidFill>
                    <a:srgbClr val="00B0F0"/>
                  </a:solidFill>
                </a:ln>
              </a:rPr>
              <a:t>урожая</a:t>
            </a:r>
          </a:p>
          <a:p>
            <a:pPr algn="just"/>
            <a:r>
              <a:rPr lang="ru-RU" dirty="0" smtClean="0"/>
              <a:t>     </a:t>
            </a:r>
            <a:r>
              <a:rPr lang="ru-RU" sz="2200" dirty="0" smtClean="0">
                <a:solidFill>
                  <a:schemeClr val="bg1"/>
                </a:solidFill>
              </a:rPr>
              <a:t>Осенью устраивали праздник урожая </a:t>
            </a:r>
            <a:r>
              <a:rPr lang="ru-RU" sz="2200" dirty="0" err="1" smtClean="0">
                <a:solidFill>
                  <a:schemeClr val="bg1"/>
                </a:solidFill>
              </a:rPr>
              <a:t>Уртун</a:t>
            </a:r>
            <a:r>
              <a:rPr lang="ru-RU" sz="2200" dirty="0" smtClean="0">
                <a:solidFill>
                  <a:schemeClr val="bg1"/>
                </a:solidFill>
              </a:rPr>
              <a:t> — той. Из молодого зерна готовили хмельной напиток «поза». Жители </a:t>
            </a:r>
            <a:r>
              <a:rPr lang="ru-RU" sz="2200" dirty="0" err="1">
                <a:solidFill>
                  <a:schemeClr val="bg1"/>
                </a:solidFill>
              </a:rPr>
              <a:t>аалов</a:t>
            </a:r>
            <a:r>
              <a:rPr lang="ru-RU" sz="2200" dirty="0">
                <a:solidFill>
                  <a:schemeClr val="bg1"/>
                </a:solidFill>
              </a:rPr>
              <a:t> выходили на пашни, где устанавливали столики с едой </a:t>
            </a:r>
            <a:r>
              <a:rPr lang="ru-RU" sz="2200" dirty="0" smtClean="0">
                <a:solidFill>
                  <a:schemeClr val="bg1"/>
                </a:solidFill>
              </a:rPr>
              <a:t>(</a:t>
            </a:r>
            <a:r>
              <a:rPr lang="ru-RU" sz="2200" dirty="0" err="1">
                <a:solidFill>
                  <a:schemeClr val="bg1"/>
                </a:solidFill>
              </a:rPr>
              <a:t>саламатом</a:t>
            </a:r>
            <a:r>
              <a:rPr lang="ru-RU" sz="2200" dirty="0">
                <a:solidFill>
                  <a:schemeClr val="bg1"/>
                </a:solidFill>
              </a:rPr>
              <a:t>) и напитками, приготовленными из остатков </a:t>
            </a:r>
            <a:r>
              <a:rPr lang="ru-RU" sz="2200" dirty="0" smtClean="0">
                <a:solidFill>
                  <a:schemeClr val="bg1"/>
                </a:solidFill>
              </a:rPr>
              <a:t>прошлогоднего </a:t>
            </a:r>
            <a:r>
              <a:rPr lang="ru-RU" sz="2200" dirty="0">
                <a:solidFill>
                  <a:schemeClr val="bg1"/>
                </a:solidFill>
              </a:rPr>
              <a:t>ячменя </a:t>
            </a:r>
            <a:r>
              <a:rPr lang="ru-RU" sz="2200" dirty="0" smtClean="0">
                <a:solidFill>
                  <a:schemeClr val="bg1"/>
                </a:solidFill>
              </a:rPr>
              <a:t>(</a:t>
            </a:r>
            <a:r>
              <a:rPr lang="ru-RU" sz="2200" dirty="0" err="1">
                <a:solidFill>
                  <a:schemeClr val="bg1"/>
                </a:solidFill>
              </a:rPr>
              <a:t>eрен</a:t>
            </a:r>
            <a:r>
              <a:rPr lang="ru-RU" sz="2200" dirty="0">
                <a:solidFill>
                  <a:schemeClr val="bg1"/>
                </a:solidFill>
              </a:rPr>
              <a:t> </a:t>
            </a:r>
            <a:r>
              <a:rPr lang="ru-RU" sz="2200" dirty="0" err="1">
                <a:solidFill>
                  <a:schemeClr val="bg1"/>
                </a:solidFill>
              </a:rPr>
              <a:t>хурты</a:t>
            </a:r>
            <a:r>
              <a:rPr lang="ru-RU" sz="2200" dirty="0">
                <a:solidFill>
                  <a:schemeClr val="bg1"/>
                </a:solidFill>
              </a:rPr>
              <a:t> </a:t>
            </a:r>
            <a:r>
              <a:rPr lang="ru-RU" sz="2200" dirty="0" err="1">
                <a:solidFill>
                  <a:schemeClr val="bg1"/>
                </a:solidFill>
              </a:rPr>
              <a:t>арбазы</a:t>
            </a:r>
            <a:r>
              <a:rPr lang="ru-RU" sz="2200" dirty="0">
                <a:solidFill>
                  <a:schemeClr val="bg1"/>
                </a:solidFill>
              </a:rPr>
              <a:t>). Почётный старец брызгал горам хакасским ячменным квасом </a:t>
            </a:r>
            <a:r>
              <a:rPr lang="ru-RU" sz="2200" dirty="0" err="1" smtClean="0">
                <a:solidFill>
                  <a:schemeClr val="bg1"/>
                </a:solidFill>
              </a:rPr>
              <a:t>абыртхы</a:t>
            </a:r>
            <a:r>
              <a:rPr lang="ru-RU" sz="2200" dirty="0" smtClean="0">
                <a:solidFill>
                  <a:schemeClr val="bg1"/>
                </a:solidFill>
              </a:rPr>
              <a:t> </a:t>
            </a:r>
            <a:r>
              <a:rPr lang="ru-RU" sz="2200" dirty="0">
                <a:solidFill>
                  <a:schemeClr val="bg1"/>
                </a:solidFill>
              </a:rPr>
              <a:t>и читал заклинание:</a:t>
            </a:r>
          </a:p>
          <a:p>
            <a:pPr marL="0" indent="0" algn="just">
              <a:buNone/>
            </a:pPr>
            <a:r>
              <a:rPr lang="ru-RU" sz="2200" dirty="0" smtClean="0">
                <a:solidFill>
                  <a:schemeClr val="bg1"/>
                </a:solidFill>
              </a:rPr>
              <a:t>       «</a:t>
            </a:r>
            <a:r>
              <a:rPr lang="ru-RU" sz="2200" dirty="0" err="1">
                <a:solidFill>
                  <a:schemeClr val="bg1"/>
                </a:solidFill>
              </a:rPr>
              <a:t>Тараан</a:t>
            </a:r>
            <a:r>
              <a:rPr lang="ru-RU" sz="2200" dirty="0">
                <a:solidFill>
                  <a:schemeClr val="bg1"/>
                </a:solidFill>
              </a:rPr>
              <a:t> </a:t>
            </a:r>
            <a:r>
              <a:rPr lang="ru-RU" sz="2200" dirty="0" err="1">
                <a:solidFill>
                  <a:schemeClr val="bg1"/>
                </a:solidFill>
              </a:rPr>
              <a:t>хыраxа</a:t>
            </a:r>
            <a:r>
              <a:rPr lang="ru-RU" sz="2200" dirty="0">
                <a:solidFill>
                  <a:schemeClr val="bg1"/>
                </a:solidFill>
              </a:rPr>
              <a:t> </a:t>
            </a:r>
            <a:r>
              <a:rPr lang="ru-RU" sz="2200" dirty="0" err="1">
                <a:solidFill>
                  <a:schemeClr val="bg1"/>
                </a:solidFill>
              </a:rPr>
              <a:t>тас</a:t>
            </a:r>
            <a:r>
              <a:rPr lang="ru-RU" sz="2200" dirty="0">
                <a:solidFill>
                  <a:schemeClr val="bg1"/>
                </a:solidFill>
              </a:rPr>
              <a:t> </a:t>
            </a:r>
            <a:r>
              <a:rPr lang="ru-RU" sz="2200" dirty="0" err="1">
                <a:solidFill>
                  <a:schemeClr val="bg1"/>
                </a:solidFill>
              </a:rPr>
              <a:t>пeтсiн</a:t>
            </a:r>
            <a:r>
              <a:rPr lang="ru-RU" sz="2200" dirty="0">
                <a:solidFill>
                  <a:schemeClr val="bg1"/>
                </a:solidFill>
              </a:rPr>
              <a:t>! </a:t>
            </a:r>
          </a:p>
          <a:p>
            <a:pPr marL="0" indent="0" algn="just">
              <a:buNone/>
            </a:pPr>
            <a:r>
              <a:rPr lang="ru-RU" sz="2200" dirty="0" smtClean="0">
                <a:solidFill>
                  <a:schemeClr val="bg1"/>
                </a:solidFill>
              </a:rPr>
              <a:t>        </a:t>
            </a:r>
            <a:r>
              <a:rPr lang="ru-RU" sz="2200" dirty="0" err="1" smtClean="0">
                <a:solidFill>
                  <a:schemeClr val="bg1"/>
                </a:solidFill>
              </a:rPr>
              <a:t>Салuан</a:t>
            </a:r>
            <a:r>
              <a:rPr lang="ru-RU" sz="2200" dirty="0" smtClean="0">
                <a:solidFill>
                  <a:schemeClr val="bg1"/>
                </a:solidFill>
              </a:rPr>
              <a:t> </a:t>
            </a:r>
            <a:r>
              <a:rPr lang="ru-RU" sz="2200" dirty="0" err="1">
                <a:solidFill>
                  <a:schemeClr val="bg1"/>
                </a:solidFill>
              </a:rPr>
              <a:t>хыраxа</a:t>
            </a:r>
            <a:r>
              <a:rPr lang="ru-RU" sz="2200" dirty="0">
                <a:solidFill>
                  <a:schemeClr val="bg1"/>
                </a:solidFill>
              </a:rPr>
              <a:t> </a:t>
            </a:r>
            <a:r>
              <a:rPr lang="ru-RU" sz="2200" dirty="0" err="1">
                <a:solidFill>
                  <a:schemeClr val="bg1"/>
                </a:solidFill>
              </a:rPr>
              <a:t>сарысха</a:t>
            </a:r>
            <a:r>
              <a:rPr lang="ru-RU" sz="2200" dirty="0">
                <a:solidFill>
                  <a:schemeClr val="bg1"/>
                </a:solidFill>
              </a:rPr>
              <a:t> </a:t>
            </a:r>
            <a:r>
              <a:rPr lang="ru-RU" sz="2200" dirty="0" err="1">
                <a:solidFill>
                  <a:schemeClr val="bg1"/>
                </a:solidFill>
              </a:rPr>
              <a:t>чiзiн</a:t>
            </a:r>
            <a:r>
              <a:rPr lang="ru-RU" sz="2200" dirty="0">
                <a:solidFill>
                  <a:schemeClr val="bg1"/>
                </a:solidFill>
              </a:rPr>
              <a:t>! </a:t>
            </a:r>
          </a:p>
          <a:p>
            <a:pPr marL="0" indent="0" algn="just">
              <a:buNone/>
            </a:pPr>
            <a:r>
              <a:rPr lang="ru-RU" sz="2200" dirty="0" smtClean="0">
                <a:solidFill>
                  <a:schemeClr val="bg1"/>
                </a:solidFill>
              </a:rPr>
              <a:t>        </a:t>
            </a:r>
            <a:r>
              <a:rPr lang="ru-RU" sz="2200" dirty="0" err="1" smtClean="0">
                <a:solidFill>
                  <a:schemeClr val="bg1"/>
                </a:solidFill>
              </a:rPr>
              <a:t>Харыс</a:t>
            </a:r>
            <a:r>
              <a:rPr lang="ru-RU" sz="2200" dirty="0" smtClean="0">
                <a:solidFill>
                  <a:schemeClr val="bg1"/>
                </a:solidFill>
              </a:rPr>
              <a:t> </a:t>
            </a:r>
            <a:r>
              <a:rPr lang="ru-RU" sz="2200" dirty="0" err="1">
                <a:solidFill>
                  <a:schemeClr val="bg1"/>
                </a:solidFill>
              </a:rPr>
              <a:t>читпес</a:t>
            </a:r>
            <a:r>
              <a:rPr lang="ru-RU" sz="2200" dirty="0">
                <a:solidFill>
                  <a:schemeClr val="bg1"/>
                </a:solidFill>
              </a:rPr>
              <a:t> </a:t>
            </a:r>
            <a:r>
              <a:rPr lang="ru-RU" sz="2200" dirty="0" err="1">
                <a:solidFill>
                  <a:schemeClr val="bg1"/>
                </a:solidFill>
              </a:rPr>
              <a:t>пастыu</a:t>
            </a:r>
            <a:r>
              <a:rPr lang="ru-RU" sz="2200" dirty="0">
                <a:solidFill>
                  <a:schemeClr val="bg1"/>
                </a:solidFill>
              </a:rPr>
              <a:t> </a:t>
            </a:r>
            <a:r>
              <a:rPr lang="ru-RU" sz="2200" dirty="0" err="1">
                <a:solidFill>
                  <a:schemeClr val="bg1"/>
                </a:solidFill>
              </a:rPr>
              <a:t>тамах</a:t>
            </a:r>
            <a:r>
              <a:rPr lang="ru-RU" sz="2200" dirty="0">
                <a:solidFill>
                  <a:schemeClr val="bg1"/>
                </a:solidFill>
              </a:rPr>
              <a:t> </a:t>
            </a:r>
            <a:r>
              <a:rPr lang="ru-RU" sz="2200" dirty="0" err="1">
                <a:solidFill>
                  <a:schemeClr val="bg1"/>
                </a:solidFill>
              </a:rPr>
              <a:t>ползын</a:t>
            </a:r>
            <a:r>
              <a:rPr lang="ru-RU" sz="2200" dirty="0">
                <a:solidFill>
                  <a:schemeClr val="bg1"/>
                </a:solidFill>
              </a:rPr>
              <a:t>! </a:t>
            </a:r>
          </a:p>
          <a:p>
            <a:pPr marL="0" indent="0" algn="just">
              <a:buNone/>
            </a:pPr>
            <a:r>
              <a:rPr lang="ru-RU" sz="2200" dirty="0" smtClean="0">
                <a:solidFill>
                  <a:schemeClr val="bg1"/>
                </a:solidFill>
              </a:rPr>
              <a:t>        </a:t>
            </a:r>
            <a:r>
              <a:rPr lang="ru-RU" sz="2200" dirty="0" err="1" smtClean="0">
                <a:solidFill>
                  <a:schemeClr val="bg1"/>
                </a:solidFill>
              </a:rPr>
              <a:t>Тудым</a:t>
            </a:r>
            <a:r>
              <a:rPr lang="ru-RU" sz="2200" dirty="0" smtClean="0">
                <a:solidFill>
                  <a:schemeClr val="bg1"/>
                </a:solidFill>
              </a:rPr>
              <a:t> </a:t>
            </a:r>
            <a:r>
              <a:rPr lang="ru-RU" sz="2200" dirty="0" err="1">
                <a:solidFill>
                  <a:schemeClr val="bg1"/>
                </a:solidFill>
              </a:rPr>
              <a:t>читпес</a:t>
            </a:r>
            <a:r>
              <a:rPr lang="ru-RU" sz="2200" dirty="0">
                <a:solidFill>
                  <a:schemeClr val="bg1"/>
                </a:solidFill>
              </a:rPr>
              <a:t> </a:t>
            </a:r>
            <a:r>
              <a:rPr lang="ru-RU" sz="2200" dirty="0" err="1">
                <a:solidFill>
                  <a:schemeClr val="bg1"/>
                </a:solidFill>
              </a:rPr>
              <a:t>тjстiг</a:t>
            </a:r>
            <a:r>
              <a:rPr lang="ru-RU" sz="2200" dirty="0">
                <a:solidFill>
                  <a:schemeClr val="bg1"/>
                </a:solidFill>
              </a:rPr>
              <a:t> ас </a:t>
            </a:r>
            <a:r>
              <a:rPr lang="ru-RU" sz="2200" dirty="0" err="1">
                <a:solidFill>
                  <a:schemeClr val="bg1"/>
                </a:solidFill>
              </a:rPr>
              <a:t>ползынl</a:t>
            </a:r>
            <a:r>
              <a:rPr lang="ru-RU" sz="2200" dirty="0">
                <a:solidFill>
                  <a:schemeClr val="bg1"/>
                </a:solidFill>
              </a:rPr>
              <a:t>»</a:t>
            </a:r>
          </a:p>
          <a:p>
            <a:pPr marL="0" indent="0" algn="just">
              <a:buNone/>
            </a:pPr>
            <a:r>
              <a:rPr lang="ru-RU" sz="2200" dirty="0" smtClean="0">
                <a:solidFill>
                  <a:schemeClr val="bg1"/>
                </a:solidFill>
              </a:rPr>
              <a:t>       «Пусть </a:t>
            </a:r>
            <a:r>
              <a:rPr lang="ru-RU" sz="2200" dirty="0">
                <a:solidFill>
                  <a:schemeClr val="bg1"/>
                </a:solidFill>
              </a:rPr>
              <a:t>на посеянной пашне образуются камни! </a:t>
            </a:r>
          </a:p>
          <a:p>
            <a:pPr marL="0" indent="0" algn="just">
              <a:buNone/>
            </a:pPr>
            <a:r>
              <a:rPr lang="ru-RU" sz="2200" dirty="0" smtClean="0">
                <a:solidFill>
                  <a:schemeClr val="bg1"/>
                </a:solidFill>
              </a:rPr>
              <a:t>        Пусть </a:t>
            </a:r>
            <a:r>
              <a:rPr lang="ru-RU" sz="2200" dirty="0">
                <a:solidFill>
                  <a:schemeClr val="bg1"/>
                </a:solidFill>
              </a:rPr>
              <a:t>посевы съест кобылка!</a:t>
            </a:r>
          </a:p>
          <a:p>
            <a:pPr marL="0" indent="0" algn="just">
              <a:buNone/>
            </a:pPr>
            <a:r>
              <a:rPr lang="ru-RU" sz="2200" dirty="0" smtClean="0">
                <a:solidFill>
                  <a:schemeClr val="bg1"/>
                </a:solidFill>
              </a:rPr>
              <a:t>        Пусть </a:t>
            </a:r>
            <a:r>
              <a:rPr lang="ru-RU" sz="2200" dirty="0">
                <a:solidFill>
                  <a:schemeClr val="bg1"/>
                </a:solidFill>
              </a:rPr>
              <a:t>вырастет хлеб с колосом менее четверти! </a:t>
            </a:r>
          </a:p>
          <a:p>
            <a:pPr marL="0" indent="0" algn="just">
              <a:buNone/>
            </a:pPr>
            <a:r>
              <a:rPr lang="ru-RU" sz="2200" dirty="0" smtClean="0">
                <a:solidFill>
                  <a:schemeClr val="bg1"/>
                </a:solidFill>
              </a:rPr>
              <a:t>        Пусть </a:t>
            </a:r>
            <a:r>
              <a:rPr lang="ru-RU" sz="2200" dirty="0">
                <a:solidFill>
                  <a:schemeClr val="bg1"/>
                </a:solidFill>
              </a:rPr>
              <a:t>вырастет хлеб с корнем менее горсти!» </a:t>
            </a:r>
            <a:r>
              <a:rPr lang="ru-RU" sz="2200" dirty="0" smtClean="0">
                <a:solidFill>
                  <a:schemeClr val="bg1"/>
                </a:solidFill>
              </a:rPr>
              <a:t>[7]</a:t>
            </a:r>
          </a:p>
          <a:p>
            <a:pPr algn="just"/>
            <a:r>
              <a:rPr lang="ru-RU" sz="2200" dirty="0" smtClean="0">
                <a:solidFill>
                  <a:schemeClr val="bg1"/>
                </a:solidFill>
              </a:rPr>
              <a:t>         Вероятно</a:t>
            </a:r>
            <a:r>
              <a:rPr lang="ru-RU" sz="2200" dirty="0">
                <a:solidFill>
                  <a:schemeClr val="bg1"/>
                </a:solidFill>
              </a:rPr>
              <a:t>, от подобного заклинания ждали обратного результата. В конце </a:t>
            </a:r>
            <a:r>
              <a:rPr lang="ru-RU" sz="2200" dirty="0" smtClean="0">
                <a:solidFill>
                  <a:schemeClr val="bg1"/>
                </a:solidFill>
              </a:rPr>
              <a:t>ритуала</a:t>
            </a:r>
            <a:r>
              <a:rPr lang="ru-RU" sz="2200" dirty="0">
                <a:solidFill>
                  <a:schemeClr val="bg1"/>
                </a:solidFill>
              </a:rPr>
              <a:t>, после </a:t>
            </a:r>
            <a:r>
              <a:rPr lang="ru-RU" sz="2200" dirty="0" smtClean="0">
                <a:solidFill>
                  <a:schemeClr val="bg1"/>
                </a:solidFill>
              </a:rPr>
              <a:t>окончания </a:t>
            </a:r>
            <a:r>
              <a:rPr lang="ru-RU" sz="2200" dirty="0">
                <a:solidFill>
                  <a:schemeClr val="bg1"/>
                </a:solidFill>
              </a:rPr>
              <a:t>кропления, старец производил гадание </a:t>
            </a:r>
            <a:r>
              <a:rPr lang="ru-RU" sz="2200" dirty="0" smtClean="0">
                <a:solidFill>
                  <a:schemeClr val="bg1"/>
                </a:solidFill>
              </a:rPr>
              <a:t>«</a:t>
            </a:r>
            <a:r>
              <a:rPr lang="ru-RU" sz="2200" dirty="0" err="1">
                <a:solidFill>
                  <a:schemeClr val="bg1"/>
                </a:solidFill>
              </a:rPr>
              <a:t>тjрiк</a:t>
            </a:r>
            <a:r>
              <a:rPr lang="ru-RU" sz="2200" dirty="0">
                <a:solidFill>
                  <a:schemeClr val="bg1"/>
                </a:solidFill>
              </a:rPr>
              <a:t>», бросая </a:t>
            </a:r>
            <a:r>
              <a:rPr lang="ru-RU" sz="2200" dirty="0" smtClean="0">
                <a:solidFill>
                  <a:schemeClr val="bg1"/>
                </a:solidFill>
              </a:rPr>
              <a:t>через </a:t>
            </a:r>
            <a:r>
              <a:rPr lang="ru-RU" sz="2200" dirty="0">
                <a:solidFill>
                  <a:schemeClr val="bg1"/>
                </a:solidFill>
              </a:rPr>
              <a:t>плечо чашку с ложкой. Если данные предметы падали отверстием вверх, то </a:t>
            </a:r>
            <a:r>
              <a:rPr lang="ru-RU" sz="2200" dirty="0" smtClean="0">
                <a:solidFill>
                  <a:schemeClr val="bg1"/>
                </a:solidFill>
              </a:rPr>
              <a:t>это </a:t>
            </a:r>
            <a:r>
              <a:rPr lang="ru-RU" sz="2200" dirty="0">
                <a:solidFill>
                  <a:schemeClr val="bg1"/>
                </a:solidFill>
              </a:rPr>
              <a:t>предвещало хороший урожай, и все кричали «ах </a:t>
            </a:r>
            <a:r>
              <a:rPr lang="ru-RU" sz="2200" dirty="0" err="1">
                <a:solidFill>
                  <a:schemeClr val="bg1"/>
                </a:solidFill>
              </a:rPr>
              <a:t>тjрiк</a:t>
            </a:r>
            <a:r>
              <a:rPr lang="ru-RU" sz="2200" dirty="0">
                <a:solidFill>
                  <a:schemeClr val="bg1"/>
                </a:solidFill>
              </a:rPr>
              <a:t>», т.е. белая судьба. Но </a:t>
            </a:r>
            <a:r>
              <a:rPr lang="ru-RU" sz="2200" dirty="0" smtClean="0">
                <a:solidFill>
                  <a:schemeClr val="bg1"/>
                </a:solidFill>
              </a:rPr>
              <a:t>если </a:t>
            </a:r>
            <a:r>
              <a:rPr lang="ru-RU" sz="2200" dirty="0">
                <a:solidFill>
                  <a:schemeClr val="bg1"/>
                </a:solidFill>
              </a:rPr>
              <a:t>они упали вверх дном, то народ с </a:t>
            </a:r>
            <a:r>
              <a:rPr lang="ru-RU" sz="2200" dirty="0" smtClean="0">
                <a:solidFill>
                  <a:schemeClr val="bg1"/>
                </a:solidFill>
              </a:rPr>
              <a:t>сожалением </a:t>
            </a:r>
            <a:r>
              <a:rPr lang="ru-RU" sz="2200" dirty="0">
                <a:solidFill>
                  <a:schemeClr val="bg1"/>
                </a:solidFill>
              </a:rPr>
              <a:t>восклицал «</a:t>
            </a:r>
            <a:r>
              <a:rPr lang="ru-RU" sz="2200" dirty="0" err="1">
                <a:solidFill>
                  <a:schemeClr val="bg1"/>
                </a:solidFill>
              </a:rPr>
              <a:t>хара</a:t>
            </a:r>
            <a:r>
              <a:rPr lang="ru-RU" sz="2200" dirty="0">
                <a:solidFill>
                  <a:schemeClr val="bg1"/>
                </a:solidFill>
              </a:rPr>
              <a:t> </a:t>
            </a:r>
            <a:r>
              <a:rPr lang="ru-RU" sz="2200" dirty="0" err="1">
                <a:solidFill>
                  <a:schemeClr val="bg1"/>
                </a:solidFill>
              </a:rPr>
              <a:t>тjрiк</a:t>
            </a:r>
            <a:r>
              <a:rPr lang="ru-RU" sz="2200" dirty="0">
                <a:solidFill>
                  <a:schemeClr val="bg1"/>
                </a:solidFill>
              </a:rPr>
              <a:t>», т.е. </a:t>
            </a:r>
            <a:r>
              <a:rPr lang="ru-RU" sz="2200" dirty="0" smtClean="0">
                <a:solidFill>
                  <a:schemeClr val="bg1"/>
                </a:solidFill>
              </a:rPr>
              <a:t>чёрная </a:t>
            </a:r>
            <a:r>
              <a:rPr lang="ru-RU" sz="2200" dirty="0">
                <a:solidFill>
                  <a:schemeClr val="bg1"/>
                </a:solidFill>
              </a:rPr>
              <a:t>судьба с плохими последствиями. До тех пор, пока не совершат гадание, за </a:t>
            </a:r>
            <a:r>
              <a:rPr lang="ru-RU" sz="2200" dirty="0" smtClean="0">
                <a:solidFill>
                  <a:schemeClr val="bg1"/>
                </a:solidFill>
              </a:rPr>
              <a:t>стол </a:t>
            </a:r>
            <a:r>
              <a:rPr lang="ru-RU" sz="2200" dirty="0">
                <a:solidFill>
                  <a:schemeClr val="bg1"/>
                </a:solidFill>
              </a:rPr>
              <a:t>не садились. После этого собравшиеся на поле, потчевали друг друга вином со </a:t>
            </a:r>
            <a:r>
              <a:rPr lang="ru-RU" sz="2200" dirty="0" smtClean="0">
                <a:solidFill>
                  <a:schemeClr val="bg1"/>
                </a:solidFill>
              </a:rPr>
              <a:t>словами</a:t>
            </a:r>
            <a:r>
              <a:rPr lang="ru-RU" sz="2200" dirty="0">
                <a:solidFill>
                  <a:schemeClr val="bg1"/>
                </a:solidFill>
              </a:rPr>
              <a:t>: «</a:t>
            </a:r>
            <a:r>
              <a:rPr lang="ru-RU" sz="2200" dirty="0" err="1">
                <a:solidFill>
                  <a:schemeClr val="bg1"/>
                </a:solidFill>
              </a:rPr>
              <a:t>Урен</a:t>
            </a:r>
            <a:r>
              <a:rPr lang="ru-RU" sz="2200" dirty="0">
                <a:solidFill>
                  <a:schemeClr val="bg1"/>
                </a:solidFill>
              </a:rPr>
              <a:t> </a:t>
            </a:r>
            <a:r>
              <a:rPr lang="ru-RU" sz="2200" dirty="0" err="1">
                <a:solidFill>
                  <a:schemeClr val="bg1"/>
                </a:solidFill>
              </a:rPr>
              <a:t>хурты</a:t>
            </a:r>
            <a:r>
              <a:rPr lang="ru-RU" sz="2200" dirty="0">
                <a:solidFill>
                  <a:schemeClr val="bg1"/>
                </a:solidFill>
              </a:rPr>
              <a:t> тайна!» </a:t>
            </a:r>
            <a:r>
              <a:rPr lang="ru-RU" sz="2200" dirty="0" smtClean="0">
                <a:solidFill>
                  <a:schemeClr val="bg1"/>
                </a:solidFill>
              </a:rPr>
              <a:t>«</a:t>
            </a:r>
            <a:r>
              <a:rPr lang="ru-RU" sz="2200" dirty="0">
                <a:solidFill>
                  <a:schemeClr val="bg1"/>
                </a:solidFill>
              </a:rPr>
              <a:t>Жуй зернового червя!» </a:t>
            </a:r>
            <a:r>
              <a:rPr lang="ru-RU" sz="2200" dirty="0" smtClean="0">
                <a:solidFill>
                  <a:schemeClr val="bg1"/>
                </a:solidFill>
              </a:rPr>
              <a:t>или </a:t>
            </a:r>
            <a:r>
              <a:rPr lang="ru-RU" sz="2200" dirty="0">
                <a:solidFill>
                  <a:schemeClr val="bg1"/>
                </a:solidFill>
              </a:rPr>
              <a:t>«</a:t>
            </a:r>
            <a:r>
              <a:rPr lang="ru-RU" sz="2200" dirty="0" err="1">
                <a:solidFill>
                  <a:schemeClr val="bg1"/>
                </a:solidFill>
              </a:rPr>
              <a:t>Урен</a:t>
            </a:r>
            <a:r>
              <a:rPr lang="ru-RU" sz="2200" dirty="0">
                <a:solidFill>
                  <a:schemeClr val="bg1"/>
                </a:solidFill>
              </a:rPr>
              <a:t> </a:t>
            </a:r>
            <a:r>
              <a:rPr lang="ru-RU" sz="2200" dirty="0" err="1">
                <a:solidFill>
                  <a:schemeClr val="bg1"/>
                </a:solidFill>
              </a:rPr>
              <a:t>хуртын</a:t>
            </a:r>
            <a:r>
              <a:rPr lang="ru-RU" sz="2200" dirty="0">
                <a:solidFill>
                  <a:schemeClr val="bg1"/>
                </a:solidFill>
              </a:rPr>
              <a:t> </a:t>
            </a:r>
            <a:r>
              <a:rPr lang="ru-RU" sz="2200" dirty="0" err="1">
                <a:solidFill>
                  <a:schemeClr val="bg1"/>
                </a:solidFill>
              </a:rPr>
              <a:t>jдiрчебiс</a:t>
            </a:r>
            <a:r>
              <a:rPr lang="ru-RU" sz="2200" dirty="0">
                <a:solidFill>
                  <a:schemeClr val="bg1"/>
                </a:solidFill>
              </a:rPr>
              <a:t>» </a:t>
            </a:r>
            <a:r>
              <a:rPr lang="ru-RU" sz="2200" dirty="0" smtClean="0">
                <a:solidFill>
                  <a:schemeClr val="bg1"/>
                </a:solidFill>
              </a:rPr>
              <a:t>«</a:t>
            </a:r>
            <a:r>
              <a:rPr lang="ru-RU" sz="2200" dirty="0">
                <a:solidFill>
                  <a:schemeClr val="bg1"/>
                </a:solidFill>
              </a:rPr>
              <a:t>Убиваем зернового червя!». Подобный обычай существовал и на Северном </a:t>
            </a:r>
            <a:r>
              <a:rPr lang="ru-RU" sz="2200" dirty="0" smtClean="0">
                <a:solidFill>
                  <a:schemeClr val="bg1"/>
                </a:solidFill>
              </a:rPr>
              <a:t>Алтае</a:t>
            </a:r>
            <a:r>
              <a:rPr lang="ru-RU" sz="2200" dirty="0">
                <a:solidFill>
                  <a:schemeClr val="bg1"/>
                </a:solidFill>
              </a:rPr>
              <a:t>. Под влиянием христианства во время праздника «</a:t>
            </a:r>
            <a:r>
              <a:rPr lang="ru-RU" sz="2200" dirty="0" err="1">
                <a:solidFill>
                  <a:schemeClr val="bg1"/>
                </a:solidFill>
              </a:rPr>
              <a:t>Урен</a:t>
            </a:r>
            <a:r>
              <a:rPr lang="ru-RU" sz="2200" dirty="0">
                <a:solidFill>
                  <a:schemeClr val="bg1"/>
                </a:solidFill>
              </a:rPr>
              <a:t> </a:t>
            </a:r>
            <a:r>
              <a:rPr lang="ru-RU" sz="2200" dirty="0" err="1">
                <a:solidFill>
                  <a:schemeClr val="bg1"/>
                </a:solidFill>
              </a:rPr>
              <a:t>хурты</a:t>
            </a:r>
            <a:r>
              <a:rPr lang="ru-RU" sz="2200" dirty="0">
                <a:solidFill>
                  <a:schemeClr val="bg1"/>
                </a:solidFill>
              </a:rPr>
              <a:t>» на пашне </a:t>
            </a:r>
            <a:r>
              <a:rPr lang="ru-RU" sz="2200" dirty="0" smtClean="0">
                <a:solidFill>
                  <a:schemeClr val="bg1"/>
                </a:solidFill>
              </a:rPr>
              <a:t>стали </a:t>
            </a:r>
            <a:r>
              <a:rPr lang="ru-RU" sz="2200" dirty="0">
                <a:solidFill>
                  <a:schemeClr val="bg1"/>
                </a:solidFill>
              </a:rPr>
              <a:t>разбрасывать скорлупу от </a:t>
            </a:r>
            <a:r>
              <a:rPr lang="ru-RU" sz="2200" dirty="0" smtClean="0">
                <a:solidFill>
                  <a:schemeClr val="bg1"/>
                </a:solidFill>
              </a:rPr>
              <a:t>крашеных </a:t>
            </a:r>
            <a:r>
              <a:rPr lang="ru-RU" sz="2200" dirty="0">
                <a:solidFill>
                  <a:schemeClr val="bg1"/>
                </a:solidFill>
              </a:rPr>
              <a:t>на Пасху яиц, вероятно, с сакральным </a:t>
            </a:r>
            <a:r>
              <a:rPr lang="ru-RU" sz="2200" dirty="0" smtClean="0">
                <a:solidFill>
                  <a:schemeClr val="bg1"/>
                </a:solidFill>
              </a:rPr>
              <a:t>смыслом </a:t>
            </a:r>
            <a:r>
              <a:rPr lang="ru-RU" sz="2200" dirty="0">
                <a:solidFill>
                  <a:schemeClr val="bg1"/>
                </a:solidFill>
              </a:rPr>
              <a:t>«оплодотворения» земли. После ритуальной части пахари мыли лицо </a:t>
            </a:r>
            <a:r>
              <a:rPr lang="ru-RU" sz="2200" dirty="0" smtClean="0">
                <a:solidFill>
                  <a:schemeClr val="bg1"/>
                </a:solidFill>
              </a:rPr>
              <a:t>и ополаскивались </a:t>
            </a:r>
            <a:r>
              <a:rPr lang="ru-RU" sz="2200" dirty="0">
                <a:solidFill>
                  <a:schemeClr val="bg1"/>
                </a:solidFill>
              </a:rPr>
              <a:t>в тазу, а воду выливали на пашню. Согласно хакасской традиции, с </a:t>
            </a:r>
            <a:r>
              <a:rPr lang="ru-RU" sz="2200" dirty="0" smtClean="0">
                <a:solidFill>
                  <a:schemeClr val="bg1"/>
                </a:solidFill>
              </a:rPr>
              <a:t>первого </a:t>
            </a:r>
            <a:r>
              <a:rPr lang="ru-RU" sz="2200" dirty="0">
                <a:solidFill>
                  <a:schemeClr val="bg1"/>
                </a:solidFill>
              </a:rPr>
              <a:t>дня посевной компании не умывались, чтобы не смыть счастье и не обидеть </a:t>
            </a:r>
            <a:r>
              <a:rPr lang="ru-RU" sz="2200" dirty="0" smtClean="0">
                <a:solidFill>
                  <a:schemeClr val="bg1"/>
                </a:solidFill>
              </a:rPr>
              <a:t>землю </a:t>
            </a:r>
            <a:r>
              <a:rPr lang="ru-RU" sz="2200" dirty="0">
                <a:solidFill>
                  <a:schemeClr val="bg1"/>
                </a:solidFill>
              </a:rPr>
              <a:t>своим брезгливым к </a:t>
            </a:r>
            <a:r>
              <a:rPr lang="ru-RU" sz="2200" dirty="0" smtClean="0">
                <a:solidFill>
                  <a:schemeClr val="bg1"/>
                </a:solidFill>
              </a:rPr>
              <a:t>ней отношением</a:t>
            </a:r>
            <a:r>
              <a:rPr lang="ru-RU" sz="2200" dirty="0">
                <a:solidFill>
                  <a:schemeClr val="bg1"/>
                </a:solidFill>
              </a:rPr>
              <a:t>. </a:t>
            </a:r>
            <a:endParaRPr lang="ru-RU" sz="2200" dirty="0" smtClean="0">
              <a:solidFill>
                <a:schemeClr val="bg1"/>
              </a:solidFill>
            </a:endParaRPr>
          </a:p>
          <a:p>
            <a:pPr algn="just" fontAlgn="base"/>
            <a:r>
              <a:rPr lang="ru-RU" sz="2200" dirty="0" smtClean="0">
                <a:solidFill>
                  <a:schemeClr val="bg1"/>
                </a:solidFill>
              </a:rPr>
              <a:t>         В конце пашни оставляли пучок несрезанных колосков «</a:t>
            </a:r>
            <a:r>
              <a:rPr lang="ru-RU" sz="2200" dirty="0" err="1" smtClean="0">
                <a:solidFill>
                  <a:schemeClr val="bg1"/>
                </a:solidFill>
              </a:rPr>
              <a:t>хыра</a:t>
            </a:r>
            <a:r>
              <a:rPr lang="ru-RU" sz="2200" dirty="0" smtClean="0">
                <a:solidFill>
                  <a:schemeClr val="bg1"/>
                </a:solidFill>
              </a:rPr>
              <a:t> </a:t>
            </a:r>
            <a:r>
              <a:rPr lang="ru-RU" sz="2200" dirty="0" err="1" smtClean="0">
                <a:solidFill>
                  <a:schemeClr val="bg1"/>
                </a:solidFill>
              </a:rPr>
              <a:t>улузi</a:t>
            </a:r>
            <a:r>
              <a:rPr lang="ru-RU" sz="2200" dirty="0" smtClean="0">
                <a:solidFill>
                  <a:schemeClr val="bg1"/>
                </a:solidFill>
              </a:rPr>
              <a:t>» на счастье. На празднике их торжественно завязывали цветными ленточками. Обряд посвящали духу-хозяину пашни за полученный урожай.</a:t>
            </a:r>
            <a:endParaRPr lang="ru-RU" sz="2200" dirty="0">
              <a:solidFill>
                <a:schemeClr val="bg1"/>
              </a:solidFill>
            </a:endParaRPr>
          </a:p>
        </p:txBody>
      </p:sp>
      <p:pic>
        <p:nvPicPr>
          <p:cNvPr id="7170" name="Picture 2" descr="https://r-19.ru/upload/iblock/f0c/IMG_326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041" y="171473"/>
            <a:ext cx="4283524" cy="276384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xakac.info/files/old/turizm_beya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041" y="3170889"/>
            <a:ext cx="4283524" cy="2976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564805"/>
      </p:ext>
    </p:extLst>
  </p:cSld>
  <p:clrMapOvr>
    <a:masterClrMapping/>
  </p:clrMapOvr>
  <p:timing>
    <p:tnLst>
      <p:par>
        <p:cTn id="1" dur="indefinite" restart="never" nodeType="tmRoot"/>
      </p:par>
    </p:tnLst>
  </p:timing>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626</TotalTime>
  <Words>1568</Words>
  <Application>Microsoft Office PowerPoint</Application>
  <PresentationFormat>Широкоэкранный</PresentationFormat>
  <Paragraphs>131</Paragraphs>
  <Slides>14</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14</vt:i4>
      </vt:variant>
    </vt:vector>
  </HeadingPairs>
  <TitlesOfParts>
    <vt:vector size="21" baseType="lpstr">
      <vt:lpstr>Arial</vt:lpstr>
      <vt:lpstr>Calibri</vt:lpstr>
      <vt:lpstr>Century Gothic</vt:lpstr>
      <vt:lpstr>inherit</vt:lpstr>
      <vt:lpstr>Times New Roman</vt:lpstr>
      <vt:lpstr>Wingdings 3</vt:lpstr>
      <vt:lpstr>Сектор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Тун-пайрам праздник первого айрана</vt:lpstr>
      <vt:lpstr>          Айран солындызы праздник последнего айрана </vt:lpstr>
      <vt:lpstr>Презентация PowerPoint</vt:lpstr>
      <vt:lpstr>Барс - бег - первого кыргызского кагана</vt:lpstr>
      <vt:lpstr>«Двенадцать животных считают годы» </vt:lpstr>
      <vt:lpstr>Хакасский календарь</vt:lpstr>
      <vt:lpstr>легенды</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Забытые истории</dc:title>
  <dc:creator>User</dc:creator>
  <cp:lastModifiedBy>User</cp:lastModifiedBy>
  <cp:revision>64</cp:revision>
  <dcterms:created xsi:type="dcterms:W3CDTF">2017-04-02T16:52:34Z</dcterms:created>
  <dcterms:modified xsi:type="dcterms:W3CDTF">2022-03-13T06:26:26Z</dcterms:modified>
</cp:coreProperties>
</file>