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1EDCF-EB89-47C2-9068-37819776A7E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F5D25-5A93-4DC2-83EC-B5299E68DF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138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1EDCF-EB89-47C2-9068-37819776A7E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F5D25-5A93-4DC2-83EC-B5299E68DF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793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1EDCF-EB89-47C2-9068-37819776A7E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F5D25-5A93-4DC2-83EC-B5299E68DF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50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1EDCF-EB89-47C2-9068-37819776A7E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F5D25-5A93-4DC2-83EC-B5299E68DF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737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1EDCF-EB89-47C2-9068-37819776A7E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F5D25-5A93-4DC2-83EC-B5299E68DF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948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1EDCF-EB89-47C2-9068-37819776A7E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F5D25-5A93-4DC2-83EC-B5299E68DF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664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1EDCF-EB89-47C2-9068-37819776A7E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F5D25-5A93-4DC2-83EC-B5299E68DF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586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1EDCF-EB89-47C2-9068-37819776A7E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F5D25-5A93-4DC2-83EC-B5299E68DF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99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1EDCF-EB89-47C2-9068-37819776A7E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F5D25-5A93-4DC2-83EC-B5299E68DF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279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1EDCF-EB89-47C2-9068-37819776A7E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F5D25-5A93-4DC2-83EC-B5299E68DF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568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1EDCF-EB89-47C2-9068-37819776A7E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F5D25-5A93-4DC2-83EC-B5299E68DF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837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1EDCF-EB89-47C2-9068-37819776A7E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F5D25-5A93-4DC2-83EC-B5299E68DF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918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6795" y="2329934"/>
            <a:ext cx="798083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/>
              <a:t>Международные </a:t>
            </a:r>
            <a:r>
              <a:rPr lang="ru-RU" sz="4800" b="1" dirty="0" smtClean="0"/>
              <a:t>отношения</a:t>
            </a:r>
          </a:p>
          <a:p>
            <a:pPr algn="ctr"/>
            <a:r>
              <a:rPr lang="ru-RU" sz="4800" b="1" dirty="0" smtClean="0"/>
              <a:t>XV-XVII </a:t>
            </a:r>
            <a:r>
              <a:rPr lang="ru-RU" sz="4800" b="1" dirty="0"/>
              <a:t>веках</a:t>
            </a:r>
          </a:p>
        </p:txBody>
      </p:sp>
    </p:spTree>
    <p:extLst>
      <p:ext uri="{BB962C8B-B14F-4D97-AF65-F5344CB8AC3E}">
        <p14:creationId xmlns:p14="http://schemas.microsoft.com/office/powerpoint/2010/main" val="187289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0200" y="1397000"/>
            <a:ext cx="5181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Сражение у Белой горы</a:t>
            </a:r>
            <a:r>
              <a:rPr lang="ru-RU" sz="3200" b="1" dirty="0" smtClean="0"/>
              <a:t> – </a:t>
            </a:r>
          </a:p>
          <a:p>
            <a:r>
              <a:rPr lang="ru-RU" sz="3200" b="1" dirty="0"/>
              <a:t>ч</a:t>
            </a:r>
            <a:r>
              <a:rPr lang="ru-RU" sz="3200" b="1" dirty="0" smtClean="0"/>
              <a:t>ешское войско разбито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010400" y="4584700"/>
            <a:ext cx="49911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Чехия была превращена в австрийскую провинцию </a:t>
            </a:r>
            <a:r>
              <a:rPr lang="ru-RU" sz="3200" b="1" dirty="0" smtClean="0">
                <a:solidFill>
                  <a:srgbClr val="FF0000"/>
                </a:solidFill>
              </a:rPr>
              <a:t>Богемию.</a:t>
            </a:r>
            <a:endParaRPr lang="ru-RU" sz="32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3559242"/>
            <a:ext cx="5964370" cy="30269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939" y="340080"/>
            <a:ext cx="5506561" cy="368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68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543800" y="4874280"/>
            <a:ext cx="4279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Узаконивание грабежа и разбоя солдат</a:t>
            </a:r>
            <a:endParaRPr 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67" r="11067"/>
          <a:stretch/>
        </p:blipFill>
        <p:spPr>
          <a:xfrm>
            <a:off x="1816100" y="1686580"/>
            <a:ext cx="2057400" cy="23488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9" r="29418"/>
          <a:stretch/>
        </p:blipFill>
        <p:spPr>
          <a:xfrm flipH="1">
            <a:off x="7839248" y="1597680"/>
            <a:ext cx="2482503" cy="2356677"/>
          </a:xfrm>
          <a:prstGeom prst="rect">
            <a:avLst/>
          </a:prstGeom>
        </p:spPr>
      </p:pic>
      <p:sp>
        <p:nvSpPr>
          <p:cNvPr id="5" name="Выноска со стрелкой вниз 4"/>
          <p:cNvSpPr/>
          <p:nvPr/>
        </p:nvSpPr>
        <p:spPr>
          <a:xfrm>
            <a:off x="0" y="0"/>
            <a:ext cx="5892800" cy="1473200"/>
          </a:xfrm>
          <a:prstGeom prst="down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25500" y="213380"/>
            <a:ext cx="48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Король Дании Кристиан </a:t>
            </a:r>
            <a:r>
              <a:rPr lang="en-US" sz="2800" b="1" dirty="0" smtClean="0"/>
              <a:t>IV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09550" y="4415422"/>
            <a:ext cx="54737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Потеряв половину армии, </a:t>
            </a:r>
            <a:r>
              <a:rPr lang="ru-RU" sz="2800" b="1" dirty="0" smtClean="0">
                <a:solidFill>
                  <a:srgbClr val="FF0000"/>
                </a:solidFill>
              </a:rPr>
              <a:t>датский король бежал</a:t>
            </a:r>
            <a:r>
              <a:rPr lang="ru-RU" sz="2800" b="1" dirty="0" smtClean="0"/>
              <a:t>, а затем был вынужден заключить мир (1629 году) и обязался впредь не вмешиваться в дела Германии</a:t>
            </a:r>
            <a:endParaRPr lang="ru-RU" sz="2800" b="1" dirty="0"/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892800" y="0"/>
            <a:ext cx="6299200" cy="14732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680200" y="213380"/>
            <a:ext cx="48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Альбрехт фон Валленштейн</a:t>
            </a:r>
            <a:endParaRPr lang="ru-RU" sz="2800" b="1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8743950" y="4078837"/>
            <a:ext cx="596900" cy="6709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>
            <a:off x="5683250" y="5207000"/>
            <a:ext cx="1428750" cy="6223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912418"/>
            <a:ext cx="1727200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83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6299200" y="5118099"/>
            <a:ext cx="5892800" cy="173990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6299200" y="0"/>
            <a:ext cx="5892800" cy="1473200"/>
          </a:xfrm>
          <a:prstGeom prst="down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25500" y="213380"/>
            <a:ext cx="48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Король Швеции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Густав </a:t>
            </a:r>
            <a:r>
              <a:rPr lang="en-US" sz="2800" b="1" dirty="0" smtClean="0">
                <a:solidFill>
                  <a:srgbClr val="FF0000"/>
                </a:solidFill>
              </a:rPr>
              <a:t>II</a:t>
            </a:r>
            <a:r>
              <a:rPr lang="ru-RU" sz="2800" b="1" dirty="0" smtClean="0">
                <a:solidFill>
                  <a:srgbClr val="FF0000"/>
                </a:solidFill>
              </a:rPr>
              <a:t> Адольф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3" r="23176"/>
          <a:stretch/>
        </p:blipFill>
        <p:spPr>
          <a:xfrm>
            <a:off x="292100" y="1473200"/>
            <a:ext cx="4191339" cy="3467100"/>
          </a:xfrm>
          <a:prstGeom prst="rect">
            <a:avLst/>
          </a:prstGeom>
        </p:spPr>
      </p:pic>
      <p:sp>
        <p:nvSpPr>
          <p:cNvPr id="16" name="Выноска со стрелкой вниз 15"/>
          <p:cNvSpPr/>
          <p:nvPr/>
        </p:nvSpPr>
        <p:spPr>
          <a:xfrm>
            <a:off x="6299200" y="1625600"/>
            <a:ext cx="5892800" cy="1473200"/>
          </a:xfrm>
          <a:prstGeom prst="down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6299200" y="3179632"/>
            <a:ext cx="5892800" cy="1938467"/>
          </a:xfrm>
          <a:prstGeom prst="down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92100" y="5509280"/>
            <a:ext cx="48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Отец современной армии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77000" y="213380"/>
            <a:ext cx="553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Шведские войска одерживали победу за победой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477000" y="1803400"/>
            <a:ext cx="518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Король Густав </a:t>
            </a:r>
            <a:r>
              <a:rPr lang="en-US" sz="2000" b="1" dirty="0" smtClean="0"/>
              <a:t>II </a:t>
            </a:r>
            <a:r>
              <a:rPr lang="ru-RU" sz="2000" b="1" dirty="0" smtClean="0"/>
              <a:t>Адольф погиб в битве при </a:t>
            </a:r>
            <a:r>
              <a:rPr lang="ru-RU" sz="2000" b="1" dirty="0" err="1" smtClean="0"/>
              <a:t>Лютцене</a:t>
            </a:r>
            <a:endParaRPr lang="ru-RU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477000" y="3314700"/>
            <a:ext cx="5537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 1634 году сын Фердинанда </a:t>
            </a:r>
            <a:r>
              <a:rPr lang="en-US" sz="2000" b="1" dirty="0" smtClean="0"/>
              <a:t>II</a:t>
            </a:r>
            <a:r>
              <a:rPr lang="ru-RU" sz="2000" b="1" dirty="0" smtClean="0"/>
              <a:t>, будущий император Фердинанд </a:t>
            </a:r>
            <a:r>
              <a:rPr lang="en-US" sz="2000" b="1" dirty="0" smtClean="0"/>
              <a:t>III</a:t>
            </a:r>
            <a:r>
              <a:rPr lang="ru-RU" sz="2000" b="1" dirty="0" smtClean="0"/>
              <a:t> нанес шведам решительное поражение при Нёрдлингене</a:t>
            </a:r>
            <a:endParaRPr lang="ru-RU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540500" y="5422900"/>
            <a:ext cx="541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 1648 г. </a:t>
            </a:r>
            <a:r>
              <a:rPr lang="ru-RU" sz="2000" b="1" u="sng" dirty="0" smtClean="0">
                <a:solidFill>
                  <a:schemeClr val="bg1"/>
                </a:solidFill>
              </a:rPr>
              <a:t>французские войска </a:t>
            </a:r>
            <a:r>
              <a:rPr lang="ru-RU" sz="2000" b="1" dirty="0" smtClean="0"/>
              <a:t>одержали ряд значительных побед, что вынудило нового императора пойти на заключение мира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59729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98500" y="454680"/>
            <a:ext cx="9626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Война закончилась в 1648 году </a:t>
            </a:r>
            <a:r>
              <a:rPr lang="ru-RU" sz="2800" b="1" dirty="0" smtClean="0">
                <a:solidFill>
                  <a:srgbClr val="FF0000"/>
                </a:solidFill>
              </a:rPr>
              <a:t>Вестфальским миром</a:t>
            </a:r>
            <a:r>
              <a:rPr lang="ru-RU" sz="2800" b="1" dirty="0" smtClean="0"/>
              <a:t>, заложившим основы новых отношений между государствами в Европе.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480" y="1951452"/>
            <a:ext cx="6002720" cy="4653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8007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5880100" y="115501"/>
            <a:ext cx="25400" cy="23033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Стрелка вправо 3"/>
          <p:cNvSpPr/>
          <p:nvPr/>
        </p:nvSpPr>
        <p:spPr>
          <a:xfrm>
            <a:off x="736600" y="317500"/>
            <a:ext cx="10833100" cy="1560897"/>
          </a:xfrm>
          <a:prstGeom prst="rightArrow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Раннее     новое     время</a:t>
            </a:r>
            <a:endParaRPr lang="ru-RU" sz="6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6100" y="2146300"/>
            <a:ext cx="2171700" cy="13843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664700" y="2146300"/>
            <a:ext cx="2171700" cy="13843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81584" y="2418833"/>
            <a:ext cx="15007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Конец </a:t>
            </a:r>
            <a:r>
              <a:rPr lang="en-US" b="1" dirty="0" smtClean="0"/>
              <a:t>XV</a:t>
            </a:r>
            <a:r>
              <a:rPr lang="ru-RU" b="1" dirty="0" smtClean="0"/>
              <a:t> -  </a:t>
            </a:r>
          </a:p>
          <a:p>
            <a:pPr algn="ctr"/>
            <a:r>
              <a:rPr lang="ru-RU" b="1" dirty="0" smtClean="0"/>
              <a:t>начало </a:t>
            </a:r>
            <a:r>
              <a:rPr lang="en-US" b="1" dirty="0" smtClean="0"/>
              <a:t>XVI </a:t>
            </a:r>
            <a:r>
              <a:rPr lang="ru-RU" b="1" dirty="0" smtClean="0"/>
              <a:t>в.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321586" y="2557332"/>
            <a:ext cx="857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XVIII</a:t>
            </a:r>
            <a:r>
              <a:rPr lang="ru-RU" b="1" dirty="0" smtClean="0"/>
              <a:t> в</a:t>
            </a:r>
            <a:r>
              <a:rPr lang="ru-RU" b="1" dirty="0"/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56200" y="2418833"/>
            <a:ext cx="1587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1648 год</a:t>
            </a:r>
            <a:endParaRPr lang="ru-RU" sz="2800" b="1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380" y="2942053"/>
            <a:ext cx="4017139" cy="311397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TextBox 12"/>
          <p:cNvSpPr txBox="1"/>
          <p:nvPr/>
        </p:nvSpPr>
        <p:spPr>
          <a:xfrm>
            <a:off x="3892550" y="6195723"/>
            <a:ext cx="452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Вестфальский мир</a:t>
            </a:r>
            <a:endParaRPr lang="ru-RU" sz="2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943100" y="191701"/>
            <a:ext cx="315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Конфессиональная эпоха</a:t>
            </a:r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93700" y="4013200"/>
            <a:ext cx="3498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*Конфессия - вероисповедание</a:t>
            </a:r>
            <a:endParaRPr lang="ru-RU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6629400" y="191701"/>
            <a:ext cx="315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Династическая эпоха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8746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1200" y="1320800"/>
            <a:ext cx="11176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Причины</a:t>
            </a:r>
            <a:r>
              <a:rPr lang="ru-RU" sz="7200" b="1" dirty="0" smtClean="0"/>
              <a:t> международных конфликтов раннего Нового времени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164963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6900" y="406400"/>
            <a:ext cx="1106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Причина 1. </a:t>
            </a:r>
            <a:r>
              <a:rPr lang="ru-RU" sz="2800" b="1" dirty="0" smtClean="0"/>
              <a:t>Разные взгляды на то, какой должна быть Европа</a:t>
            </a:r>
            <a:endParaRPr lang="ru-RU" sz="2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67" b="24962"/>
          <a:stretch/>
        </p:blipFill>
        <p:spPr>
          <a:xfrm>
            <a:off x="7622936" y="3035300"/>
            <a:ext cx="4035664" cy="2998532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596900" y="2944873"/>
            <a:ext cx="4035664" cy="3088959"/>
            <a:chOff x="596900" y="2081273"/>
            <a:chExt cx="4035664" cy="3088959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64"/>
            <a:stretch/>
          </p:blipFill>
          <p:spPr>
            <a:xfrm>
              <a:off x="596900" y="2081273"/>
              <a:ext cx="4035664" cy="308895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3964" y="2660597"/>
              <a:ext cx="1930310" cy="1930310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596900" y="1333500"/>
            <a:ext cx="40356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Австрийские</a:t>
            </a:r>
          </a:p>
          <a:p>
            <a:r>
              <a:rPr lang="ru-RU" sz="2000" b="1" dirty="0" smtClean="0"/>
              <a:t>Габсбурги</a:t>
            </a:r>
          </a:p>
          <a:p>
            <a:r>
              <a:rPr lang="ru-RU" sz="2000" b="1" dirty="0" smtClean="0"/>
              <a:t>(Священная Римская Империя)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535504" y="1397000"/>
            <a:ext cx="4035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Правители </a:t>
            </a:r>
          </a:p>
          <a:p>
            <a:r>
              <a:rPr lang="ru-RU" sz="2000" b="1" dirty="0" smtClean="0"/>
              <a:t>Англии, Франции</a:t>
            </a:r>
            <a:endParaRPr lang="ru-RU" sz="2000" b="1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100" y="3435207"/>
            <a:ext cx="20193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68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6900" y="406400"/>
            <a:ext cx="1106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Причина 2. </a:t>
            </a:r>
            <a:r>
              <a:rPr lang="ru-RU" sz="2800" b="1" dirty="0" smtClean="0"/>
              <a:t>Религиозный раскол Европы:</a:t>
            </a:r>
            <a:endParaRPr 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479" y="1124608"/>
            <a:ext cx="4817121" cy="52380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50" y="2581275"/>
            <a:ext cx="5981700" cy="37814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9900" y="1600200"/>
            <a:ext cx="170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Протестанты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749800" y="1600200"/>
            <a:ext cx="170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Католики</a:t>
            </a:r>
            <a:endParaRPr lang="ru-RU" sz="2000" b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350" y="1510585"/>
            <a:ext cx="1130300" cy="113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9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6900" y="406400"/>
            <a:ext cx="1106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Причина 3. </a:t>
            </a:r>
            <a:r>
              <a:rPr lang="ru-RU" sz="2800" b="1" dirty="0" smtClean="0"/>
              <a:t>Экономические противоречия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96900" y="1206500"/>
            <a:ext cx="10782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- борьба за колонии, за рынки за господство на морских торговых путях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" t="15001" r="1027" b="18333"/>
          <a:stretch/>
        </p:blipFill>
        <p:spPr>
          <a:xfrm>
            <a:off x="1765300" y="1945045"/>
            <a:ext cx="82423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98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6900" y="279400"/>
            <a:ext cx="1106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Итальянские войны (1494 – 1559 гг.)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96900" y="965200"/>
            <a:ext cx="10782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- серия военных конфликтов между </a:t>
            </a:r>
            <a:r>
              <a:rPr lang="ru-RU" sz="2400" b="1" dirty="0" smtClean="0">
                <a:solidFill>
                  <a:srgbClr val="FF0000"/>
                </a:solidFill>
              </a:rPr>
              <a:t>Францией</a:t>
            </a:r>
            <a:r>
              <a:rPr lang="ru-RU" sz="2400" b="1" dirty="0" smtClean="0"/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Испанией</a:t>
            </a:r>
            <a:r>
              <a:rPr lang="ru-RU" sz="2400" b="1" dirty="0" smtClean="0"/>
              <a:t> и </a:t>
            </a:r>
            <a:r>
              <a:rPr lang="ru-RU" sz="2400" b="1" dirty="0" smtClean="0">
                <a:solidFill>
                  <a:srgbClr val="FF0000"/>
                </a:solidFill>
              </a:rPr>
              <a:t>Священной Римской империей</a:t>
            </a:r>
            <a:r>
              <a:rPr lang="ru-RU" sz="2400" b="1" dirty="0" smtClean="0"/>
              <a:t> за обладание Италией и гегемонию в Западной Европе </a:t>
            </a:r>
            <a:endParaRPr lang="ru-RU" sz="2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015" y="1866900"/>
            <a:ext cx="3900185" cy="40345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2463800"/>
            <a:ext cx="6359703" cy="33017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5600" y="6134100"/>
            <a:ext cx="1139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Итог: Переход Италии под власть </a:t>
            </a:r>
            <a:r>
              <a:rPr lang="ru-RU" sz="2400" b="1" dirty="0" smtClean="0">
                <a:solidFill>
                  <a:srgbClr val="FF0000"/>
                </a:solidFill>
              </a:rPr>
              <a:t>Испании</a:t>
            </a:r>
            <a:r>
              <a:rPr lang="ru-RU" sz="2400" b="1" dirty="0" smtClean="0"/>
              <a:t>, закрепление её раздробленности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04882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6900" y="393700"/>
            <a:ext cx="1106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Тридцатилетняя война (1618 – 1648 гг.)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96900" y="1528345"/>
            <a:ext cx="353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Германские </a:t>
            </a:r>
            <a:r>
              <a:rPr lang="ru-RU" sz="2400" b="1" dirty="0" smtClean="0">
                <a:solidFill>
                  <a:srgbClr val="FF0000"/>
                </a:solidFill>
              </a:rPr>
              <a:t>католики</a:t>
            </a:r>
          </a:p>
          <a:p>
            <a:pPr algn="ctr"/>
            <a:r>
              <a:rPr lang="ru-RU" sz="2400" b="1" dirty="0" smtClean="0"/>
              <a:t>Австрия</a:t>
            </a:r>
          </a:p>
          <a:p>
            <a:pPr algn="ctr"/>
            <a:r>
              <a:rPr lang="ru-RU" sz="2400" b="1" dirty="0" smtClean="0"/>
              <a:t>Испания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440915" y="1528345"/>
            <a:ext cx="353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Германские </a:t>
            </a:r>
            <a:r>
              <a:rPr lang="ru-RU" sz="2400" b="1" dirty="0" smtClean="0">
                <a:solidFill>
                  <a:srgbClr val="FF0000"/>
                </a:solidFill>
              </a:rPr>
              <a:t>протестанты</a:t>
            </a:r>
          </a:p>
          <a:p>
            <a:pPr algn="ctr"/>
            <a:r>
              <a:rPr lang="ru-RU" sz="2400" b="1" dirty="0" smtClean="0"/>
              <a:t>Франция</a:t>
            </a:r>
          </a:p>
          <a:p>
            <a:pPr algn="ctr"/>
            <a:r>
              <a:rPr lang="ru-RU" sz="2400" b="1" dirty="0" smtClean="0"/>
              <a:t>Нидерланды</a:t>
            </a:r>
          </a:p>
          <a:p>
            <a:pPr algn="ctr"/>
            <a:r>
              <a:rPr lang="ru-RU" sz="2400" b="1" dirty="0" smtClean="0"/>
              <a:t>Дания</a:t>
            </a:r>
          </a:p>
          <a:p>
            <a:pPr algn="ctr"/>
            <a:r>
              <a:rPr lang="ru-RU" sz="2400" b="1" dirty="0" smtClean="0"/>
              <a:t>Швеция</a:t>
            </a:r>
            <a:endParaRPr lang="ru-RU" sz="24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207" y="1528345"/>
            <a:ext cx="1524000" cy="1524000"/>
          </a:xfrm>
          <a:prstGeom prst="rect">
            <a:avLst/>
          </a:prstGeom>
        </p:spPr>
      </p:pic>
      <p:grpSp>
        <p:nvGrpSpPr>
          <p:cNvPr id="13" name="Группа 12"/>
          <p:cNvGrpSpPr/>
          <p:nvPr/>
        </p:nvGrpSpPr>
        <p:grpSpPr>
          <a:xfrm>
            <a:off x="394908" y="3687762"/>
            <a:ext cx="11170773" cy="2643188"/>
            <a:chOff x="674308" y="3509962"/>
            <a:chExt cx="11170773" cy="264318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4407" y="3509962"/>
              <a:ext cx="4699000" cy="2643188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3407" y="3509962"/>
              <a:ext cx="3571674" cy="2643188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308" y="3510022"/>
              <a:ext cx="2900099" cy="26431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554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0" y="0"/>
            <a:ext cx="12192000" cy="3238500"/>
          </a:xfrm>
          <a:prstGeom prst="down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78" y="92539"/>
            <a:ext cx="4556122" cy="31459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96100" y="92539"/>
            <a:ext cx="43815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Повод – «Пражская дефенестрация» </a:t>
            </a:r>
          </a:p>
          <a:p>
            <a:r>
              <a:rPr lang="ru-RU" sz="3600" b="1" dirty="0" smtClean="0"/>
              <a:t>23 мая 1618 года</a:t>
            </a:r>
            <a:endParaRPr lang="ru-RU" sz="3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32700" y="2886074"/>
            <a:ext cx="4400550" cy="366712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00039" y="3750140"/>
            <a:ext cx="70326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Император Священной Римской империи </a:t>
            </a:r>
            <a:r>
              <a:rPr lang="ru-RU" sz="2400" b="1" dirty="0" smtClean="0">
                <a:solidFill>
                  <a:srgbClr val="FF0000"/>
                </a:solidFill>
              </a:rPr>
              <a:t>Фердинанд </a:t>
            </a:r>
            <a:r>
              <a:rPr lang="en-US" sz="2400" b="1" dirty="0" smtClean="0">
                <a:solidFill>
                  <a:srgbClr val="FF0000"/>
                </a:solidFill>
              </a:rPr>
              <a:t>II</a:t>
            </a:r>
            <a:r>
              <a:rPr lang="ru-RU" sz="2400" b="1" dirty="0" smtClean="0">
                <a:solidFill>
                  <a:srgbClr val="FF0000"/>
                </a:solidFill>
              </a:rPr>
              <a:t> Габсбург </a:t>
            </a:r>
            <a:r>
              <a:rPr lang="ru-RU" sz="2400" b="1" dirty="0" smtClean="0"/>
              <a:t>(1619-1637) поставил перед собой задачу искоренить </a:t>
            </a:r>
            <a:r>
              <a:rPr lang="ru-RU" sz="2400" b="1" dirty="0" smtClean="0">
                <a:solidFill>
                  <a:srgbClr val="FF0000"/>
                </a:solidFill>
              </a:rPr>
              <a:t>протестантизм</a:t>
            </a:r>
            <a:r>
              <a:rPr lang="ru-RU" sz="2400" b="1" dirty="0" smtClean="0"/>
              <a:t> и установить контроль империи над всей европейской территорией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19691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135</TotalTime>
  <Words>308</Words>
  <Application>Microsoft Office PowerPoint</Application>
  <PresentationFormat>Широкоэкранный</PresentationFormat>
  <Paragraphs>53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45</cp:revision>
  <dcterms:created xsi:type="dcterms:W3CDTF">2021-11-08T15:49:11Z</dcterms:created>
  <dcterms:modified xsi:type="dcterms:W3CDTF">2022-03-09T06:52:04Z</dcterms:modified>
</cp:coreProperties>
</file>