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Default Extension="bin" ContentType="application/vnd.ms-office.legacyDiagramText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vml" ContentType="application/vnd.openxmlformats-officedocument.vmlDrawing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legacyDocTextInfo.bin" ContentType="application/vnd.ms-office.legacyDocTextInfo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  <p:sldMasterId id="2147483651" r:id="rId2"/>
    <p:sldMasterId id="2147483652" r:id="rId3"/>
    <p:sldMasterId id="2147483653" r:id="rId4"/>
    <p:sldMasterId id="2147483654" r:id="rId5"/>
    <p:sldMasterId id="2147483655" r:id="rId6"/>
    <p:sldMasterId id="2147483656" r:id="rId7"/>
    <p:sldMasterId id="2147483657" r:id="rId8"/>
    <p:sldMasterId id="2147483658" r:id="rId9"/>
    <p:sldMasterId id="2147483659" r:id="rId10"/>
    <p:sldMasterId id="2147483660" r:id="rId11"/>
    <p:sldMasterId id="2147483661" r:id="rId12"/>
    <p:sldMasterId id="2147483662" r:id="rId13"/>
    <p:sldMasterId id="2147483663" r:id="rId14"/>
  </p:sldMasterIdLst>
  <p:notesMasterIdLst>
    <p:notesMasterId r:id="rId40"/>
  </p:notesMasterIdLst>
  <p:sldIdLst>
    <p:sldId id="256" r:id="rId15"/>
    <p:sldId id="258" r:id="rId16"/>
    <p:sldId id="261" r:id="rId17"/>
    <p:sldId id="260" r:id="rId18"/>
    <p:sldId id="262" r:id="rId19"/>
    <p:sldId id="268" r:id="rId20"/>
    <p:sldId id="257" r:id="rId21"/>
    <p:sldId id="267" r:id="rId22"/>
    <p:sldId id="296" r:id="rId23"/>
    <p:sldId id="297" r:id="rId24"/>
    <p:sldId id="309" r:id="rId25"/>
    <p:sldId id="299" r:id="rId26"/>
    <p:sldId id="300" r:id="rId27"/>
    <p:sldId id="306" r:id="rId28"/>
    <p:sldId id="302" r:id="rId29"/>
    <p:sldId id="301" r:id="rId30"/>
    <p:sldId id="308" r:id="rId31"/>
    <p:sldId id="271" r:id="rId32"/>
    <p:sldId id="310" r:id="rId33"/>
    <p:sldId id="311" r:id="rId34"/>
    <p:sldId id="312" r:id="rId35"/>
    <p:sldId id="313" r:id="rId36"/>
    <p:sldId id="314" r:id="rId37"/>
    <p:sldId id="315" r:id="rId38"/>
    <p:sldId id="316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99FF99"/>
    <a:srgbClr val="FF00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38" autoAdjust="0"/>
    <p:restoredTop sz="94660"/>
  </p:normalViewPr>
  <p:slideViewPr>
    <p:cSldViewPr>
      <p:cViewPr varScale="1">
        <p:scale>
          <a:sx n="65" d="100"/>
          <a:sy n="65" d="100"/>
        </p:scale>
        <p:origin x="-3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45" Type="http://schemas.microsoft.com/office/2006/relationships/legacyDocTextInfo" Target="legacyDocTextInfo.bin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BA713-DDE9-4305-A25B-C9071EBAEAF1}" type="datetimeFigureOut">
              <a:rPr lang="ru-RU" smtClean="0"/>
              <a:pPr/>
              <a:t>03.04.2018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7DEBF-A32E-47B2-99C1-1663FB98F9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5F056-73CF-4C44-B5A0-398807792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5F9AF-0DF6-41D6-9B8C-1A7346A26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2E55D-F140-41E3-959A-044AB81CD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812AF-A591-4C85-A925-BF261B63D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B2E28-8889-4D45-AFD7-9B1FB8565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35C56-E465-4964-81BC-1E33339FC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7FBEA-4F9A-4D3F-8C37-8202E2C3D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CC17D-B8D2-4741-903F-4C93F85F0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21BD7-0501-4909-A8C5-8DAE2B31C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7E46-9D7D-4DCC-9794-6AA4E5FE58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E042E-E37D-48C1-A205-6D2FEF30C8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59791-4415-456C-AF7D-54DD81649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659BB-9959-4DA6-A398-85F9F8B0E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E9F0B-23E5-4196-97A6-D79114DFF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15ACA-1883-405E-8E18-D8A3B554BA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98144-76C3-46DC-AAFD-650934ACE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0EC9C-13BD-405A-B925-95A1CFB80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D52E2-56F5-4770-A2E4-4E3E8ABDB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9BC14-D17E-410D-9CB4-C521EB658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8A8D1-F70D-4740-A46D-56CE7D5E9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339BF-F5B9-4CEF-AD05-0166919B6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0405E-C302-4966-A7E3-AADC99EA4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F8E47-05DD-4771-98B4-D179113A5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3CEA5-2EA0-447E-AD84-C50BBC1E9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F52F2-8E32-4A7E-8F98-135E8591F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17F2E-6540-4445-881D-C7F8926F7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EBE0B-A674-462B-B05F-C41CE4C0D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36249-6357-4074-B553-FAD675DC8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8CC4E-646E-43B3-96C6-64BCF8BCC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B71E6-596A-4B14-B3AD-91850C009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AAE58-022B-44F2-BB39-20D2830A9B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19BF-758E-4033-A8AE-13878C1D1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CA606-B424-4F2B-BB41-4798EEFC4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3DE00-1034-43FE-9F19-CB2F5AC79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9AF53-FB4D-491F-8ABD-702F8FA202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308CE-0044-4452-BD79-A02D7A633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2B3F2-0495-411B-99D3-45F61E2C5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AD7CF-9747-404A-9E98-A3BC4EE56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9AC2D-DB12-46AA-9D3E-2E36BD5D6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CFD74-B618-4263-9317-695B51402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1DC1B-AC74-414C-AC7C-7B8D475EC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0C417-4423-4AA1-9E4B-6F6E3A5AB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5696D-6709-49F1-B5C3-5162D6281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F56AB-5900-413D-9D3D-732AABCCC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D62A1-D662-447E-857E-20D8E245E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C700B-F9DF-484B-8016-8C9D0A0DFD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E57FB-1DE2-4698-97CF-EC226FB44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5D8BD-A4D7-4395-B16B-38EC76925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523B3-768A-4C0E-ABDA-2F44585AF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FE7A7-73FF-498B-886C-38A1F9AAD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D529-253A-40ED-AA19-8F5632BFE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162CF-B228-4212-800F-FE1ED30808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AFAB1-FA08-4F87-BD0E-9700EF612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4F1E3-49FC-4178-BB19-389148E8B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9A1F1-5553-4EDD-92BB-6B45E1441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96684-D239-4CA8-927D-9481EB7731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6D0FB-9ACA-4C02-93DF-F629107828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DD2DC-B0AD-46FB-902F-5430667376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82683-5193-43EA-A23B-4285A4AC96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2CD60-EE30-4F59-A70A-8BDFEDA365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5211-E9C0-4F73-BB56-71DA455CC8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469F-45A1-45EA-8A66-AA4CC93662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94CCE-1927-4AA4-A7FC-D379E56F72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D1713-7447-48E3-A593-6A3D646D1B2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9A9F7-98AB-4A68-B87A-468E3643B7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20A1A-9515-4F6B-9946-AF949A28C8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70582-6C20-4BC7-9805-6C224BC8F8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1FBF2-F908-4E94-8B52-733D0E172A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C97A4-705D-450C-9CD6-9BD2890847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75DF8-5117-4660-9BDF-A7DF7A3994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249C1-AA85-4151-95F0-677F675628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BF0EB-03D6-49D0-BB99-AC6BAAF0A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2C56B-BD4A-418F-B190-6F5F125A82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C31DB-3E74-4226-9064-C95BC85A22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4EBA-D9F2-470D-8C5F-BAD39B7F80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A016F-A3FB-447D-A968-F7AC8121D1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CE314-9203-44CE-8084-113D9EDA70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06393-AC3C-4728-B0E2-55802A85EA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D83C3-1638-4D5A-9809-E20E665969D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B6C45-D6B1-4CE4-94CA-12D1BF0F33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B822D-B424-4D3A-8013-59AC4CAD9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5347D-C9D5-425B-9067-296AF7E2C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8B973-4FF4-4717-948F-AF1D29DEE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5ACC0-4815-4202-B9E1-AE9C572B1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23CE1-63EB-4D5F-9247-15D5D8C5C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53B05-B7AC-4BCD-9E09-802DCE8F9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5FF3C-9E85-4963-BD49-F7A879F2B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F1F67-A18F-45CC-A461-BCF32D312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0C195-62FA-4A3B-8C05-D973EC3DC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D0AF-C8D7-4081-BA56-157E9888CC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AA3FB-C33F-46A0-BE7D-5306DDA82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C5FD0-3B54-4ECE-AC1A-180693EC4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788C5-57BA-4B54-813F-3E04ED039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6A6C3-9CCC-490A-B0B1-E4D5BE4BC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52748-12D9-4060-AEF4-B00F236FA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DA04E-9CA0-4C2B-AB4F-6D391F26B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EB755-17BE-4C71-A3EA-2D9CE550F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A3B54-AA79-49B9-A45A-531A4568F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E6D7E-E5CA-4C5F-A32C-4C12AD277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E38FD-D299-4867-8332-0192B95E6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F4A46-A391-42B6-924A-44733B6B3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7771D-6410-4A17-B8A7-9DD23AFFC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8DC87-29C2-4119-BA3B-DFCADECEE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0EA4-528A-4A43-8567-D5D8D49C2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B92D8-A242-441F-ABEE-B627936F12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D82C0-78B3-4F1D-A9CC-32B4163126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87ACE-872B-4A19-BDE3-069D6014F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9585A-8ECF-46D7-AE30-1C7BE398A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C204C-E950-463A-8CC1-EDD68F155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B390F-58EF-4129-837B-EB70AFA12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9255B-CCD2-4FCD-8C1C-6A2FAC53C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87D06-C928-45D9-A1B9-E881A197B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24475-DE34-43E1-ACED-8211A6F02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C31D3-1DA0-4C11-81F9-5340C86AB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F3B9-68EA-4BF6-B983-2006D87F9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C62AE-EA6A-4850-9AE4-AFC618C1D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53B1-CF3C-4089-B5F5-C8FB7E75C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0B2FE-21A7-4457-A38D-B6D52566B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8F2B7-1A82-4615-9B3F-401E01B95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33B7-6E8F-49A0-ADA5-31443366E5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0EE01-F1FC-468D-ACD1-5ACAEA7C8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19C88-539C-4EC3-BDF6-1E993B698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FE69B-B2B4-491A-B638-C316A2C28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67D8-96CD-457D-9057-B2EE29614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1A237-EC54-4B3B-A8F7-28482F298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FD1DC-DEAA-4E40-A8FC-0DD1E0B14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CC36A-7A27-4CB8-B98F-DA92177C0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6FC73-EBD5-4950-A46C-55719F217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85E81-6C70-4973-85EF-4D7DCE182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74AE1-7B57-4A06-8FEB-8A4341945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2E72-C598-4BFA-B796-1357D9CED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35B43-FB25-4D74-A1C1-D65B7D6FD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3A238-7576-43C5-8F30-C546DA304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FE3AF-CBF7-4E45-90C2-8C77284F2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9F50D-54F2-4573-9D5E-BF03203F9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FDEEB-0EC1-44BF-A25B-DAF86DF5BC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AFF15-D522-41EF-A155-8CB2EB311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35251-7F87-4751-8C0B-90015399C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064F-331E-47BC-AECC-DF8D58AEE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848C2-1A44-4376-97A0-82AFB2E33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13985-E3F7-45FB-8084-E5C29D5BD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F007C-E2B9-46BD-8460-722AE4DA9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07EFC-A0BF-43FB-AB73-E862D59C3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B5AF8-522A-49B9-96ED-23FE295F7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E763-E294-4B7D-9C91-36AEB6C37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5DCB0-334A-46CB-9243-1C16B9B8F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F41AA-6823-42F6-ABB1-57D99E372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10D96-5A7E-4BD6-B0B3-6C6237AC1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F5E25-8693-4D38-89F4-5E4E36A72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E7268-F0E5-4C0D-82C2-D26CA9E562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0D07A-EFD1-4022-A815-AE86C5FB6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54752-296B-420D-92D6-CD83B187ED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2AA72-9538-44BF-8012-5F81D08BA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688B4-BB8E-4BDD-B334-4745B1A55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8708D-E2FE-499E-8910-15AAE3FDB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CA882-57D1-4649-B268-DC81CBC84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76A15-8627-40E9-A5B5-5800C7E8E1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3B8EE-88C3-4961-BF70-D11CB61B1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E62EB-849E-462E-9856-D5DEBF3CB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207D646C-3262-4F91-905A-1D68510BD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9D77C342-A3BF-4701-A23B-B0C17E49F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63A77881-9D4D-4682-B854-5F588B2DA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AA6E88F0-6951-4761-A788-D593CEAD7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pic>
        <p:nvPicPr>
          <p:cNvPr id="16387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9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</a:p>
        </p:txBody>
      </p:sp>
      <p:sp>
        <p:nvSpPr>
          <p:cNvPr id="9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B5AE0F-5ADF-46FC-9B20-F4E428092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sp>
        <p:nvSpPr>
          <p:cNvPr id="17411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2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EA5456-8BA6-4F73-8F6D-432DAEDA86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80C5DD9B-00A8-447D-A4DD-0796A8E851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B6D24C33-1314-4C27-B50F-532D984D78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9BCD6C3-FD11-49A9-AA83-A7D584E7C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B1FB5679-8184-4B86-9C67-D36E37831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1D1CF6B1-5EE6-4438-89DE-081077940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0EB21EE-4D78-425A-A5B3-A46AD8D70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D72E31A2-60A7-4E35-9BDA-0917F9420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B580B7E1-63CE-4434-B9C6-61EDD6127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ages.yandex.ru/yandsearch?p=4&amp;text=%D0%B6%D0%B8%D0%B2%D0%BE%D1%82%D0%BD%D1%8B%D0%B5%20%D0%BF%D0%B0%D1%80%D0%B0%D0%B7%D0%B8%D1%82%D1%8B%20%D1%84%D0%BE%D1%82%D0%BE%20%D0%B3%D0%BB%D0%B8%D1%81%D1%82%D1%8B&amp;pos=124&amp;uinfo=sw-1079-sh-514-fw-854-fh-448-pd-1&amp;rpt=simage&amp;img_url=http://8244495.e-gloryon.com/userdata/images/parazit/roundworms01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jpeg"/><Relationship Id="rId7" Type="http://schemas.openxmlformats.org/officeDocument/2006/relationships/image" Target="../media/image2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5.jpeg"/><Relationship Id="rId10" Type="http://schemas.openxmlformats.org/officeDocument/2006/relationships/image" Target="../media/image26.jpeg"/><Relationship Id="rId4" Type="http://schemas.openxmlformats.org/officeDocument/2006/relationships/image" Target="../media/image18.jpeg"/><Relationship Id="rId9" Type="http://schemas.openxmlformats.org/officeDocument/2006/relationships/hyperlink" Target="http://images.yandex.ru/yandsearch?p=4&amp;text=%D0%B6%D0%B8%D0%B2%D0%BE%D1%82%D0%BD%D1%8B%D0%B5%20%D0%BF%D0%B0%D1%80%D0%B0%D0%B7%D0%B8%D1%82%D1%8B%20%D1%84%D0%BE%D1%82%D0%BE%20%D0%B3%D0%BB%D0%B8%D1%81%D1%82%D1%8B&amp;pos=124&amp;uinfo=sw-1079-sh-514-fw-854-fh-448-pd-1&amp;rpt=simage&amp;img_url=http://8244495.e-gloryon.com/userdata/images/parazit/roundworms01.jpg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/>
              <a:t>Среда обитания организмов и ее факторы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73766" y="5791200"/>
            <a:ext cx="57702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Выполнила: </a:t>
            </a:r>
            <a:r>
              <a:rPr lang="ru-RU" b="1" dirty="0" err="1" smtClean="0"/>
              <a:t>Куденко</a:t>
            </a:r>
            <a:r>
              <a:rPr lang="ru-RU" b="1" dirty="0" smtClean="0"/>
              <a:t> Светлана Анатольевна </a:t>
            </a:r>
          </a:p>
          <a:p>
            <a:r>
              <a:rPr lang="ru-RU" b="1" dirty="0" smtClean="0"/>
              <a:t>Учитель биологии МКОУ «СОШ №85» г. Тайшета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L03p14p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13"/>
          <p:cNvSpPr>
            <a:spLocks noChangeArrowheads="1" noChangeShapeType="1" noTextEdit="1"/>
          </p:cNvSpPr>
          <p:nvPr/>
        </p:nvSpPr>
        <p:spPr bwMode="auto">
          <a:xfrm>
            <a:off x="468313" y="4149725"/>
            <a:ext cx="1079500" cy="2303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44000" cy="573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95600" y="152400"/>
            <a:ext cx="32464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/>
              <a:t>Блоха </a:t>
            </a:r>
            <a:endParaRPr lang="ru-RU" sz="7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3429000"/>
            <a:ext cx="838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3</a:t>
            </a:r>
            <a:endParaRPr lang="ru-RU" sz="20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/>
              <a:cs typeface="Ari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13"/>
          <p:cNvSpPr>
            <a:spLocks noChangeArrowheads="1" noChangeShapeType="1" noTextEdit="1"/>
          </p:cNvSpPr>
          <p:nvPr/>
        </p:nvSpPr>
        <p:spPr bwMode="auto">
          <a:xfrm>
            <a:off x="304800" y="0"/>
            <a:ext cx="1008062" cy="252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4</a:t>
            </a:r>
            <a:endParaRPr lang="ru-RU" sz="6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0_e89d_d0cba707_XL"/>
          <p:cNvPicPr>
            <a:picLocks noChangeAspect="1" noChangeArrowheads="1"/>
          </p:cNvPicPr>
          <p:nvPr/>
        </p:nvPicPr>
        <p:blipFill>
          <a:blip r:embed="rId2" cstate="print"/>
          <a:srcRect l="5121" b="2827"/>
          <a:stretch>
            <a:fillRect/>
          </a:stretch>
        </p:blipFill>
        <p:spPr bwMode="auto">
          <a:xfrm>
            <a:off x="-541338" y="0"/>
            <a:ext cx="968533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WordArt 13"/>
          <p:cNvSpPr>
            <a:spLocks noChangeArrowheads="1" noChangeShapeType="1" noTextEdit="1"/>
          </p:cNvSpPr>
          <p:nvPr/>
        </p:nvSpPr>
        <p:spPr bwMode="auto">
          <a:xfrm>
            <a:off x="457200" y="4343400"/>
            <a:ext cx="790575" cy="215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5</a:t>
            </a:r>
            <a:endParaRPr lang="ru-RU" sz="6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animallia.com/assets/images/kedianemi/kopekparazit/Roundwor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9200"/>
            <a:ext cx="93726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67000" y="-152400"/>
            <a:ext cx="40769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глисты</a:t>
            </a:r>
            <a:endParaRPr lang="ru-RU" sz="9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11833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0" dirty="0" smtClean="0"/>
              <a:t>6</a:t>
            </a:r>
            <a:endParaRPr lang="ru-RU" sz="14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 descr="L03p13p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9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13"/>
          <p:cNvSpPr>
            <a:spLocks noChangeArrowheads="1" noChangeShapeType="1" noTextEdit="1"/>
          </p:cNvSpPr>
          <p:nvPr/>
        </p:nvSpPr>
        <p:spPr bwMode="auto">
          <a:xfrm>
            <a:off x="0" y="4192588"/>
            <a:ext cx="1152525" cy="2665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L33p03p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13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107950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7</a:t>
            </a:r>
          </a:p>
        </p:txBody>
      </p:sp>
      <p:pic>
        <p:nvPicPr>
          <p:cNvPr id="189441" name="Picture 1" descr="C:\Users\Мой\Desktop\085bfb913d165a4ce68048b4c1589b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0"/>
            <a:ext cx="9296400" cy="7368540"/>
          </a:xfrm>
          <a:prstGeom prst="rect">
            <a:avLst/>
          </a:prstGeom>
          <a:noFill/>
        </p:spPr>
      </p:pic>
      <p:sp>
        <p:nvSpPr>
          <p:cNvPr id="5" name="WordArt 13"/>
          <p:cNvSpPr>
            <a:spLocks noChangeArrowheads="1" noChangeShapeType="1" noTextEdit="1"/>
          </p:cNvSpPr>
          <p:nvPr/>
        </p:nvSpPr>
        <p:spPr bwMode="auto">
          <a:xfrm>
            <a:off x="0" y="152400"/>
            <a:ext cx="107950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8</a:t>
            </a:r>
            <a:endParaRPr lang="ru-RU" sz="6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56320"/>
          <a:ext cx="8229599" cy="6189652"/>
        </p:xfrm>
        <a:graphic>
          <a:graphicData uri="http://schemas.openxmlformats.org/drawingml/2006/table">
            <a:tbl>
              <a:tblPr/>
              <a:tblGrid>
                <a:gridCol w="4419600"/>
                <a:gridCol w="3809999"/>
              </a:tblGrid>
              <a:tr h="1534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Среда обитания 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Организмы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25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1" dirty="0" smtClean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Водная </a:t>
                      </a:r>
                      <a:endParaRPr lang="ru-RU" sz="4400" b="1" dirty="0" smtClean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1,8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34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Наземно-воздушная 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2,5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8984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Почвенная 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4,7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0194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Организменная 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1" dirty="0" smtClean="0">
                          <a:solidFill>
                            <a:schemeClr val="accent4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4400" b="1" dirty="0">
                        <a:solidFill>
                          <a:schemeClr val="accent4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7" descr="L03p14p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600200"/>
            <a:ext cx="154744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Мой\Desktop\085bfb913d165a4ce68048b4c1589b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1600200"/>
            <a:ext cx="1345911" cy="1066800"/>
          </a:xfrm>
          <a:prstGeom prst="rect">
            <a:avLst/>
          </a:prstGeom>
          <a:noFill/>
        </p:spPr>
      </p:pic>
      <p:pic>
        <p:nvPicPr>
          <p:cNvPr id="7" name="Picture 6" descr="L03p14p0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743200"/>
            <a:ext cx="152364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0_e89d_d0cba707_XL"/>
          <p:cNvPicPr>
            <a:picLocks noChangeAspect="1" noChangeArrowheads="1"/>
          </p:cNvPicPr>
          <p:nvPr/>
        </p:nvPicPr>
        <p:blipFill>
          <a:blip r:embed="rId5" cstate="print"/>
          <a:srcRect l="5121" b="2827"/>
          <a:stretch>
            <a:fillRect/>
          </a:stretch>
        </p:blipFill>
        <p:spPr bwMode="auto">
          <a:xfrm>
            <a:off x="7086601" y="27432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1" y="40386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L03p13p0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4038600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5257800"/>
            <a:ext cx="158004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ttp://www.animallia.com/assets/images/kedianemi/kopekparazit/Roundworm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86601" y="5257800"/>
            <a:ext cx="1447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C62AE-EA6A-4850-9AE4-AFC618C1DA2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0_c386_8ec2986e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>
                <a:solidFill>
                  <a:srgbClr val="0000FF"/>
                </a:solidFill>
              </a:rPr>
              <a:t>Экология</a:t>
            </a:r>
            <a:r>
              <a:rPr lang="ru-RU" sz="40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 (греч. сл. </a:t>
            </a:r>
            <a:r>
              <a:rPr lang="ru-RU" sz="4000" b="1" dirty="0" err="1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ойкос</a:t>
            </a:r>
            <a:r>
              <a:rPr lang="ru-RU" sz="40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 — дом, логос — наука, учение)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Экология — это наука о взаимоотношениях живых организмов друг с другом и с окружающей средой</a:t>
            </a:r>
          </a:p>
          <a:p>
            <a:r>
              <a:rPr lang="ru-RU" sz="40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 </a:t>
            </a:r>
          </a:p>
          <a:p>
            <a:endParaRPr lang="ru-RU" i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Экологические факторы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1288506">
            <a:off x="1066800" y="1524000"/>
            <a:ext cx="1066800" cy="1219200"/>
          </a:xfrm>
          <a:prstGeom prst="downArrow">
            <a:avLst>
              <a:gd name="adj1" fmla="val 37879"/>
              <a:gd name="adj2" fmla="val 465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3931736" y="1707064"/>
            <a:ext cx="1322682" cy="8041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3458595">
            <a:off x="6649704" y="1687990"/>
            <a:ext cx="1211371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0" y="2743200"/>
            <a:ext cx="2743200" cy="2819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Факторы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неживой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природы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124200" y="2819400"/>
            <a:ext cx="2895600" cy="2819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400" b="1" dirty="0" err="1" smtClean="0">
                <a:solidFill>
                  <a:schemeClr val="tx1"/>
                </a:solidFill>
              </a:rPr>
              <a:t>Фактор</a:t>
            </a:r>
            <a:r>
              <a:rPr lang="ru-RU" sz="2400" b="1" dirty="0" err="1" smtClean="0">
                <a:solidFill>
                  <a:schemeClr val="tx1"/>
                </a:solidFill>
              </a:rPr>
              <a:t>ы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ж</a:t>
            </a:r>
            <a:r>
              <a:rPr lang="en-US" sz="2400" b="1" dirty="0" err="1" smtClean="0">
                <a:solidFill>
                  <a:schemeClr val="tx1"/>
                </a:solidFill>
              </a:rPr>
              <a:t>ивой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400" b="1" dirty="0" err="1" smtClean="0">
                <a:solidFill>
                  <a:schemeClr val="tx1"/>
                </a:solidFill>
              </a:rPr>
              <a:t>природы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248400" y="2743200"/>
            <a:ext cx="2895600" cy="2819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Деятельн-ость</a:t>
            </a:r>
            <a:r>
              <a:rPr lang="ru-RU" sz="2400" b="1" dirty="0" smtClean="0">
                <a:solidFill>
                  <a:schemeClr val="tx1"/>
                </a:solidFill>
              </a:rPr>
              <a:t> человека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2"/>
          <p:cNvGraphicFramePr>
            <a:graphicFrameLocks/>
          </p:cNvGraphicFramePr>
          <p:nvPr>
            <p:ph/>
          </p:nvPr>
        </p:nvGraphicFramePr>
        <p:xfrm>
          <a:off x="381000" y="1600200"/>
          <a:ext cx="8496300" cy="3582988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1037" name="Picture 14" descr="j023633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362200"/>
            <a:ext cx="6381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5" descr="j028357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2286000"/>
            <a:ext cx="8191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6" descr="j023641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5562600"/>
            <a:ext cx="10001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7" descr="j031805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457200"/>
            <a:ext cx="847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CE314-9203-44CE-8084-113D9EDA7025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02" name="Picture 2" descr="C:\Users\Мой\Desktop\41378_3129bf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826" name="Picture 2" descr="C:\Users\Мой\Desktop\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21822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endParaRPr lang="ru-RU" sz="180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"/>
          <a:ext cx="9296400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  <a:gridCol w="2057400"/>
                <a:gridCol w="1905000"/>
                <a:gridCol w="2667000"/>
              </a:tblGrid>
              <a:tr h="1371598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Отношение к температуре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Определение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Примеры  животных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Приспособление к понижению температуры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0020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животные с непостоянной температурой тела -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ХОЛОДНОКРОВНЫЕ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Температура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зависит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от температуры окружающей среды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Рыбы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Земноводные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8620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животные с постоянной температурой тела -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ТЕПЛОКРОВНЫЕ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Температура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зависит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от температуры окружающей среды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Птицы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Звери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81800" y="14478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Становятся малоподвижными. Зимой впадают в спячку.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9400" y="2971800"/>
            <a:ext cx="2743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похолоданием у птиц</a:t>
            </a:r>
          </a:p>
          <a:p>
            <a:r>
              <a:rPr lang="ru-RU" dirty="0" smtClean="0"/>
              <a:t>появляется пуховой покров.</a:t>
            </a:r>
          </a:p>
          <a:p>
            <a:r>
              <a:rPr lang="ru-RU" dirty="0" smtClean="0"/>
              <a:t>У млекопитающих – густая шерсть и </a:t>
            </a:r>
          </a:p>
          <a:p>
            <a:r>
              <a:rPr lang="ru-RU" dirty="0" smtClean="0"/>
              <a:t>запас подкожного жира.</a:t>
            </a:r>
          </a:p>
          <a:p>
            <a:r>
              <a:rPr lang="ru-RU" dirty="0" smtClean="0"/>
              <a:t>Те, которые не могут прокормиться</a:t>
            </a:r>
          </a:p>
          <a:p>
            <a:r>
              <a:rPr lang="ru-RU" dirty="0" smtClean="0"/>
              <a:t>зимой , впадают в спячку.</a:t>
            </a:r>
          </a:p>
          <a:p>
            <a:r>
              <a:rPr lang="ru-RU" dirty="0" smtClean="0"/>
              <a:t>Птицы улетают в теплые края.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хищничество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 rot="1012668">
            <a:off x="1008195" y="1541578"/>
            <a:ext cx="838200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114800" y="1524000"/>
            <a:ext cx="762000" cy="12954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9772485" flipH="1" flipV="1">
            <a:off x="6543766" y="1486485"/>
            <a:ext cx="792481" cy="117348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олна 7"/>
          <p:cNvSpPr/>
          <p:nvPr/>
        </p:nvSpPr>
        <p:spPr>
          <a:xfrm>
            <a:off x="228600" y="2819400"/>
            <a:ext cx="2743200" cy="22098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Регуляция растительноядных животных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3200400" y="2743200"/>
            <a:ext cx="2590800" cy="23622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Хищники являются санитарами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5943600" y="2895600"/>
            <a:ext cx="2590800" cy="236220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Уничтожают ослабленных и больных животных</a:t>
            </a:r>
          </a:p>
          <a:p>
            <a:pPr algn="ctr"/>
            <a:endParaRPr lang="ru-RU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Лови ошибку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906963"/>
          </a:xfrm>
        </p:spPr>
        <p:txBody>
          <a:bodyPr/>
          <a:lstStyle/>
          <a:p>
            <a:pPr marL="457200" lvl="5" indent="-457200" eaLnBrk="0" hangingPunct="0"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Наука о взаимоотношениях живых организмов друг с другом и с окружающей средой  называется экология.</a:t>
            </a:r>
          </a:p>
          <a:p>
            <a:pPr marL="342900" lvl="5" indent="-342900" eaLnBrk="0" hangingPunct="0">
              <a:buFontTx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Хладнокровные – это животные с постоянной температурой тела. </a:t>
            </a:r>
          </a:p>
          <a:p>
            <a:pPr marL="342900" lvl="5" indent="-342900" eaLnBrk="0" hangingPunc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3. Именно от света зависит суточная и сезонная периодичность в поведении растений и животных.  </a:t>
            </a:r>
          </a:p>
          <a:p>
            <a:pPr marL="342900" lvl="5" indent="-342900" eaLnBrk="0" hangingPunc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4. Листья – иголки это приспособление к влажной среде обитания.                                                  </a:t>
            </a:r>
          </a:p>
          <a:p>
            <a:pPr marL="342900" lvl="5" indent="-342900" eaLnBrk="0" hangingPunc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5. Связи между животными могут быть взаимовыгодными.</a:t>
            </a:r>
          </a:p>
          <a:p>
            <a:pPr marL="342900" lvl="5" indent="-342900" eaLnBrk="0" hangingPunc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marL="342900" lvl="5" indent="-342900" eaLnBrk="0" hangingPunct="0">
              <a:buNone/>
            </a:pP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9800" y="1905000"/>
            <a:ext cx="612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да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27432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Нет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83242" y="3581400"/>
            <a:ext cx="6607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Да 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3124200" y="44196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Нет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29000" y="51816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Да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</a:rPr>
              <a:t>Творческое задание</a:t>
            </a:r>
            <a:r>
              <a:rPr lang="ru-RU" b="1" dirty="0" smtClean="0"/>
              <a:t>: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нарисовать экологический знак,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призывающий бережно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относиться к природе.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209922" name="Picture 2" descr="C:\Users\Мой\Desktop\урок среда иркутск\эк знаки\экологический зна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6781800" cy="28956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4" descr="f136ecaac4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img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2732088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L03p13p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8175" y="2133600"/>
            <a:ext cx="291465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L03p14p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8400" y="3500438"/>
            <a:ext cx="291623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L33p03p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4437063"/>
            <a:ext cx="291623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981200" y="228600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66"/>
                </a:solidFill>
              </a:rPr>
              <a:t>Водная среда</a:t>
            </a:r>
          </a:p>
        </p:txBody>
      </p:sp>
      <p:sp>
        <p:nvSpPr>
          <p:cNvPr id="23562" name="WordArt 13"/>
          <p:cNvSpPr>
            <a:spLocks noChangeArrowheads="1" noChangeShapeType="1" noTextEdit="1"/>
          </p:cNvSpPr>
          <p:nvPr/>
        </p:nvSpPr>
        <p:spPr bwMode="auto">
          <a:xfrm>
            <a:off x="3733800" y="990600"/>
            <a:ext cx="47625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Гидробионты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FF0066"/>
                </a:solidFill>
              </a:rPr>
              <a:t>Наземно-воздушная среда</a:t>
            </a:r>
            <a:br>
              <a:rPr lang="ru-RU" sz="4000" smtClean="0">
                <a:solidFill>
                  <a:srgbClr val="FF0066"/>
                </a:solidFill>
              </a:rPr>
            </a:br>
            <a:endParaRPr lang="ru-RU" sz="4000" smtClean="0">
              <a:solidFill>
                <a:srgbClr val="FF0066"/>
              </a:solidFill>
            </a:endParaRPr>
          </a:p>
        </p:txBody>
      </p:sp>
      <p:pic>
        <p:nvPicPr>
          <p:cNvPr id="21507" name="Picture 3" descr="L03p13p0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1268413"/>
            <a:ext cx="2914650" cy="2185987"/>
          </a:xfrm>
          <a:noFill/>
        </p:spPr>
      </p:pic>
      <p:pic>
        <p:nvPicPr>
          <p:cNvPr id="21508" name="Picture 4" descr="L03p12p2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229350" y="4437063"/>
            <a:ext cx="2914650" cy="2185987"/>
          </a:xfrm>
          <a:noFill/>
        </p:spPr>
      </p:pic>
      <p:pic>
        <p:nvPicPr>
          <p:cNvPr id="21509" name="Picture 5" descr="L03p14p0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411413" y="2349500"/>
            <a:ext cx="2916237" cy="2187575"/>
          </a:xfrm>
          <a:noFill/>
        </p:spPr>
      </p:pic>
      <p:pic>
        <p:nvPicPr>
          <p:cNvPr id="21510" name="Picture 6" descr="L03p14p0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140200" y="3284538"/>
            <a:ext cx="2916238" cy="2187575"/>
          </a:xfrm>
          <a:noFill/>
        </p:spPr>
      </p:pic>
      <p:sp>
        <p:nvSpPr>
          <p:cNvPr id="21511" name="WordArt 8"/>
          <p:cNvSpPr>
            <a:spLocks noChangeArrowheads="1" noChangeShapeType="1" noTextEdit="1"/>
          </p:cNvSpPr>
          <p:nvPr/>
        </p:nvSpPr>
        <p:spPr bwMode="auto">
          <a:xfrm>
            <a:off x="3810000" y="1143000"/>
            <a:ext cx="47625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Аэробионты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3CEA5-2EA0-447E-AD84-C50BBC1E90B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120103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Rectangle 2"/>
          <p:cNvSpPr>
            <a:spLocks noGrp="1"/>
          </p:cNvSpPr>
          <p:nvPr>
            <p:ph type="title"/>
          </p:nvPr>
        </p:nvSpPr>
        <p:spPr>
          <a:xfrm>
            <a:off x="608013" y="274638"/>
            <a:ext cx="7958137" cy="32861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smtClean="0">
                <a:solidFill>
                  <a:srgbClr val="0000FF"/>
                </a:solidFill>
              </a:rPr>
              <a:t>Почвенная среда</a:t>
            </a:r>
          </a:p>
        </p:txBody>
      </p:sp>
      <p:sp>
        <p:nvSpPr>
          <p:cNvPr id="24580" name="WordArt 7"/>
          <p:cNvSpPr>
            <a:spLocks noChangeArrowheads="1" noChangeShapeType="1" noTextEdit="1"/>
          </p:cNvSpPr>
          <p:nvPr/>
        </p:nvSpPr>
        <p:spPr bwMode="auto">
          <a:xfrm>
            <a:off x="3733800" y="990600"/>
            <a:ext cx="47625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Эдафобионты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0923a07ce02ec9c6be4a521d7dd5a25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96100"/>
          </a:xfrm>
        </p:spPr>
      </p:pic>
      <p:sp>
        <p:nvSpPr>
          <p:cNvPr id="25603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noFill/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66"/>
                </a:solidFill>
              </a:rPr>
              <a:t>Организменная среда </a:t>
            </a:r>
            <a:br>
              <a:rPr lang="ru-RU" sz="4000" smtClean="0">
                <a:solidFill>
                  <a:srgbClr val="FF0066"/>
                </a:solidFill>
              </a:rPr>
            </a:br>
            <a:endParaRPr lang="ru-RU" sz="4000" smtClean="0">
              <a:solidFill>
                <a:srgbClr val="FF0066"/>
              </a:solidFill>
            </a:endParaRPr>
          </a:p>
        </p:txBody>
      </p:sp>
      <p:pic>
        <p:nvPicPr>
          <p:cNvPr id="25604" name="Picture 4" descr="361110"/>
          <p:cNvPicPr>
            <a:picLocks noChangeAspect="1" noChangeArrowheads="1"/>
          </p:cNvPicPr>
          <p:nvPr/>
        </p:nvPicPr>
        <p:blipFill>
          <a:blip r:embed="rId3" cstate="print"/>
          <a:srcRect l="7608"/>
          <a:stretch>
            <a:fillRect/>
          </a:stretch>
        </p:blipFill>
        <p:spPr bwMode="auto">
          <a:xfrm>
            <a:off x="381000" y="1981200"/>
            <a:ext cx="4191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 descr="c115271051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981200"/>
            <a:ext cx="41148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WordArt 7"/>
          <p:cNvSpPr>
            <a:spLocks noChangeArrowheads="1" noChangeShapeType="1" noTextEdit="1"/>
          </p:cNvSpPr>
          <p:nvPr/>
        </p:nvSpPr>
        <p:spPr bwMode="auto">
          <a:xfrm>
            <a:off x="2209800" y="990600"/>
            <a:ext cx="47625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Эндобионты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BF0EB-03D6-49D0-BB99-AC6BAAF0AB3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6"/>
          <p:cNvSpPr>
            <a:spLocks noGrp="1"/>
          </p:cNvSpPr>
          <p:nvPr>
            <p:ph type="body" sz="half" idx="1"/>
          </p:nvPr>
        </p:nvSpPr>
        <p:spPr>
          <a:xfrm>
            <a:off x="1676400" y="1676400"/>
            <a:ext cx="7086600" cy="4525962"/>
          </a:xfrm>
        </p:spPr>
        <p:txBody>
          <a:bodyPr/>
          <a:lstStyle/>
          <a:p>
            <a:pPr eaLnBrk="1" hangingPunct="1">
              <a:buNone/>
            </a:pPr>
            <a:r>
              <a:rPr lang="ru-RU" sz="4800" b="1" dirty="0" smtClean="0">
                <a:solidFill>
                  <a:srgbClr val="0000FF"/>
                </a:solidFill>
              </a:rPr>
              <a:t>Среда обитания</a:t>
            </a:r>
          </a:p>
        </p:txBody>
      </p:sp>
      <p:sp>
        <p:nvSpPr>
          <p:cNvPr id="20484" name="Rectangle 7"/>
          <p:cNvSpPr>
            <a:spLocks noGrp="1"/>
          </p:cNvSpPr>
          <p:nvPr>
            <p:ph type="body" sz="half" idx="2"/>
          </p:nvPr>
        </p:nvSpPr>
        <p:spPr>
          <a:xfrm>
            <a:off x="609600" y="2971800"/>
            <a:ext cx="7848600" cy="3611563"/>
          </a:xfrm>
        </p:spPr>
        <p:txBody>
          <a:bodyPr/>
          <a:lstStyle/>
          <a:p>
            <a:pPr eaLnBrk="1" hangingPunct="1">
              <a:buNone/>
            </a:pPr>
            <a:r>
              <a:rPr lang="ru-RU" b="1" dirty="0" smtClean="0">
                <a:solidFill>
                  <a:srgbClr val="008000"/>
                </a:solidFill>
              </a:rPr>
              <a:t>  </a:t>
            </a:r>
            <a:r>
              <a:rPr lang="ru-RU" sz="4800" b="1" dirty="0" smtClean="0"/>
              <a:t>Это все то, что окружает организм.</a:t>
            </a:r>
            <a:endParaRPr lang="ru-RU" sz="4800" b="1" dirty="0" smtClean="0">
              <a:solidFill>
                <a:srgbClr val="008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1FBF2-F908-4E94-8B52-733D0E172A98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/>
          </p:cNvSpPr>
          <p:nvPr>
            <p:ph type="title" sz="quarter"/>
          </p:nvPr>
        </p:nvSpPr>
        <p:spPr>
          <a:xfrm>
            <a:off x="152400" y="762000"/>
            <a:ext cx="8686800" cy="1371600"/>
          </a:xfrm>
          <a:noFill/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bg1"/>
                </a:solidFill>
              </a:rPr>
              <a:t>Задание 1</a:t>
            </a:r>
            <a:r>
              <a:rPr lang="ru-RU" sz="2400" b="0" dirty="0" smtClean="0">
                <a:solidFill>
                  <a:schemeClr val="bg1"/>
                </a:solidFill>
              </a:rPr>
              <a:t/>
            </a:r>
            <a:br>
              <a:rPr lang="ru-RU" sz="2400" b="0" dirty="0" smtClean="0">
                <a:solidFill>
                  <a:schemeClr val="bg1"/>
                </a:solidFill>
              </a:rPr>
            </a:br>
            <a:r>
              <a:rPr lang="ru-RU" sz="2800" dirty="0" smtClean="0"/>
              <a:t>выберите организмы живущие в вашей среде обитания.</a:t>
            </a:r>
            <a:br>
              <a:rPr lang="ru-RU" sz="2800" dirty="0" smtClean="0"/>
            </a:b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A3CEA5-2EA0-447E-AD84-C50BBC1E90B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L03p14p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WordArt 13"/>
          <p:cNvSpPr>
            <a:spLocks noChangeArrowheads="1" noChangeShapeType="1" noTextEdit="1"/>
          </p:cNvSpPr>
          <p:nvPr/>
        </p:nvSpPr>
        <p:spPr bwMode="auto">
          <a:xfrm>
            <a:off x="395288" y="115888"/>
            <a:ext cx="720725" cy="2233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CC36A-7A27-4CB8-B98F-DA92177C0D2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isiness_ID04">
  <a:themeElements>
    <a:clrScheme name="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Buisiness_ID04">
  <a:themeElements>
    <a:clrScheme name="9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9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Buisiness_ID04">
  <a:themeElements>
    <a:clrScheme name="10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0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Buisiness_ID04">
  <a:themeElements>
    <a:clrScheme name="1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ShipNature">
  <a:themeElements>
    <a:clrScheme name="ShipNatur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ShipNatur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pNatur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ShipNature">
  <a:themeElements>
    <a:clrScheme name="1_ShipNatur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ShipNatur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hipNatur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uisiness_ID04">
  <a:themeElements>
    <a:clrScheme name="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siness_ID04">
  <a:themeElements>
    <a:clrScheme name="2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2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uisiness_ID04">
  <a:themeElements>
    <a:clrScheme name="3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3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uisiness_ID04">
  <a:themeElements>
    <a:clrScheme name="4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4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uisiness_ID04">
  <a:themeElements>
    <a:clrScheme name="5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5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Buisiness_ID04">
  <a:themeElements>
    <a:clrScheme name="6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6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Buisiness_ID04">
  <a:themeElements>
    <a:clrScheme name="7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7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Buisiness_ID04">
  <a:themeElements>
    <a:clrScheme name="8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8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10362649</Template>
  <TotalTime>991</TotalTime>
  <Words>325</Words>
  <Application>Microsoft Office PowerPoint</Application>
  <PresentationFormat>Экран (4:3)</PresentationFormat>
  <Paragraphs>118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25</vt:i4>
      </vt:variant>
    </vt:vector>
  </HeadingPairs>
  <TitlesOfParts>
    <vt:vector size="44" baseType="lpstr">
      <vt:lpstr>Arial</vt:lpstr>
      <vt:lpstr>Verdana</vt:lpstr>
      <vt:lpstr>Tahoma</vt:lpstr>
      <vt:lpstr>Calibri</vt:lpstr>
      <vt:lpstr>Times New Roman</vt:lpstr>
      <vt:lpstr>Buisiness_ID04</vt:lpstr>
      <vt:lpstr>1_Buisiness_ID04</vt:lpstr>
      <vt:lpstr>2_Buisiness_ID04</vt:lpstr>
      <vt:lpstr>3_Buisiness_ID04</vt:lpstr>
      <vt:lpstr>4_Buisiness_ID04</vt:lpstr>
      <vt:lpstr>5_Buisiness_ID04</vt:lpstr>
      <vt:lpstr>6_Buisiness_ID04</vt:lpstr>
      <vt:lpstr>7_Buisiness_ID04</vt:lpstr>
      <vt:lpstr>8_Buisiness_ID04</vt:lpstr>
      <vt:lpstr>9_Buisiness_ID04</vt:lpstr>
      <vt:lpstr>10_Buisiness_ID04</vt:lpstr>
      <vt:lpstr>11_Buisiness_ID04</vt:lpstr>
      <vt:lpstr>ShipNature</vt:lpstr>
      <vt:lpstr>1_ShipNature</vt:lpstr>
      <vt:lpstr>Среда обитания организмов и ее факторы</vt:lpstr>
      <vt:lpstr>Слайд 2</vt:lpstr>
      <vt:lpstr>Слайд 3</vt:lpstr>
      <vt:lpstr>Наземно-воздушная среда </vt:lpstr>
      <vt:lpstr>Почвенная среда</vt:lpstr>
      <vt:lpstr>Организменная среда  </vt:lpstr>
      <vt:lpstr>Слайд 7</vt:lpstr>
      <vt:lpstr>Задание 1 выберите организмы живущие в вашей среде обитания.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    </vt:lpstr>
      <vt:lpstr>Слайд 18</vt:lpstr>
      <vt:lpstr>Экологические факторы</vt:lpstr>
      <vt:lpstr>Слайд 20</vt:lpstr>
      <vt:lpstr>Слайд 21</vt:lpstr>
      <vt:lpstr>Слайд 22</vt:lpstr>
      <vt:lpstr>хищничество</vt:lpstr>
      <vt:lpstr>Лови ошибку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Мой</dc:creator>
  <cp:lastModifiedBy>Мой</cp:lastModifiedBy>
  <cp:revision>42</cp:revision>
  <cp:lastPrinted>1601-01-01T00:00:00Z</cp:lastPrinted>
  <dcterms:created xsi:type="dcterms:W3CDTF">1601-01-01T00:00:00Z</dcterms:created>
  <dcterms:modified xsi:type="dcterms:W3CDTF">2018-04-03T13:49:35Z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