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61" r:id="rId4"/>
    <p:sldId id="263" r:id="rId5"/>
    <p:sldId id="257" r:id="rId6"/>
    <p:sldId id="265" r:id="rId7"/>
    <p:sldId id="264" r:id="rId8"/>
    <p:sldId id="268" r:id="rId9"/>
  </p:sldIdLst>
  <p:sldSz cx="14630400" cy="8229600"/>
  <p:notesSz cx="8229600" cy="14630400"/>
  <p:embeddedFontLst>
    <p:embeddedFont>
      <p:font typeface="Open Sans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9" autoAdjust="0"/>
    <p:restoredTop sz="90678" autoAdjust="0"/>
  </p:normalViewPr>
  <p:slideViewPr>
    <p:cSldViewPr snapToGrid="0" snapToObjects="1" showGuides="1">
      <p:cViewPr varScale="1">
        <p:scale>
          <a:sx n="38" d="100"/>
          <a:sy n="38" d="100"/>
        </p:scale>
        <p:origin x="644" y="36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7EDE9"/>
          </a:solidFill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A"/>
          </a:solidFill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14.png"/><Relationship Id="rId3" Type="http://schemas.microsoft.com/office/2007/relationships/media" Target="file:///F:\&#1059;&#1079;&#1077;&#1083;%20&#1052;&#1075;&#1090;\&#1076;&#1080;&#1076;&#1077;&#1086;\&#1047;&#1072;&#1087;&#1080;&#1089;&#1100;_2025_04_30_12_10_21_469.mp4" TargetMode="Externa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13.jpeg"/><Relationship Id="rId2" Type="http://schemas.openxmlformats.org/officeDocument/2006/relationships/video" Target="file:///F:\&#1059;&#1079;&#1077;&#1083;%20&#1052;&#1075;&#1090;\&#1076;&#1080;&#1076;&#1077;&#1086;\&#1069;&#1089;&#1082;&#1080;&#1079;%20&#1085;&#1086;&#1074;&#1086;&#1077;.mp4" TargetMode="External"/><Relationship Id="rId16" Type="http://schemas.openxmlformats.org/officeDocument/2006/relationships/image" Target="../media/image17.png"/><Relationship Id="rId1" Type="http://schemas.microsoft.com/office/2007/relationships/media" Target="file:///F:\&#1059;&#1079;&#1077;&#1083;%20&#1052;&#1075;&#1090;\&#1076;&#1080;&#1076;&#1077;&#1086;\&#1069;&#1089;&#1082;&#1080;&#1079;%20&#1085;&#1086;&#1074;&#1086;&#1077;.mp4" TargetMode="External"/><Relationship Id="rId6" Type="http://schemas.openxmlformats.org/officeDocument/2006/relationships/video" Target="file:///F:\&#1059;&#1079;&#1077;&#1083;%20&#1052;&#1075;&#1090;\&#1076;&#1080;&#1076;&#1077;&#1086;\&#1047;&#1072;&#1087;&#1080;&#1089;&#1100;_2025_04_30_12_45_43_752.mp4" TargetMode="External"/><Relationship Id="rId11" Type="http://schemas.openxmlformats.org/officeDocument/2006/relationships/image" Target="../media/image12.jpeg"/><Relationship Id="rId5" Type="http://schemas.microsoft.com/office/2007/relationships/media" Target="file:///F:\&#1059;&#1079;&#1077;&#1083;%20&#1052;&#1075;&#1090;\&#1076;&#1080;&#1076;&#1077;&#1086;\&#1047;&#1072;&#1087;&#1080;&#1089;&#1100;_2025_04_30_12_45_43_752.mp4" TargetMode="External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video" Target="file:///F:\&#1059;&#1079;&#1077;&#1083;%20&#1052;&#1075;&#1090;\&#1076;&#1080;&#1076;&#1077;&#1086;\&#1047;&#1072;&#1087;&#1080;&#1089;&#1100;_2025_04_30_12_10_21_469.mp4" TargetMode="External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file:///F:\&#1059;&#1079;&#1077;&#1083;%20&#1052;&#1075;&#1090;\&#1076;&#1080;&#1076;&#1077;&#1086;\&#1053;&#1086;&#1074;&#1072;&#1103;%20&#1089;&#1073;&#1086;&#1088;&#1082;&#1072;%20&#1074;&#1080;&#1076;&#1077;&#1086;.mp4" TargetMode="External"/><Relationship Id="rId7" Type="http://schemas.openxmlformats.org/officeDocument/2006/relationships/image" Target="../media/image19.jpeg"/><Relationship Id="rId2" Type="http://schemas.openxmlformats.org/officeDocument/2006/relationships/video" Target="file:///F:\&#1059;&#1079;&#1077;&#1083;%20&#1052;&#1075;&#1090;\&#1076;&#1080;&#1076;&#1077;&#1086;\&#1047;&#1072;&#1087;&#1080;&#1089;&#1100;_2025_04_28_17_26_31_921.mp4" TargetMode="External"/><Relationship Id="rId1" Type="http://schemas.microsoft.com/office/2007/relationships/media" Target="file:///F:\&#1059;&#1079;&#1077;&#1083;%20&#1052;&#1075;&#1090;\&#1076;&#1080;&#1076;&#1077;&#1086;\&#1047;&#1072;&#1087;&#1080;&#1089;&#1100;_2025_04_28_17_26_31_921.mp4" TargetMode="Externa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2.png"/><Relationship Id="rId4" Type="http://schemas.openxmlformats.org/officeDocument/2006/relationships/video" Target="file:///F:\&#1059;&#1079;&#1077;&#1083;%20&#1052;&#1075;&#1090;\&#1076;&#1080;&#1076;&#1077;&#1086;\&#1053;&#1086;&#1074;&#1072;&#1103;%20&#1089;&#1073;&#1086;&#1088;&#1082;&#1072;%20&#1074;&#1080;&#1076;&#1077;&#1086;.mp4" TargetMode="External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"/>
          <p:cNvSpPr/>
          <p:nvPr/>
        </p:nvSpPr>
        <p:spPr>
          <a:xfrm>
            <a:off x="-272143" y="-9114"/>
            <a:ext cx="11059018" cy="8229600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716606" y="6464300"/>
            <a:ext cx="7556421" cy="136071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00" dirty="0" smtClean="0">
                <a:solidFill>
                  <a:srgbClr val="443728"/>
                </a:solidFill>
                <a:latin typeface="Open Sans" charset="0"/>
                <a:ea typeface="Open Sans" charset="0"/>
                <a:cs typeface="Open Sans" charset="0"/>
              </a:rPr>
              <a:t>Преподаватели Инженерной графики 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ru-RU" sz="1700" dirty="0" smtClean="0">
                <a:solidFill>
                  <a:srgbClr val="443728"/>
                </a:solidFill>
                <a:latin typeface="Open Sans" charset="0"/>
                <a:ea typeface="Open Sans" charset="0"/>
                <a:cs typeface="Open Sans" charset="0"/>
              </a:rPr>
              <a:t>Котлячкова Любовь Борисовна и Шерстобитова Елена Витальевна</a:t>
            </a:r>
            <a:endParaRPr lang="en-US" sz="17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280190" y="5657017"/>
            <a:ext cx="7556421" cy="18145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674601" y="7653126"/>
            <a:ext cx="1955800" cy="57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C:\Users\Любовь\Downloads\children-making-rob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04905" y="0"/>
            <a:ext cx="5925495" cy="8220486"/>
          </a:xfrm>
          <a:prstGeom prst="rect">
            <a:avLst/>
          </a:prstGeom>
          <a:noFill/>
        </p:spPr>
      </p:pic>
      <p:sp>
        <p:nvSpPr>
          <p:cNvPr id="10" name="Text 1"/>
          <p:cNvSpPr/>
          <p:nvPr/>
        </p:nvSpPr>
        <p:spPr>
          <a:xfrm>
            <a:off x="533401" y="511629"/>
            <a:ext cx="10341428" cy="136071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/>
            <a:r>
              <a:rPr lang="ru-RU" sz="2000" dirty="0" smtClean="0">
                <a:solidFill>
                  <a:srgbClr val="443728"/>
                </a:solidFill>
                <a:latin typeface="Open Sans" charset="0"/>
                <a:ea typeface="Crimson Pro Bold"/>
                <a:cs typeface="Open Sans" pitchFamily="34" charset="-120"/>
              </a:rPr>
              <a:t>К</a:t>
            </a:r>
            <a:r>
              <a:rPr lang="ru-RU" sz="2000" dirty="0" smtClean="0">
                <a:ea typeface="Crimson Pro Bold"/>
              </a:rPr>
              <a:t>раевое государственное бюджетное профессиональное образовательное учреждение</a:t>
            </a:r>
          </a:p>
          <a:p>
            <a:pPr algn="ctr"/>
            <a:r>
              <a:rPr lang="ru-RU" sz="2000" dirty="0" smtClean="0">
                <a:ea typeface="Crimson Pro Bold"/>
              </a:rPr>
              <a:t>«Хабаровский автомеханический колледж (</a:t>
            </a:r>
            <a:r>
              <a:rPr lang="ru-RU" sz="2000" dirty="0" err="1" smtClean="0">
                <a:ea typeface="Crimson Pro Bold"/>
              </a:rPr>
              <a:t>Автодор</a:t>
            </a:r>
            <a:r>
              <a:rPr lang="ru-RU" sz="2000" dirty="0" smtClean="0">
                <a:ea typeface="Crimson Pro Bold"/>
              </a:rPr>
              <a:t>)»</a:t>
            </a:r>
            <a:endParaRPr lang="ru-RU" sz="2000" dirty="0">
              <a:ea typeface="Crimson Pro Bold"/>
            </a:endParaRPr>
          </a:p>
        </p:txBody>
      </p:sp>
      <p:sp>
        <p:nvSpPr>
          <p:cNvPr id="9" name="Text 0"/>
          <p:cNvSpPr/>
          <p:nvPr/>
        </p:nvSpPr>
        <p:spPr>
          <a:xfrm>
            <a:off x="716606" y="2908300"/>
            <a:ext cx="8534400" cy="21263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r>
              <a:rPr lang="ru-RU" sz="4400" b="1" dirty="0" smtClean="0"/>
              <a:t>Цифровое обучение </a:t>
            </a:r>
          </a:p>
          <a:p>
            <a:r>
              <a:rPr lang="ru-RU" sz="3200" b="1" dirty="0" smtClean="0"/>
              <a:t>с применением специализированных библиотек и модулей САПР Компас 3Д</a:t>
            </a:r>
            <a:endParaRPr lang="ru-RU" sz="3200" dirty="0" smtClean="0"/>
          </a:p>
          <a:p>
            <a:pPr marL="0" indent="0" algn="l">
              <a:buNone/>
            </a:pPr>
            <a:r>
              <a:rPr lang="en-US" sz="40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endParaRPr lang="ru-RU" sz="4000" b="1" dirty="0" smtClean="0">
              <a:solidFill>
                <a:srgbClr val="443728"/>
              </a:solidFill>
              <a:latin typeface="Crimson Pro Bold" pitchFamily="34" charset="0"/>
              <a:ea typeface="Crimson Pro Bold" pitchFamily="34" charset="-122"/>
              <a:cs typeface="Crimson Pro Bold" pitchFamily="34" charset="-120"/>
            </a:endParaRPr>
          </a:p>
          <a:p>
            <a:pPr marL="0" indent="0" algn="l">
              <a:lnSpc>
                <a:spcPts val="5550"/>
              </a:lnSpc>
              <a:buNone/>
            </a:pPr>
            <a:endParaRPr lang="ru-RU" sz="4000" b="1" dirty="0" smtClean="0">
              <a:solidFill>
                <a:srgbClr val="443728"/>
              </a:solidFill>
              <a:latin typeface="Crimson Pro Bold" pitchFamily="34" charset="0"/>
              <a:ea typeface="Crimson Pro Bold" pitchFamily="34" charset="-122"/>
              <a:cs typeface="Crimson Pro Bold" pitchFamily="34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Любовь\Downloads\811d3076a43ebfe74b348de4737484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675586" cy="8229600"/>
          </a:xfrm>
          <a:prstGeom prst="rect">
            <a:avLst/>
          </a:prstGeom>
          <a:noFill/>
        </p:spPr>
      </p:pic>
      <p:sp>
        <p:nvSpPr>
          <p:cNvPr id="8" name="Shape 1"/>
          <p:cNvSpPr/>
          <p:nvPr/>
        </p:nvSpPr>
        <p:spPr>
          <a:xfrm>
            <a:off x="5486399" y="561584"/>
            <a:ext cx="8350211" cy="2322705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6280190" y="3224451"/>
            <a:ext cx="7556421" cy="217741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В условиях стремительного развития технологий и изменений в производственной среде, рабочие профессии сталкиваются с новыми вызовами и требованиями. Важность цифровых инструментов, таких как САПР Компас 3Д, становится очевидной, поскольку они позволяют специалистам адаптироваться к современным условиям и </a:t>
            </a:r>
            <a:r>
              <a:rPr lang="en-US" sz="17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повышать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7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квалификацию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80190" y="5657017"/>
            <a:ext cx="7556421" cy="18145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Компас 3Д – это российская импортонезависимая система трехмерного проектирования, ставшая стандартом для тысяч предприятий. Внедрение цифрового обучения с использованием </a:t>
            </a:r>
            <a:r>
              <a:rPr lang="en-US" sz="17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Компас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7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3</a:t>
            </a:r>
            <a:r>
              <a:rPr lang="ru-RU" sz="17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Д</a:t>
            </a:r>
            <a:r>
              <a:rPr lang="en-US" sz="17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открывает новые перспективы для подготовки студентов инженерных и </a:t>
            </a:r>
            <a:r>
              <a:rPr lang="en-US" sz="17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технических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7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специальностей</a:t>
            </a:r>
            <a:endParaRPr lang="en-US" sz="17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674601" y="7653126"/>
            <a:ext cx="1955800" cy="57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 0"/>
          <p:cNvSpPr/>
          <p:nvPr/>
        </p:nvSpPr>
        <p:spPr>
          <a:xfrm>
            <a:off x="6102312" y="914400"/>
            <a:ext cx="7734299" cy="21263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r>
              <a:rPr lang="ru-RU" sz="4000" b="1" dirty="0" smtClean="0"/>
              <a:t>Образование в новой реальности</a:t>
            </a:r>
          </a:p>
          <a:p>
            <a:endParaRPr lang="ru-RU" sz="4000" b="1" dirty="0" smtClean="0"/>
          </a:p>
          <a:p>
            <a:endParaRPr lang="ru-RU" sz="4000" b="1" dirty="0" smtClean="0"/>
          </a:p>
          <a:p>
            <a:endParaRPr lang="ru-RU" sz="4000" dirty="0" smtClean="0"/>
          </a:p>
          <a:p>
            <a:r>
              <a:rPr lang="en-US" sz="3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endParaRPr lang="ru-RU" sz="3200" b="1" dirty="0" smtClean="0">
              <a:solidFill>
                <a:srgbClr val="443728"/>
              </a:solidFill>
              <a:latin typeface="Crimson Pro Bold" pitchFamily="34" charset="0"/>
              <a:ea typeface="Crimson Pro Bold" pitchFamily="34" charset="-122"/>
              <a:cs typeface="Crimson Pro Bold" pitchFamily="34" charset="-12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02312" y="1536700"/>
            <a:ext cx="53992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с применением библиотек и </a:t>
            </a:r>
          </a:p>
          <a:p>
            <a:r>
              <a:rPr lang="ru-RU" sz="3200" b="1" dirty="0" smtClean="0"/>
              <a:t>модулей Компас 3Д</a:t>
            </a: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Любовь\Downloads\_DSF3878-Улучшено-Ум. шу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3" y="0"/>
            <a:ext cx="5457423" cy="8229600"/>
          </a:xfrm>
          <a:prstGeom prst="rect">
            <a:avLst/>
          </a:prstGeom>
          <a:noFill/>
        </p:spPr>
      </p:pic>
      <p:sp>
        <p:nvSpPr>
          <p:cNvPr id="24" name="Shape 1"/>
          <p:cNvSpPr/>
          <p:nvPr/>
        </p:nvSpPr>
        <p:spPr>
          <a:xfrm>
            <a:off x="5102174" y="5922434"/>
            <a:ext cx="8791627" cy="1730692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17" name="Shape 1"/>
          <p:cNvSpPr/>
          <p:nvPr/>
        </p:nvSpPr>
        <p:spPr>
          <a:xfrm>
            <a:off x="5102175" y="1975988"/>
            <a:ext cx="8791625" cy="1642796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23" name="Shape 1"/>
          <p:cNvSpPr/>
          <p:nvPr/>
        </p:nvSpPr>
        <p:spPr>
          <a:xfrm>
            <a:off x="5102175" y="3822276"/>
            <a:ext cx="8791626" cy="1913162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2" name="Text 0"/>
          <p:cNvSpPr/>
          <p:nvPr/>
        </p:nvSpPr>
        <p:spPr>
          <a:xfrm>
            <a:off x="7204505" y="488649"/>
            <a:ext cx="6612315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Библиотеки и </a:t>
            </a:r>
            <a:r>
              <a:rPr lang="en-US" sz="445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модули</a:t>
            </a: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endParaRPr lang="ru-RU" sz="4450" b="1" dirty="0" smtClean="0">
              <a:solidFill>
                <a:srgbClr val="443728"/>
              </a:solidFill>
              <a:latin typeface="Crimson Pro Bold" pitchFamily="34" charset="0"/>
              <a:ea typeface="Crimson Pro Bold" pitchFamily="34" charset="-122"/>
              <a:cs typeface="Crimson Pro Bold" pitchFamily="34" charset="-120"/>
            </a:endParaRPr>
          </a:p>
          <a:p>
            <a:pPr marL="0" indent="0" algn="r" rtl="1">
              <a:lnSpc>
                <a:spcPts val="5550"/>
              </a:lnSpc>
              <a:buNone/>
            </a:pPr>
            <a:r>
              <a:rPr lang="en-US" sz="445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Компас</a:t>
            </a:r>
            <a:r>
              <a:rPr lang="en-US" sz="445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altLang="en-US" sz="445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3</a:t>
            </a: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Д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6189060" y="2093622"/>
            <a:ext cx="4214212" cy="55408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rtl="1">
              <a:lnSpc>
                <a:spcPts val="2750"/>
              </a:lnSpc>
              <a:buNone/>
            </a:pPr>
            <a:r>
              <a:rPr lang="en-US" sz="22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Основные</a:t>
            </a:r>
            <a:r>
              <a:rPr lang="ru-RU" sz="2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22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модули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633863" y="2370667"/>
            <a:ext cx="4876800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r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3Д Деталь - создание </a:t>
            </a:r>
            <a:r>
              <a:rPr lang="en-US" sz="160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сложных</a:t>
            </a: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60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моделей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633863" y="2733569"/>
            <a:ext cx="4560232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r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2Д Чертеж - создание документации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189060" y="3096471"/>
            <a:ext cx="5765799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Сборка - управление сборками любой сложности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189060" y="3822277"/>
            <a:ext cx="5297984" cy="5909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rtl="1">
              <a:lnSpc>
                <a:spcPts val="2750"/>
              </a:lnSpc>
              <a:buNone/>
            </a:pPr>
            <a:r>
              <a:rPr lang="en-US" sz="22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Специализированные</a:t>
            </a: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22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модули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6189060" y="4201748"/>
            <a:ext cx="6503344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Электрика 3Д - </a:t>
            </a: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моделирование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электрических кабелей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6189060" y="4564651"/>
            <a:ext cx="6947844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Металлоконструкции 3Д - проектирование </a:t>
            </a: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каркасов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189060" y="4927554"/>
            <a:ext cx="6947844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Пресс-формы 3Д - </a:t>
            </a: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проектирование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пресс-форм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169451" y="5290457"/>
            <a:ext cx="5284143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ЧПУ - разработка моделей для станков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296451" y="5922434"/>
            <a:ext cx="4876800" cy="50455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rtl="1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Преимущества использования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6296451" y="6245535"/>
            <a:ext cx="3978116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Повышение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точности </a:t>
            </a: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проектов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296451" y="6608438"/>
            <a:ext cx="4464149" cy="54435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Ускорение процесса проектирования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296451" y="6971339"/>
            <a:ext cx="3978116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Стандартизация элементов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296451" y="7290223"/>
            <a:ext cx="3978116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342900" indent="-342900" rtl="1">
              <a:lnSpc>
                <a:spcPts val="2850"/>
              </a:lnSpc>
              <a:buSzPct val="100000"/>
              <a:buChar char="•"/>
            </a:pPr>
            <a:r>
              <a:rPr lang="en-US" sz="160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Минимизация</a:t>
            </a:r>
            <a:r>
              <a:rPr lang="en-US" sz="17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ошибок</a:t>
            </a:r>
            <a:endParaRPr lang="en-US" sz="175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2674601" y="7653126"/>
            <a:ext cx="1955800" cy="57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 descr="C:\Users\Любовь\Downloads\_DSF3153-Улучшено-Ум. шу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08776" y="0"/>
            <a:ext cx="7336728" cy="8229600"/>
          </a:xfrm>
          <a:prstGeom prst="rect">
            <a:avLst/>
          </a:prstGeom>
          <a:noFill/>
        </p:spPr>
      </p:pic>
      <p:sp>
        <p:nvSpPr>
          <p:cNvPr id="27" name="Shape 1"/>
          <p:cNvSpPr/>
          <p:nvPr/>
        </p:nvSpPr>
        <p:spPr>
          <a:xfrm>
            <a:off x="-152400" y="468086"/>
            <a:ext cx="9187543" cy="1374406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3" name="Text 0"/>
          <p:cNvSpPr/>
          <p:nvPr/>
        </p:nvSpPr>
        <p:spPr>
          <a:xfrm>
            <a:off x="660618" y="653143"/>
            <a:ext cx="9288865" cy="132950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2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Кейс</a:t>
            </a:r>
            <a:r>
              <a:rPr lang="en-US" sz="3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32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успешного</a:t>
            </a:r>
            <a:r>
              <a:rPr lang="en-US" sz="3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32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проекта</a:t>
            </a:r>
            <a:r>
              <a:rPr lang="en-US" sz="32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:</a:t>
            </a:r>
            <a:endParaRPr lang="ru-RU" sz="3200" b="1" dirty="0" smtClean="0">
              <a:solidFill>
                <a:srgbClr val="443728"/>
              </a:solidFill>
              <a:latin typeface="Crimson Pro Bold" pitchFamily="34" charset="0"/>
              <a:ea typeface="Crimson Pro Bold" pitchFamily="34" charset="-122"/>
              <a:cs typeface="Crimson Pro Bold" pitchFamily="34" charset="-120"/>
            </a:endParaRPr>
          </a:p>
          <a:p>
            <a:r>
              <a:rPr lang="en-US" sz="28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Узел</a:t>
            </a:r>
            <a:r>
              <a:rPr lang="ru-RU" sz="28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28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для</a:t>
            </a:r>
            <a:r>
              <a:rPr lang="ru-RU" sz="2800" b="1" dirty="0" smtClean="0"/>
              <a:t> </a:t>
            </a:r>
            <a:r>
              <a:rPr lang="ru-RU" sz="3200" b="1" dirty="0" smtClean="0"/>
              <a:t>механической гусеничной тележки</a:t>
            </a:r>
          </a:p>
          <a:p>
            <a:pPr marL="0" indent="0" algn="l">
              <a:lnSpc>
                <a:spcPts val="4600"/>
              </a:lnSpc>
              <a:buNone/>
            </a:pP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872966" y="2125623"/>
            <a:ext cx="22860" cy="5441275"/>
          </a:xfrm>
          <a:prstGeom prst="roundRect">
            <a:avLst>
              <a:gd name="adj" fmla="val 346854"/>
            </a:avLst>
          </a:prstGeom>
          <a:solidFill>
            <a:srgbClr val="D1C8C6"/>
          </a:solidFill>
        </p:spPr>
      </p:sp>
      <p:sp>
        <p:nvSpPr>
          <p:cNvPr id="5" name="Shape 2"/>
          <p:cNvSpPr/>
          <p:nvPr/>
        </p:nvSpPr>
        <p:spPr>
          <a:xfrm>
            <a:off x="1062454" y="2326481"/>
            <a:ext cx="566261" cy="22860"/>
          </a:xfrm>
          <a:prstGeom prst="roundRect">
            <a:avLst>
              <a:gd name="adj" fmla="val 346854"/>
            </a:avLst>
          </a:prstGeom>
          <a:solidFill>
            <a:srgbClr val="D1C8C6"/>
          </a:solidFill>
        </p:spPr>
      </p:sp>
      <p:sp>
        <p:nvSpPr>
          <p:cNvPr id="6" name="Shape 3"/>
          <p:cNvSpPr/>
          <p:nvPr/>
        </p:nvSpPr>
        <p:spPr>
          <a:xfrm>
            <a:off x="660618" y="2125623"/>
            <a:ext cx="424696" cy="424696"/>
          </a:xfrm>
          <a:prstGeom prst="roundRect">
            <a:avLst>
              <a:gd name="adj" fmla="val 18670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341" y="2160925"/>
            <a:ext cx="283131" cy="35397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816894" y="2190512"/>
            <a:ext cx="2359819" cy="2949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Цели проекта</a:t>
            </a:r>
            <a:endParaRPr lang="en-US" sz="1850" dirty="0"/>
          </a:p>
        </p:txBody>
      </p:sp>
      <p:sp>
        <p:nvSpPr>
          <p:cNvPr id="9" name="Text 5"/>
          <p:cNvSpPr/>
          <p:nvPr/>
        </p:nvSpPr>
        <p:spPr>
          <a:xfrm>
            <a:off x="1816894" y="2598658"/>
            <a:ext cx="6666428" cy="6041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2350"/>
              </a:lnSpc>
            </a:pP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Сокращение времени </a:t>
            </a:r>
            <a:r>
              <a:rPr lang="en-US" sz="14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проектирования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ru-RU" altLang="en-US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44444</a:t>
            </a:r>
            <a:r>
              <a:rPr lang="en-US" altLang="en-US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444</a:t>
            </a:r>
            <a:r>
              <a:rPr lang="en-US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на </a:t>
            </a:r>
            <a:r>
              <a:rPr lang="ru-RU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4</a:t>
            </a:r>
            <a:r>
              <a:rPr lang="en-US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44455hhhjkkk444445554444</a:t>
            </a:r>
            <a:r>
              <a:rPr lang="en-US" sz="16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14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снижение</a:t>
            </a:r>
            <a:r>
              <a:rPr lang="en-US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ошибок в </a:t>
            </a:r>
            <a:r>
              <a:rPr lang="en-US" sz="14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чертежах</a:t>
            </a:r>
            <a:r>
              <a:rPr lang="en-US" sz="14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автоматизация создания </a:t>
            </a:r>
            <a:r>
              <a:rPr lang="en-US" sz="14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стандартных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деталей</a:t>
            </a:r>
            <a:endParaRPr lang="en-US" sz="1450" dirty="0"/>
          </a:p>
        </p:txBody>
      </p:sp>
      <p:sp>
        <p:nvSpPr>
          <p:cNvPr id="10" name="Shape 6"/>
          <p:cNvSpPr/>
          <p:nvPr/>
        </p:nvSpPr>
        <p:spPr>
          <a:xfrm>
            <a:off x="1062454" y="3781187"/>
            <a:ext cx="566261" cy="22860"/>
          </a:xfrm>
          <a:prstGeom prst="roundRect">
            <a:avLst>
              <a:gd name="adj" fmla="val 346854"/>
            </a:avLst>
          </a:prstGeom>
          <a:solidFill>
            <a:srgbClr val="D1C8C6"/>
          </a:solidFill>
        </p:spPr>
      </p:sp>
      <p:sp>
        <p:nvSpPr>
          <p:cNvPr id="11" name="Shape 7"/>
          <p:cNvSpPr/>
          <p:nvPr/>
        </p:nvSpPr>
        <p:spPr>
          <a:xfrm>
            <a:off x="660618" y="3580328"/>
            <a:ext cx="424696" cy="424696"/>
          </a:xfrm>
          <a:prstGeom prst="roundRect">
            <a:avLst>
              <a:gd name="adj" fmla="val 18670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41" y="3615630"/>
            <a:ext cx="283131" cy="353973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816894" y="3645218"/>
            <a:ext cx="2987516" cy="2949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Разработка библиотеки</a:t>
            </a:r>
            <a:endParaRPr lang="en-US" sz="1850" dirty="0"/>
          </a:p>
        </p:txBody>
      </p:sp>
      <p:sp>
        <p:nvSpPr>
          <p:cNvPr id="14" name="Text 9"/>
          <p:cNvSpPr/>
          <p:nvPr/>
        </p:nvSpPr>
        <p:spPr>
          <a:xfrm>
            <a:off x="1816894" y="4053364"/>
            <a:ext cx="6666428" cy="6041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Создание библиотеки стандартных элементов Узла МГТ с параметрическим моделированием для </a:t>
            </a:r>
            <a:r>
              <a:rPr lang="en-US" sz="14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каждой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детали</a:t>
            </a:r>
            <a:endParaRPr lang="en-US" sz="1450" dirty="0"/>
          </a:p>
        </p:txBody>
      </p:sp>
      <p:sp>
        <p:nvSpPr>
          <p:cNvPr id="15" name="Shape 10"/>
          <p:cNvSpPr/>
          <p:nvPr/>
        </p:nvSpPr>
        <p:spPr>
          <a:xfrm>
            <a:off x="1062454" y="5235892"/>
            <a:ext cx="566261" cy="22860"/>
          </a:xfrm>
          <a:prstGeom prst="roundRect">
            <a:avLst>
              <a:gd name="adj" fmla="val 346854"/>
            </a:avLst>
          </a:prstGeom>
          <a:solidFill>
            <a:srgbClr val="D1C8C6"/>
          </a:solidFill>
        </p:spPr>
      </p:sp>
      <p:sp>
        <p:nvSpPr>
          <p:cNvPr id="16" name="Shape 11"/>
          <p:cNvSpPr/>
          <p:nvPr/>
        </p:nvSpPr>
        <p:spPr>
          <a:xfrm>
            <a:off x="660618" y="5035034"/>
            <a:ext cx="424696" cy="424696"/>
          </a:xfrm>
          <a:prstGeom prst="roundRect">
            <a:avLst>
              <a:gd name="adj" fmla="val 18670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341" y="5070336"/>
            <a:ext cx="283131" cy="353973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1816894" y="5099923"/>
            <a:ext cx="2359819" cy="2949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Автоматизация</a:t>
            </a:r>
            <a:endParaRPr lang="en-US" sz="1850" dirty="0"/>
          </a:p>
        </p:txBody>
      </p:sp>
      <p:sp>
        <p:nvSpPr>
          <p:cNvPr id="19" name="Text 13"/>
          <p:cNvSpPr/>
          <p:nvPr/>
        </p:nvSpPr>
        <p:spPr>
          <a:xfrm>
            <a:off x="1816894" y="5508069"/>
            <a:ext cx="6666428" cy="6041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Интеграция макросов для автоматического формирования чертежей и использование API для </a:t>
            </a:r>
            <a:r>
              <a:rPr lang="en-US" sz="14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генерации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деталей</a:t>
            </a:r>
            <a:endParaRPr lang="en-US" sz="1450" dirty="0"/>
          </a:p>
        </p:txBody>
      </p:sp>
      <p:sp>
        <p:nvSpPr>
          <p:cNvPr id="20" name="Shape 14"/>
          <p:cNvSpPr/>
          <p:nvPr/>
        </p:nvSpPr>
        <p:spPr>
          <a:xfrm>
            <a:off x="1062454" y="6690598"/>
            <a:ext cx="566261" cy="22860"/>
          </a:xfrm>
          <a:prstGeom prst="roundRect">
            <a:avLst>
              <a:gd name="adj" fmla="val 346854"/>
            </a:avLst>
          </a:prstGeom>
          <a:solidFill>
            <a:srgbClr val="D1C8C6"/>
          </a:solidFill>
        </p:spPr>
      </p:sp>
      <p:sp>
        <p:nvSpPr>
          <p:cNvPr id="21" name="Shape 15"/>
          <p:cNvSpPr/>
          <p:nvPr/>
        </p:nvSpPr>
        <p:spPr>
          <a:xfrm>
            <a:off x="660618" y="6489740"/>
            <a:ext cx="424696" cy="424696"/>
          </a:xfrm>
          <a:prstGeom prst="roundRect">
            <a:avLst>
              <a:gd name="adj" fmla="val 18670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341" y="6525042"/>
            <a:ext cx="283131" cy="353973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1816894" y="6554629"/>
            <a:ext cx="2359819" cy="2949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Тестирование</a:t>
            </a:r>
            <a:endParaRPr lang="en-US" sz="1850" dirty="0"/>
          </a:p>
        </p:txBody>
      </p:sp>
      <p:sp>
        <p:nvSpPr>
          <p:cNvPr id="24" name="Text 17"/>
          <p:cNvSpPr/>
          <p:nvPr/>
        </p:nvSpPr>
        <p:spPr>
          <a:xfrm>
            <a:off x="1816894" y="6962775"/>
            <a:ext cx="6666428" cy="6041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Проверка библиотек на стандартных проектах, корректировка и оптимизация на основе </a:t>
            </a:r>
            <a:r>
              <a:rPr lang="en-US" sz="14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обратной</a:t>
            </a:r>
            <a:r>
              <a:rPr lang="en-US" sz="14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50" dirty="0" err="1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связи</a:t>
            </a:r>
            <a:endParaRPr lang="en-US" sz="14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"/>
          <p:cNvSpPr/>
          <p:nvPr/>
        </p:nvSpPr>
        <p:spPr>
          <a:xfrm>
            <a:off x="5058079" y="0"/>
            <a:ext cx="9920481" cy="8218012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2" name="Text 0"/>
          <p:cNvSpPr/>
          <p:nvPr/>
        </p:nvSpPr>
        <p:spPr>
          <a:xfrm>
            <a:off x="793790" y="3760351"/>
            <a:ext cx="5670590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endParaRPr lang="en-US" sz="4450" dirty="0"/>
          </a:p>
        </p:txBody>
      </p:sp>
      <p:pic>
        <p:nvPicPr>
          <p:cNvPr id="1028" name="Picture 4" descr="C:\Users\Любовь\Downloads\_DSF3179-Улучшено-Ум. шум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" y="0"/>
            <a:ext cx="5562600" cy="8229600"/>
          </a:xfrm>
          <a:prstGeom prst="rect">
            <a:avLst/>
          </a:prstGeom>
          <a:noFill/>
        </p:spPr>
      </p:pic>
      <p:pic>
        <p:nvPicPr>
          <p:cNvPr id="1029" name="Picture 5" descr="F:\Узел Мгт\WhatsApp Image 2025-04-23 at 11.09.40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82690" y="6249960"/>
            <a:ext cx="2630049" cy="1769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F:\Узел Мгт\WhatsApp Image 2025-04-23 at 11.09.41.jpe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70200" y="4888807"/>
            <a:ext cx="2707440" cy="1613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F:\Узел Мгт\WhatsApp Image 2025-04-23 at 11.09.41 (1).jpe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13787" y="5847779"/>
            <a:ext cx="2789426" cy="1870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F:\Узел Мгт\Сборка узла(2)(2)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392144" y="337930"/>
            <a:ext cx="4831856" cy="3422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Эскиз новое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82690" y="337804"/>
            <a:ext cx="5836172" cy="3282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Запись_2025_04_30_12_10_21_469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80976" y="4426227"/>
            <a:ext cx="5843024" cy="3291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Запись_2025_04_30_12_45_43_752.mp4">
            <a:hlinkClick r:id="" action="ppaction://media"/>
          </p:cNvPr>
          <p:cNvPicPr>
            <a:picLocks noRot="1"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168140" y="2673350"/>
            <a:ext cx="5827014" cy="3282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vide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/>
          <p:nvPr/>
        </p:nvSpPr>
        <p:spPr>
          <a:xfrm>
            <a:off x="-272143" y="-9114"/>
            <a:ext cx="11059018" cy="8229600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pic>
        <p:nvPicPr>
          <p:cNvPr id="1026" name="Picture 2" descr="C:\Users\Любовь\Downloads\521292409821527484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12893" y="-9114"/>
            <a:ext cx="5617508" cy="8229600"/>
          </a:xfrm>
          <a:prstGeom prst="rect">
            <a:avLst/>
          </a:prstGeom>
          <a:noFill/>
        </p:spPr>
      </p:pic>
      <p:pic>
        <p:nvPicPr>
          <p:cNvPr id="8" name="Запись_2025_04_28_17_26_31_921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09715" y="315686"/>
            <a:ext cx="6917277" cy="3897083"/>
          </a:xfrm>
          <a:prstGeom prst="rect">
            <a:avLst/>
          </a:prstGeom>
        </p:spPr>
      </p:pic>
      <p:pic>
        <p:nvPicPr>
          <p:cNvPr id="1027" name="Picture 3" descr="F:\Узел Мгт\ау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2965" y="4453255"/>
            <a:ext cx="3419475" cy="1924050"/>
          </a:xfrm>
          <a:prstGeom prst="rect">
            <a:avLst/>
          </a:prstGeom>
          <a:noFill/>
        </p:spPr>
      </p:pic>
      <p:pic>
        <p:nvPicPr>
          <p:cNvPr id="1028" name="Picture 4" descr="F:\Узел Мгт\пкпкн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69260" y="5810250"/>
            <a:ext cx="3478530" cy="1868170"/>
          </a:xfrm>
          <a:prstGeom prst="rect">
            <a:avLst/>
          </a:prstGeom>
          <a:noFill/>
        </p:spPr>
      </p:pic>
      <p:pic>
        <p:nvPicPr>
          <p:cNvPr id="7" name="Новая сборка видео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87372" y="3472544"/>
            <a:ext cx="6928147" cy="3897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"/>
          <p:cNvSpPr/>
          <p:nvPr/>
        </p:nvSpPr>
        <p:spPr>
          <a:xfrm>
            <a:off x="9720943" y="0"/>
            <a:ext cx="5192486" cy="8229600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16" name="Shape 1"/>
          <p:cNvSpPr/>
          <p:nvPr/>
        </p:nvSpPr>
        <p:spPr>
          <a:xfrm>
            <a:off x="1515087" y="707571"/>
            <a:ext cx="7113952" cy="885068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3" name="Text 0"/>
          <p:cNvSpPr/>
          <p:nvPr/>
        </p:nvSpPr>
        <p:spPr>
          <a:xfrm>
            <a:off x="2392231" y="914399"/>
            <a:ext cx="5927646" cy="5375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Результаты и заключение</a:t>
            </a:r>
            <a:endParaRPr lang="en-US" sz="3350" dirty="0"/>
          </a:p>
        </p:txBody>
      </p:sp>
      <p:sp>
        <p:nvSpPr>
          <p:cNvPr id="4" name="Text 1"/>
          <p:cNvSpPr/>
          <p:nvPr/>
        </p:nvSpPr>
        <p:spPr>
          <a:xfrm>
            <a:off x="1023258" y="1876425"/>
            <a:ext cx="3840956" cy="5675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40%</a:t>
            </a:r>
            <a:endParaRPr lang="en-US" sz="4450" dirty="0"/>
          </a:p>
        </p:txBody>
      </p:sp>
      <p:sp>
        <p:nvSpPr>
          <p:cNvPr id="5" name="Text 2"/>
          <p:cNvSpPr/>
          <p:nvPr/>
        </p:nvSpPr>
        <p:spPr>
          <a:xfrm>
            <a:off x="1515087" y="2443996"/>
            <a:ext cx="2476500" cy="2687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Сокращение времени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874125" y="2712720"/>
            <a:ext cx="3840956" cy="5505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Уменьшение времени проектирования по сравнению с предыдущим опытом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5878568" y="1876425"/>
            <a:ext cx="2968253" cy="5675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ru-RU" sz="445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20</a:t>
            </a:r>
            <a:r>
              <a:rPr lang="en-US" sz="445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%</a:t>
            </a:r>
            <a:endParaRPr lang="en-US" sz="4450" dirty="0"/>
          </a:p>
        </p:txBody>
      </p:sp>
      <p:sp>
        <p:nvSpPr>
          <p:cNvPr id="8" name="Text 5"/>
          <p:cNvSpPr/>
          <p:nvPr/>
        </p:nvSpPr>
        <p:spPr>
          <a:xfrm>
            <a:off x="6174157" y="2443996"/>
            <a:ext cx="2150150" cy="2687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Снижение ошибок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5356054" y="2712720"/>
            <a:ext cx="3841075" cy="5505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Уменьшение количества ошибок благодаря автоматизации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3223702" y="3263265"/>
            <a:ext cx="3841075" cy="5675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44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100%</a:t>
            </a:r>
            <a:endParaRPr lang="en-US" sz="4450" dirty="0"/>
          </a:p>
        </p:txBody>
      </p:sp>
      <p:sp>
        <p:nvSpPr>
          <p:cNvPr id="11" name="Text 8"/>
          <p:cNvSpPr/>
          <p:nvPr/>
        </p:nvSpPr>
        <p:spPr>
          <a:xfrm>
            <a:off x="3991587" y="3822400"/>
            <a:ext cx="2327077" cy="2687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Рост эффективности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3223702" y="4091124"/>
            <a:ext cx="3841075" cy="5505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Увеличение продуктивности работы проектировщиков</a:t>
            </a:r>
            <a:endParaRPr lang="en-US" sz="1350" dirty="0"/>
          </a:p>
        </p:txBody>
      </p:sp>
      <p:sp>
        <p:nvSpPr>
          <p:cNvPr id="13" name="Text 10"/>
          <p:cNvSpPr/>
          <p:nvPr/>
        </p:nvSpPr>
        <p:spPr>
          <a:xfrm>
            <a:off x="874125" y="4898571"/>
            <a:ext cx="8498476" cy="110109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Данный кейс демонстрирует, как правильное использование библиотек и модулей в Компас 3Д может привести к значительным улучшениям в проектировании. Автоматизация не только ускоряет процесс, но и повышает качество работы, позволяя проектировщикам сосредоточиться на более сложных аспектах разработки.</a:t>
            </a:r>
            <a:endParaRPr lang="en-US" sz="1350" dirty="0"/>
          </a:p>
        </p:txBody>
      </p:sp>
      <p:sp>
        <p:nvSpPr>
          <p:cNvPr id="14" name="Text 11"/>
          <p:cNvSpPr/>
          <p:nvPr/>
        </p:nvSpPr>
        <p:spPr>
          <a:xfrm>
            <a:off x="874125" y="6215743"/>
            <a:ext cx="8498476" cy="82581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Внедрение цифрового обучения с библиотеками </a:t>
            </a:r>
            <a:r>
              <a:rPr lang="en-US" sz="1350" dirty="0" err="1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Компас</a:t>
            </a: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3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3</a:t>
            </a:r>
            <a:r>
              <a:rPr lang="ru-RU" sz="13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Д</a:t>
            </a:r>
            <a:r>
              <a:rPr lang="en-US" sz="1350" dirty="0" smtClean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350" dirty="0">
                <a:solidFill>
                  <a:srgbClr val="443728"/>
                </a:solidFill>
                <a:latin typeface="Open Sans" charset="0"/>
                <a:ea typeface="Open Sans" pitchFamily="34" charset="-122"/>
                <a:cs typeface="Open Sans" pitchFamily="34" charset="-120"/>
              </a:rPr>
              <a:t>– это инвестиция в будущее инженерного образования, позволяющая подготовить высококвалифицированных специалистов, способных успешно решать сложные задачи в современном производстве.</a:t>
            </a:r>
            <a:endParaRPr lang="en-US" sz="1350" dirty="0"/>
          </a:p>
        </p:txBody>
      </p:sp>
      <p:pic>
        <p:nvPicPr>
          <p:cNvPr id="17" name="Picture 3" descr="F:\1102_1\ХАМК\Сборка\real_time_Сборка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2571" y="1451966"/>
            <a:ext cx="3635829" cy="490417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20943" y="0"/>
            <a:ext cx="554669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"/>
          <p:cNvSpPr/>
          <p:nvPr/>
        </p:nvSpPr>
        <p:spPr>
          <a:xfrm>
            <a:off x="-272143" y="0"/>
            <a:ext cx="11059018" cy="8229600"/>
          </a:xfrm>
          <a:prstGeom prst="roundRect">
            <a:avLst>
              <a:gd name="adj" fmla="val 4643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</p:sp>
      <p:sp>
        <p:nvSpPr>
          <p:cNvPr id="3" name="Text 0"/>
          <p:cNvSpPr/>
          <p:nvPr/>
        </p:nvSpPr>
        <p:spPr>
          <a:xfrm>
            <a:off x="1273810" y="3320415"/>
            <a:ext cx="7279640" cy="212661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40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Спасибо за внимание)</a:t>
            </a:r>
          </a:p>
        </p:txBody>
      </p:sp>
      <p:sp>
        <p:nvSpPr>
          <p:cNvPr id="4" name="Text 1"/>
          <p:cNvSpPr/>
          <p:nvPr/>
        </p:nvSpPr>
        <p:spPr>
          <a:xfrm>
            <a:off x="533401" y="6110816"/>
            <a:ext cx="7556421" cy="136071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2000" dirty="0">
              <a:latin typeface="Crimson Pro Bold"/>
              <a:ea typeface="Crimson Pro Bold"/>
              <a:cs typeface="Open Sans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280190" y="5657017"/>
            <a:ext cx="7556421" cy="18145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0" name="Text 1"/>
          <p:cNvSpPr/>
          <p:nvPr/>
        </p:nvSpPr>
        <p:spPr>
          <a:xfrm>
            <a:off x="533401" y="511629"/>
            <a:ext cx="10341428" cy="136071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/>
            <a:endParaRPr lang="ru-RU" sz="2000" dirty="0">
              <a:ea typeface="Crimson Pro Bold"/>
            </a:endParaRPr>
          </a:p>
        </p:txBody>
      </p:sp>
      <p:pic>
        <p:nvPicPr>
          <p:cNvPr id="9" name="Picture 5" descr="C:\Users\Любовь\Downloads\03e0c769-2170-4733-85f5-5894056c5fb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0"/>
            <a:ext cx="5486400" cy="82296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3401" y="6803571"/>
            <a:ext cx="8610599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В данной презентации, представлены фотографии с чемпионата по профессиональному мастерству</a:t>
            </a:r>
            <a:r>
              <a:rPr kumimoji="0" lang="ru-RU" sz="16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«Профессионалы</a:t>
            </a:r>
            <a:r>
              <a:rPr kumimoji="0" lang="ru-RU" sz="16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ru-RU" sz="1600" i="1" dirty="0" smtClean="0">
                <a:latin typeface="Open Sans" charset="0"/>
                <a:ea typeface="Open Sans" charset="0"/>
                <a:cs typeface="Open Sans" charset="0"/>
              </a:rPr>
              <a:t>-</a:t>
            </a:r>
            <a:r>
              <a:rPr lang="ru-RU" sz="1600" i="1" dirty="0" smtClean="0">
                <a:ea typeface="Open Sans" charset="0"/>
                <a:cs typeface="Open Sans" charset="0"/>
              </a:rPr>
              <a:t>2025</a:t>
            </a:r>
            <a:r>
              <a:rPr kumimoji="0" lang="ru-RU" sz="16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5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5»,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в компетенциях: Промышленный и Инженерный дизайн САПР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393</Words>
  <Application>Microsoft Office PowerPoint</Application>
  <PresentationFormat>Произвольный</PresentationFormat>
  <Paragraphs>64</Paragraphs>
  <Slides>8</Slides>
  <Notes>7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Open Sans</vt:lpstr>
      <vt:lpstr>Calibri</vt:lpstr>
      <vt:lpstr>Crimson Pro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Котлячкова Любовь Борисовна</cp:lastModifiedBy>
  <cp:revision>90</cp:revision>
  <dcterms:created xsi:type="dcterms:W3CDTF">2025-04-30T05:24:00Z</dcterms:created>
  <dcterms:modified xsi:type="dcterms:W3CDTF">2026-05-07T22:48:56Z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42BF9F3240CB456CBD43DECA245A533E_12</vt:lpwstr>
  </property>
  <property fmtid="{D5CDD505-2E9C-101B-9397-08002B2CF9AE}" pid="3" name="KSOProductBuildVer">
    <vt:lpwstr>1049-12.2.0.20795</vt:lpwstr>
  </property>
</Properties>
</file>