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D0A817F-D82F-4F32-8819-6A27A3661BC1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C08427-E558-4BCA-AEE4-628A7B16F2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4869160"/>
            <a:ext cx="5637010" cy="882119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Автор</a:t>
            </a:r>
            <a:r>
              <a:rPr lang="ru-RU" sz="1800" dirty="0" smtClean="0"/>
              <a:t>: Корсаков Евгений Николаевич</a:t>
            </a:r>
          </a:p>
          <a:p>
            <a:pPr algn="ctr"/>
            <a:r>
              <a:rPr lang="ru-RU" sz="1800" dirty="0" smtClean="0"/>
              <a:t>МАОУ «Образовательный центр № 11» </a:t>
            </a:r>
            <a:endParaRPr lang="ru-RU" sz="1800" dirty="0" smtClean="0"/>
          </a:p>
          <a:p>
            <a:pPr algn="ctr"/>
            <a:r>
              <a:rPr lang="ru-RU" sz="1800" dirty="0" err="1" smtClean="0"/>
              <a:t>г.Череповец</a:t>
            </a: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447213" cy="1793167"/>
          </a:xfrm>
        </p:spPr>
        <p:txBody>
          <a:bodyPr/>
          <a:lstStyle/>
          <a:p>
            <a:pPr algn="ctr"/>
            <a:r>
              <a:rPr lang="ru-RU" sz="7200" dirty="0" smtClean="0">
                <a:latin typeface="Academia" panose="020B0604020202020204" pitchFamily="34" charset="0"/>
              </a:rPr>
              <a:t>Русская деревня в 17 веке</a:t>
            </a:r>
            <a:endParaRPr lang="ru-RU" sz="7200" dirty="0">
              <a:latin typeface="Academia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2343" y="3596185"/>
            <a:ext cx="3049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dirty="0" smtClean="0">
                <a:solidFill>
                  <a:srgbClr val="212745"/>
                </a:solidFill>
              </a:rPr>
              <a:t>(Урок </a:t>
            </a:r>
            <a:r>
              <a:rPr lang="ru-RU" dirty="0">
                <a:solidFill>
                  <a:srgbClr val="212745"/>
                </a:solidFill>
              </a:rPr>
              <a:t>истории в 7 классе</a:t>
            </a:r>
            <a:r>
              <a:rPr lang="ru-RU" dirty="0" smtClean="0">
                <a:solidFill>
                  <a:srgbClr val="212745"/>
                </a:solidFill>
              </a:rPr>
              <a:t>.)</a:t>
            </a:r>
            <a:endParaRPr lang="ru-RU" dirty="0">
              <a:solidFill>
                <a:srgbClr val="2127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2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128792" cy="1143000"/>
          </a:xfrm>
        </p:spPr>
        <p:txBody>
          <a:bodyPr/>
          <a:lstStyle/>
          <a:p>
            <a:pPr algn="ctr"/>
            <a:r>
              <a:rPr lang="ru-RU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Сельское хозяйство. Задание для группы </a:t>
            </a:r>
            <a:r>
              <a:rPr lang="ru-RU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6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55063"/>
            <a:ext cx="4816675" cy="25922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</p:pic>
      <p:pic>
        <p:nvPicPr>
          <p:cNvPr id="5124" name="Picture 4" descr="http://itd0.mycdn.me/image?id=875503691531&amp;t=20&amp;plc=MOBILE&amp;tkn=*WrZfK48Ki4NxzY4N_efo_zNSMg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49" y="2062830"/>
            <a:ext cx="384042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15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24796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91571" y="1481962"/>
            <a:ext cx="72728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i="1" dirty="0">
                <a:latin typeface="Cambria"/>
                <a:ea typeface="Times New Roman"/>
              </a:rPr>
              <a:t>Вновь у нас физкультминутка</a:t>
            </a:r>
            <a:endParaRPr lang="ru-RU" sz="2000" b="1" dirty="0">
              <a:latin typeface="Times New Roman"/>
              <a:ea typeface="Times New Roman"/>
            </a:endParaRPr>
          </a:p>
          <a:p>
            <a:r>
              <a:rPr lang="ru-RU" sz="2000" b="1" i="1" dirty="0">
                <a:latin typeface="Cambria"/>
                <a:ea typeface="Times New Roman"/>
              </a:rPr>
              <a:t>Вновь у нас физкультминутка,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Cambria"/>
                <a:ea typeface="Times New Roman"/>
              </a:rPr>
              <a:t>Наклонились</a:t>
            </a:r>
            <a:r>
              <a:rPr lang="ru-RU" sz="2000" b="1" i="1" dirty="0">
                <a:latin typeface="Cambria"/>
                <a:ea typeface="Times New Roman"/>
              </a:rPr>
              <a:t>, ну-ка, ну-ка!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Cambria"/>
                <a:ea typeface="Times New Roman"/>
              </a:rPr>
              <a:t>Распрямились</a:t>
            </a:r>
            <a:r>
              <a:rPr lang="ru-RU" sz="2000" b="1" i="1" dirty="0">
                <a:latin typeface="Cambria"/>
                <a:ea typeface="Times New Roman"/>
              </a:rPr>
              <a:t>, потянулись,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Cambria"/>
                <a:ea typeface="Times New Roman"/>
              </a:rPr>
              <a:t>А </a:t>
            </a:r>
            <a:r>
              <a:rPr lang="ru-RU" sz="2000" b="1" i="1" dirty="0">
                <a:latin typeface="Cambria"/>
                <a:ea typeface="Times New Roman"/>
              </a:rPr>
              <a:t>теперь назад прогнулись.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latin typeface="Cambria"/>
                <a:ea typeface="Times New Roman"/>
              </a:rPr>
              <a:t>(Наклоны вперёд и назад.)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Cambria"/>
                <a:ea typeface="Times New Roman"/>
              </a:rPr>
              <a:t>Разминаем </a:t>
            </a:r>
            <a:r>
              <a:rPr lang="ru-RU" sz="2000" b="1" i="1" dirty="0">
                <a:latin typeface="Cambria"/>
                <a:ea typeface="Times New Roman"/>
              </a:rPr>
              <a:t>руки, плечи,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</a:p>
          <a:p>
            <a:r>
              <a:rPr lang="ru-RU" sz="2000" b="1" i="1" dirty="0" smtClean="0">
                <a:latin typeface="Cambria"/>
                <a:ea typeface="Times New Roman"/>
              </a:rPr>
              <a:t>Чтоб </a:t>
            </a:r>
            <a:r>
              <a:rPr lang="ru-RU" sz="2000" b="1" i="1" dirty="0">
                <a:latin typeface="Cambria"/>
                <a:ea typeface="Times New Roman"/>
              </a:rPr>
              <a:t>сидеть нам было легче,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Cambria"/>
                <a:ea typeface="Times New Roman"/>
              </a:rPr>
              <a:t>Чтоб </a:t>
            </a:r>
            <a:r>
              <a:rPr lang="ru-RU" sz="2000" b="1" i="1" dirty="0">
                <a:latin typeface="Cambria"/>
                <a:ea typeface="Times New Roman"/>
              </a:rPr>
              <a:t>писать, читать, считать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Cambria"/>
                <a:ea typeface="Times New Roman"/>
              </a:rPr>
              <a:t>И </a:t>
            </a:r>
            <a:r>
              <a:rPr lang="ru-RU" sz="2000" b="1" i="1" dirty="0">
                <a:latin typeface="Cambria"/>
                <a:ea typeface="Times New Roman"/>
              </a:rPr>
              <a:t>совсем не уставать.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latin typeface="Cambria"/>
                <a:ea typeface="Times New Roman"/>
              </a:rPr>
              <a:t>( Рывки руками перед грудью.)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Cambria"/>
                <a:ea typeface="Times New Roman"/>
              </a:rPr>
              <a:t>Голова </a:t>
            </a:r>
            <a:r>
              <a:rPr lang="ru-RU" sz="2000" b="1" i="1" dirty="0">
                <a:latin typeface="Cambria"/>
                <a:ea typeface="Times New Roman"/>
              </a:rPr>
              <a:t>устала тоже.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Cambria"/>
                <a:ea typeface="Times New Roman"/>
              </a:rPr>
              <a:t>Так </a:t>
            </a:r>
            <a:r>
              <a:rPr lang="ru-RU" sz="2000" b="1" i="1" dirty="0">
                <a:latin typeface="Cambria"/>
                <a:ea typeface="Times New Roman"/>
              </a:rPr>
              <a:t>давайте ей поможем!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latin typeface="Cambria"/>
                <a:ea typeface="Times New Roman"/>
              </a:rPr>
              <a:t>Вправо-влево, раз и два</a:t>
            </a:r>
            <a:r>
              <a:rPr lang="ru-RU" sz="2000" b="1" i="1" dirty="0" smtClean="0">
                <a:latin typeface="Cambria"/>
                <a:ea typeface="Times New Roman"/>
              </a:rPr>
              <a:t>.</a:t>
            </a:r>
          </a:p>
          <a:p>
            <a:r>
              <a:rPr lang="ru-RU" sz="2000" b="1" dirty="0" smtClean="0"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latin typeface="Cambria"/>
                <a:ea typeface="Times New Roman"/>
              </a:rPr>
              <a:t>Думай, думай, голова.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latin typeface="Cambria"/>
                <a:ea typeface="Times New Roman"/>
              </a:rPr>
              <a:t> (Вращение головой.)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latin typeface="Cambria"/>
                <a:ea typeface="Times New Roman"/>
              </a:rPr>
              <a:t>Хоть </a:t>
            </a:r>
            <a:r>
              <a:rPr lang="ru-RU" sz="2000" b="1" i="1" dirty="0">
                <a:latin typeface="Cambria"/>
                <a:ea typeface="Times New Roman"/>
              </a:rPr>
              <a:t>зарядка коротка,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latin typeface="Cambria"/>
                <a:ea typeface="Times New Roman"/>
              </a:rPr>
              <a:t>Отдохнули мы слегка.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r>
              <a:rPr lang="ru-RU" sz="2000" b="1" i="1" dirty="0">
                <a:latin typeface="Cambria"/>
                <a:ea typeface="Times New Roman"/>
              </a:rPr>
              <a:t>( дети садятся за парты.)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4466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7210" y="0"/>
            <a:ext cx="6512511" cy="1143000"/>
          </a:xfrm>
        </p:spPr>
        <p:txBody>
          <a:bodyPr/>
          <a:lstStyle/>
          <a:p>
            <a:pPr algn="ctr"/>
            <a:r>
              <a:rPr lang="ru-RU" sz="3600" dirty="0" smtClean="0"/>
              <a:t>Жизнь сословий в русской деревне. Крестьяне</a:t>
            </a:r>
            <a:br>
              <a:rPr lang="ru-RU" sz="3600" dirty="0" smtClean="0"/>
            </a:br>
            <a:r>
              <a:rPr lang="ru-RU" sz="3600" dirty="0" smtClean="0"/>
              <a:t>(Пример выполнения задания1 вариант)</a:t>
            </a:r>
            <a:endParaRPr lang="ru-RU" sz="36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590" y="2636912"/>
            <a:ext cx="9432926" cy="373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75856" y="2852936"/>
            <a:ext cx="1955800" cy="34861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Крестьяне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0082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Вопросы по заданию для 1 варианта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988840"/>
            <a:ext cx="813690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1. Чьи повинности вы считаете более суровыми? Свою мысль аргументируйте.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2. Приведите 2-3 примера повинностей, не названных в нашей схеме. 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3. Если бы вы жили в 17 веке и были крестьянином, в какую категорию крестьян вы хотели бы войти и почему?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0471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24936" cy="1143000"/>
          </a:xfrm>
        </p:spPr>
        <p:txBody>
          <a:bodyPr/>
          <a:lstStyle/>
          <a:p>
            <a:pPr algn="ctr"/>
            <a:r>
              <a:rPr lang="ru-RU" sz="24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Жизнь сословий в русской деревне. </a:t>
            </a:r>
            <a:r>
              <a:rPr lang="ru-RU" sz="2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Дворяне</a:t>
            </a:r>
            <a:r>
              <a:rPr lang="ru-RU" sz="24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/>
            </a:r>
            <a:br>
              <a:rPr lang="ru-RU" sz="24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</a:br>
            <a:r>
              <a:rPr lang="ru-RU" sz="24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(Пример выполнения </a:t>
            </a:r>
            <a:r>
              <a:rPr lang="ru-RU" sz="2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задания2 </a:t>
            </a:r>
            <a:r>
              <a:rPr lang="ru-RU" sz="24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вариант)</a:t>
            </a:r>
            <a:endParaRPr lang="ru-RU" sz="2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786209" y="1268760"/>
            <a:ext cx="1168781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Дворяне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31676" y="1793737"/>
            <a:ext cx="1955800" cy="34861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300" b="1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Потомственные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52120" y="1793736"/>
            <a:ext cx="1955800" cy="34861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300" b="1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Помещики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2816234" y="1565547"/>
            <a:ext cx="1035686" cy="22819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28" name="Прямая со стрелкой 27"/>
          <p:cNvCxnSpPr/>
          <p:nvPr/>
        </p:nvCxnSpPr>
        <p:spPr>
          <a:xfrm>
            <a:off x="4906162" y="1521064"/>
            <a:ext cx="1161122" cy="226304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31" name="Прямоугольник 30"/>
          <p:cNvSpPr/>
          <p:nvPr/>
        </p:nvSpPr>
        <p:spPr>
          <a:xfrm>
            <a:off x="251520" y="2348880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Служили 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за жалование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                                                         Служили 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за поместье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Стремились 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«округлить» свои владения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                          Часто они превращались в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Захватывая и распахивая земли                                        однодворцев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r>
              <a:rPr lang="ru-RU" b="1" dirty="0" smtClean="0">
                <a:effectLst/>
                <a:latin typeface="Times New Roman"/>
                <a:ea typeface="Calibri"/>
              </a:rPr>
              <a:t>«служилой мелкоты»                                                           -</a:t>
            </a:r>
            <a:r>
              <a:rPr lang="ru-RU" dirty="0" smtClean="0">
                <a:effectLst/>
                <a:latin typeface="Times New Roman"/>
                <a:ea typeface="Calibri"/>
              </a:rPr>
              <a:t>это помещики,    которые   </a:t>
            </a:r>
          </a:p>
          <a:p>
            <a:r>
              <a:rPr lang="ru-RU" dirty="0">
                <a:latin typeface="Times New Roman"/>
                <a:ea typeface="Calibri"/>
              </a:rPr>
              <a:t> </a:t>
            </a:r>
            <a:r>
              <a:rPr lang="ru-RU" dirty="0" smtClean="0">
                <a:latin typeface="Times New Roman"/>
                <a:ea typeface="Calibri"/>
              </a:rPr>
              <a:t>                                                                                                  </a:t>
            </a:r>
            <a:r>
              <a:rPr lang="ru-RU" dirty="0" smtClean="0">
                <a:effectLst/>
                <a:latin typeface="Times New Roman"/>
                <a:ea typeface="Calibri"/>
              </a:rPr>
              <a:t>не имели в своем</a:t>
            </a:r>
            <a:endParaRPr lang="ru-RU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1999214" y="4173189"/>
            <a:ext cx="1132626" cy="1056011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34" name="Rectangle 28"/>
          <p:cNvSpPr>
            <a:spLocks noChangeArrowheads="1"/>
          </p:cNvSpPr>
          <p:nvPr/>
        </p:nvSpPr>
        <p:spPr bwMode="auto">
          <a:xfrm>
            <a:off x="0" y="439579"/>
            <a:ext cx="233910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                                              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9" name="Picture 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383" y="3725926"/>
            <a:ext cx="9432926" cy="342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7" name="Прямая со стрелкой 36"/>
          <p:cNvCxnSpPr/>
          <p:nvPr/>
        </p:nvCxnSpPr>
        <p:spPr>
          <a:xfrm flipH="1">
            <a:off x="4204452" y="2348880"/>
            <a:ext cx="1591684" cy="288032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36" name="Rectangle 32"/>
          <p:cNvSpPr>
            <a:spLocks noChangeArrowheads="1"/>
          </p:cNvSpPr>
          <p:nvPr/>
        </p:nvSpPr>
        <p:spPr bwMode="auto">
          <a:xfrm>
            <a:off x="0" y="5484877"/>
            <a:ext cx="7209987" cy="84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9075" algn="l"/>
              </a:tabLst>
            </a:pPr>
            <a:r>
              <a:rPr kumimoji="0" lang="ru-RU" alt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9075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они относились к крестьянам?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29075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1.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Заботились  2. Принимали беглых   3. Защищали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321920" y="445635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effectLst/>
                <a:latin typeface="Times New Roman"/>
                <a:ea typeface="Calibri"/>
              </a:rPr>
              <a:t>Поместья как и вотчины стали передаваться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26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pPr algn="ctr"/>
            <a:r>
              <a:rPr lang="ru-RU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Вопросы по заданию для </a:t>
            </a:r>
            <a:r>
              <a:rPr lang="ru-RU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2 </a:t>
            </a:r>
            <a:r>
              <a:rPr lang="ru-RU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варианта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564904"/>
            <a:ext cx="77048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4029075" algn="l"/>
              </a:tabLs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происходило стирание различий между потомственными и служилыми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дворянами?   </a:t>
            </a:r>
            <a:endParaRPr lang="ru-RU" altLang="ru-RU" sz="2800" dirty="0">
              <a:solidFill>
                <a:prstClr val="black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29075" algn="l"/>
              </a:tabLst>
            </a:pPr>
            <a:r>
              <a:rPr lang="ru-RU" altLang="ru-RU" sz="28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Почему дворяне с заботой относились к своим крестьянам? </a:t>
            </a:r>
            <a:endParaRPr lang="ru-RU" alt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6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848872" cy="1143000"/>
          </a:xfrm>
        </p:spPr>
        <p:txBody>
          <a:bodyPr/>
          <a:lstStyle/>
          <a:p>
            <a:pPr algn="ctr"/>
            <a:r>
              <a:rPr lang="ru-RU" sz="4800" dirty="0">
                <a:effectLst/>
                <a:latin typeface="Times New Roman"/>
                <a:ea typeface="Times New Roman"/>
              </a:rPr>
              <a:t>И</a:t>
            </a:r>
            <a:r>
              <a:rPr lang="ru-RU" sz="4800" dirty="0" smtClean="0">
                <a:effectLst/>
                <a:latin typeface="Times New Roman"/>
                <a:ea typeface="Times New Roman"/>
              </a:rPr>
              <a:t>гра </a:t>
            </a:r>
            <a:r>
              <a:rPr lang="ru-RU" sz="4800" dirty="0">
                <a:effectLst/>
                <a:latin typeface="Times New Roman"/>
                <a:ea typeface="Times New Roman"/>
              </a:rPr>
              <a:t>«Задай вопрос </a:t>
            </a:r>
            <a:r>
              <a:rPr lang="ru-RU" sz="4800" dirty="0" smtClean="0">
                <a:effectLst/>
                <a:latin typeface="Times New Roman"/>
                <a:ea typeface="Times New Roman"/>
              </a:rPr>
              <a:t>своим одноклассникам</a:t>
            </a:r>
            <a:r>
              <a:rPr lang="ru-RU" sz="4800" dirty="0">
                <a:effectLst/>
                <a:latin typeface="Times New Roman"/>
                <a:ea typeface="Times New Roman"/>
              </a:rPr>
              <a:t>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2996952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/>
                <a:ea typeface="Times New Roman"/>
              </a:rPr>
              <a:t>В</a:t>
            </a:r>
            <a:r>
              <a:rPr lang="ru-RU" sz="2800" b="1" dirty="0" smtClean="0">
                <a:latin typeface="Times New Roman"/>
                <a:ea typeface="Times New Roman"/>
              </a:rPr>
              <a:t>опросы </a:t>
            </a:r>
            <a:r>
              <a:rPr lang="ru-RU" sz="2800" b="1" dirty="0">
                <a:latin typeface="Times New Roman"/>
                <a:ea typeface="Times New Roman"/>
              </a:rPr>
              <a:t>должны </a:t>
            </a:r>
            <a:r>
              <a:rPr lang="ru-RU" sz="2800" b="1" dirty="0" smtClean="0">
                <a:latin typeface="Times New Roman"/>
                <a:ea typeface="Times New Roman"/>
              </a:rPr>
              <a:t>быть: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/>
                <a:ea typeface="Times New Roman"/>
              </a:rPr>
              <a:t>важные </a:t>
            </a:r>
            <a:r>
              <a:rPr lang="ru-RU" sz="2800" dirty="0">
                <a:latin typeface="Times New Roman"/>
                <a:ea typeface="Times New Roman"/>
              </a:rPr>
              <a:t>по содержанию </a:t>
            </a:r>
            <a:r>
              <a:rPr lang="ru-RU" sz="2800" dirty="0" smtClean="0">
                <a:latin typeface="Times New Roman"/>
                <a:ea typeface="Times New Roman"/>
              </a:rPr>
              <a:t>урока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/>
                <a:ea typeface="Times New Roman"/>
              </a:rPr>
              <a:t>к</a:t>
            </a:r>
            <a:r>
              <a:rPr lang="ru-RU" sz="2800" dirty="0" smtClean="0">
                <a:latin typeface="Times New Roman"/>
                <a:ea typeface="Times New Roman"/>
              </a:rPr>
              <a:t>орректными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/>
              </a:rPr>
              <a:t>г</a:t>
            </a:r>
            <a:r>
              <a:rPr lang="ru-RU" sz="2800" dirty="0" smtClean="0">
                <a:latin typeface="Times New Roman"/>
              </a:rPr>
              <a:t>рамотно составленными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7500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512511" cy="1143000"/>
          </a:xfrm>
        </p:spPr>
        <p:txBody>
          <a:bodyPr/>
          <a:lstStyle/>
          <a:p>
            <a:pPr algn="ctr"/>
            <a:r>
              <a:rPr lang="ru-RU" sz="4800" dirty="0">
                <a:effectLst/>
                <a:latin typeface="Times New Roman"/>
                <a:ea typeface="Times New Roman"/>
              </a:rPr>
              <a:t>«Сотри с доски».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24744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/>
                <a:ea typeface="Times New Roman"/>
              </a:rPr>
              <a:t>На доске написаны слова и термины, которые использовались на уроке. </a:t>
            </a:r>
            <a:endParaRPr lang="ru-RU" sz="2800" dirty="0" smtClean="0">
              <a:latin typeface="Times New Roman"/>
              <a:ea typeface="Times New Roman"/>
            </a:endParaRPr>
          </a:p>
          <a:p>
            <a:r>
              <a:rPr lang="ru-RU" sz="2800" dirty="0">
                <a:latin typeface="Times New Roman"/>
                <a:ea typeface="Times New Roman"/>
              </a:rPr>
              <a:t>О</a:t>
            </a:r>
            <a:r>
              <a:rPr lang="ru-RU" sz="2800" dirty="0" smtClean="0">
                <a:latin typeface="Times New Roman"/>
                <a:ea typeface="Times New Roman"/>
              </a:rPr>
              <a:t>бъясните </a:t>
            </a:r>
            <a:r>
              <a:rPr lang="ru-RU" sz="2800" dirty="0">
                <a:latin typeface="Times New Roman"/>
                <a:ea typeface="Times New Roman"/>
              </a:rPr>
              <a:t>термин, и, если </a:t>
            </a:r>
            <a:r>
              <a:rPr lang="ru-RU" sz="2800" dirty="0" smtClean="0">
                <a:latin typeface="Times New Roman"/>
                <a:ea typeface="Times New Roman"/>
              </a:rPr>
              <a:t>вы сделали 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это</a:t>
            </a:r>
            <a:r>
              <a:rPr lang="ru-RU" sz="2800" dirty="0" smtClean="0">
                <a:latin typeface="Times New Roman"/>
                <a:ea typeface="Times New Roman"/>
              </a:rPr>
              <a:t> правильно - уберите его </a:t>
            </a:r>
            <a:r>
              <a:rPr lang="ru-RU" sz="2800" dirty="0">
                <a:latin typeface="Times New Roman"/>
                <a:ea typeface="Times New Roman"/>
              </a:rPr>
              <a:t>с доски</a:t>
            </a:r>
            <a:r>
              <a:rPr lang="ru-RU" dirty="0">
                <a:latin typeface="Times New Roman"/>
                <a:ea typeface="Times New Roman"/>
              </a:rPr>
              <a:t>.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(Зачеркните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)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2944804"/>
            <a:ext cx="4572000" cy="36317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трехпольная система;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-промыслы;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-община;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-черносошные крестьяне;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-частновладельческие крестьяне;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-барщина;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Оброк;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r>
              <a:rPr lang="ru-RU" sz="2000" dirty="0">
                <a:latin typeface="Times New Roman"/>
                <a:ea typeface="Times New Roman"/>
              </a:rPr>
              <a:t>-подводная повинность.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1722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512511" cy="1143000"/>
          </a:xfrm>
        </p:spPr>
        <p:txBody>
          <a:bodyPr/>
          <a:lstStyle/>
          <a:p>
            <a:pPr algn="ctr"/>
            <a:r>
              <a:rPr lang="ru-RU" dirty="0"/>
              <a:t>Р</a:t>
            </a:r>
            <a:r>
              <a:rPr lang="ru-RU" dirty="0" smtClean="0"/>
              <a:t>ефлексия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268760"/>
            <a:ext cx="878497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На отдельном листе для рефлексии ответьте на несколько вопросов по уроку.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1. Я сегодня узнал…..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2. У меня вызвало затруднение…...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3. Меня сегодня удивило……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4. У меня остался вопрос…….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5. Мне кажется, что сегодня на уроке я работал (-а)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……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6880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0529" y="2348880"/>
            <a:ext cx="73448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1. п. 19 прочитать.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2. Вопросы 3,4,5 подготовьте устно для ответа.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r>
              <a:rPr lang="ru-RU" sz="2800" dirty="0">
                <a:latin typeface="Times New Roman"/>
                <a:ea typeface="Times New Roman"/>
              </a:rPr>
              <a:t>3*. Подготовьтесь к обсуждению вопроса «Кем и чем определялись повинности </a:t>
            </a:r>
            <a:r>
              <a:rPr lang="ru-RU" sz="2800" dirty="0" smtClean="0">
                <a:latin typeface="Times New Roman"/>
                <a:ea typeface="Times New Roman"/>
              </a:rPr>
              <a:t>податного населения в </a:t>
            </a:r>
            <a:r>
              <a:rPr lang="ru-RU" sz="2800" dirty="0">
                <a:latin typeface="Times New Roman"/>
                <a:ea typeface="Times New Roman"/>
              </a:rPr>
              <a:t>России в 17 веке?»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9243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132856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сформировать знания об особенностях развития сельского хозяйства и отношений, возникающих в процессе производства  в деревне в 17 веке.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732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08912" cy="1143000"/>
          </a:xfrm>
        </p:spPr>
        <p:txBody>
          <a:bodyPr/>
          <a:lstStyle/>
          <a:p>
            <a:pPr algn="ctr"/>
            <a:r>
              <a:rPr lang="ru-RU" dirty="0" smtClean="0"/>
              <a:t>Литература для учителя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916832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Roboto"/>
              </a:rPr>
              <a:t>1. Лотман</a:t>
            </a:r>
            <a:r>
              <a:rPr lang="ru-RU" sz="2400" dirty="0">
                <a:latin typeface="Roboto"/>
              </a:rPr>
              <a:t>. Ю. М. Беседы о русской культуре: Быт и традиции русского дворянства (XVIII - начало XIX века).- СПб.: "Искусство СПб", 1994</a:t>
            </a:r>
            <a:r>
              <a:rPr lang="ru-RU" sz="2400" dirty="0" smtClean="0">
                <a:latin typeface="Roboto"/>
              </a:rPr>
              <a:t>.</a:t>
            </a:r>
          </a:p>
          <a:p>
            <a:r>
              <a:rPr lang="ru-RU" sz="2400" dirty="0" smtClean="0">
                <a:latin typeface="Roboto"/>
              </a:rPr>
              <a:t>2. Сахаров </a:t>
            </a:r>
            <a:r>
              <a:rPr lang="ru-RU" sz="2400" dirty="0">
                <a:latin typeface="Roboto"/>
              </a:rPr>
              <a:t>А.Н. Русская деревня XVII в. - М.: "Наука", 1966</a:t>
            </a:r>
            <a:r>
              <a:rPr lang="ru-RU" sz="2400" dirty="0" smtClean="0">
                <a:latin typeface="Roboto"/>
              </a:rPr>
              <a:t>.</a:t>
            </a:r>
          </a:p>
          <a:p>
            <a:r>
              <a:rPr lang="ru-RU" sz="2400" dirty="0" smtClean="0">
                <a:latin typeface="Roboto"/>
              </a:rPr>
              <a:t>3. </a:t>
            </a:r>
            <a:r>
              <a:rPr lang="ru-RU" sz="2400" dirty="0" err="1" smtClean="0">
                <a:latin typeface="Roboto"/>
              </a:rPr>
              <a:t>Котошихин</a:t>
            </a:r>
            <a:r>
              <a:rPr lang="ru-RU" sz="2400" dirty="0">
                <a:latin typeface="Roboto"/>
              </a:rPr>
              <a:t>. Г. К. О России в царствование Алексея Михайловича. - М.: РОССПЭН, </a:t>
            </a:r>
            <a:r>
              <a:rPr lang="ru-RU" sz="2400" dirty="0" smtClean="0">
                <a:latin typeface="Roboto"/>
              </a:rPr>
              <a:t>2000</a:t>
            </a:r>
          </a:p>
          <a:p>
            <a:r>
              <a:rPr lang="ru-RU" sz="2400" dirty="0" smtClean="0">
                <a:latin typeface="Roboto"/>
              </a:rPr>
              <a:t>4. </a:t>
            </a:r>
            <a:r>
              <a:rPr lang="ru-RU" sz="2400" dirty="0" err="1" smtClean="0">
                <a:latin typeface="Roboto"/>
              </a:rPr>
              <a:t>Водарский</a:t>
            </a:r>
            <a:r>
              <a:rPr lang="ru-RU" sz="2400" dirty="0" smtClean="0">
                <a:latin typeface="Roboto"/>
              </a:rPr>
              <a:t> </a:t>
            </a:r>
            <a:r>
              <a:rPr lang="ru-RU" sz="2400" dirty="0">
                <a:latin typeface="Roboto"/>
              </a:rPr>
              <a:t>Я. Е. Население России в конце XVII -начале XVIII вв. (численность, сословно-классовый состав, размещение) - М.: "Наука" 1977</a:t>
            </a:r>
            <a:r>
              <a:rPr lang="ru-RU" sz="2400" dirty="0" smtClean="0">
                <a:latin typeface="Roboto"/>
              </a:rPr>
              <a:t>.</a:t>
            </a:r>
          </a:p>
          <a:p>
            <a:r>
              <a:rPr lang="ru-RU" sz="2400" dirty="0" smtClean="0">
                <a:latin typeface="Roboto"/>
              </a:rPr>
              <a:t>5. </a:t>
            </a:r>
            <a:r>
              <a:rPr lang="ru-RU" sz="2400" dirty="0" err="1" smtClean="0">
                <a:latin typeface="Roboto"/>
              </a:rPr>
              <a:t>Буганов</a:t>
            </a:r>
            <a:r>
              <a:rPr lang="ru-RU" sz="2400" dirty="0">
                <a:latin typeface="Roboto"/>
              </a:rPr>
              <a:t>. В. И. Мир истории: Россия в XVII столетии - М.: "Молодая гвардия", 1989.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4546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Эпиграф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772816"/>
            <a:ext cx="828092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                                                                                                                                        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По Российским глубинкам, там, где поля,                                                                                                                                           С золотистой пшеницей, целуются с небом,                                                                                                                                          В небольших деревеньках, крестьяне живут,                                                                                                                                         Это люди, которым обязаны хлебом.</a:t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                                                                                                                                         Незатейлив их быт, но кругом чистота,                                                                                                                                          Здесь иконы да лавки простые.                                                                                                                                        У большого стола отдыхает душа,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                                                                                                                                             Здесь и люди живут золотые                       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sz="2800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                                        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Иван Кочетов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0276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Вопросы по сказке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8484" y="2204864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1. Назовите главных героев сказки?</a:t>
            </a:r>
            <a:endParaRPr lang="ru-RU" sz="32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2. По какому поводу состоялся спор между ними?</a:t>
            </a:r>
            <a:endParaRPr lang="ru-RU" sz="32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33333"/>
                </a:solidFill>
                <a:effectLst/>
                <a:latin typeface="Times New Roman"/>
                <a:ea typeface="Times New Roman"/>
                <a:cs typeface="Times New Roman"/>
              </a:rPr>
              <a:t>3. В каких строчках раскрыт смысл сказки?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4789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6984776" cy="1143000"/>
          </a:xfrm>
        </p:spPr>
        <p:txBody>
          <a:bodyPr/>
          <a:lstStyle/>
          <a:p>
            <a:r>
              <a:rPr lang="ru-RU" dirty="0" smtClean="0"/>
              <a:t>Сельское хозяйство. Задание для группы 1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38362" y="2204864"/>
            <a:ext cx="4176464" cy="3970318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/>
                <a:ea typeface="Times New Roman"/>
                <a:cs typeface="Times New Roman"/>
              </a:rPr>
              <a:t>1 группа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  <a:cs typeface="Times New Roman"/>
              </a:rPr>
              <a:t>«Выберите и запишите в таблицу формы земледелия в России, которые использовались в 17 веке»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" name="Picture 2" descr="F:\Мамины документы\0010-009-Podsechno-ognevoe-zemledel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75523"/>
            <a:ext cx="376713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37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117283" cy="1143000"/>
          </a:xfrm>
        </p:spPr>
        <p:txBody>
          <a:bodyPr/>
          <a:lstStyle/>
          <a:p>
            <a:r>
              <a:rPr lang="ru-RU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Сельское хозяйство. Задание для группы </a:t>
            </a:r>
            <a:r>
              <a:rPr lang="ru-RU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2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169" y="2443014"/>
            <a:ext cx="4320480" cy="316835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</p:pic>
      <p:pic>
        <p:nvPicPr>
          <p:cNvPr id="4" name="Picture 3" descr="F:\Мамины документы\0010-010-Podsechno-ognevoe-zemledel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249116"/>
            <a:ext cx="3798731" cy="355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77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128792" cy="1143000"/>
          </a:xfrm>
        </p:spPr>
        <p:txBody>
          <a:bodyPr/>
          <a:lstStyle/>
          <a:p>
            <a:pPr algn="ctr"/>
            <a:r>
              <a:rPr lang="ru-RU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Сельское хозяйство. Задание для группы </a:t>
            </a:r>
            <a:r>
              <a:rPr lang="ru-RU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3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478609"/>
            <a:ext cx="5504478" cy="20793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</p:pic>
      <p:pic>
        <p:nvPicPr>
          <p:cNvPr id="2052" name="Picture 4" descr="https://cs10.pikabu.ru/post_img/2018/07/03/11/og_og_1530641016250895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0848"/>
            <a:ext cx="454063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64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056784" cy="1143000"/>
          </a:xfrm>
        </p:spPr>
        <p:txBody>
          <a:bodyPr/>
          <a:lstStyle/>
          <a:p>
            <a:pPr algn="ctr"/>
            <a:r>
              <a:rPr lang="ru-RU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Сельское хозяйство. Задание для группы </a:t>
            </a:r>
            <a:r>
              <a:rPr lang="ru-RU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4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38390"/>
            <a:ext cx="4398360" cy="22182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</p:pic>
      <p:pic>
        <p:nvPicPr>
          <p:cNvPr id="4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2563832"/>
            <a:ext cx="3979581" cy="2593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90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056784" cy="1143000"/>
          </a:xfrm>
        </p:spPr>
        <p:txBody>
          <a:bodyPr/>
          <a:lstStyle/>
          <a:p>
            <a:pPr algn="ctr"/>
            <a:r>
              <a:rPr lang="ru-RU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Сельское хозяйство. Задание для группы </a:t>
            </a:r>
            <a:r>
              <a:rPr lang="ru-RU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5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856" y="2909678"/>
            <a:ext cx="4480322" cy="21871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</p:pic>
      <p:pic>
        <p:nvPicPr>
          <p:cNvPr id="4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84369"/>
            <a:ext cx="4420344" cy="283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568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108</TotalTime>
  <Words>687</Words>
  <Application>Microsoft Office PowerPoint</Application>
  <PresentationFormat>Экран (4:3)</PresentationFormat>
  <Paragraphs>94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Русская деревня в 17 веке</vt:lpstr>
      <vt:lpstr>Цель урока</vt:lpstr>
      <vt:lpstr>Эпиграф</vt:lpstr>
      <vt:lpstr>Вопросы по сказке</vt:lpstr>
      <vt:lpstr>Сельское хозяйство. Задание для группы 1</vt:lpstr>
      <vt:lpstr>Сельское хозяйство. Задание для группы 2</vt:lpstr>
      <vt:lpstr>Сельское хозяйство. Задание для группы 3</vt:lpstr>
      <vt:lpstr>Сельское хозяйство. Задание для группы 4</vt:lpstr>
      <vt:lpstr>Сельское хозяйство. Задание для группы 5</vt:lpstr>
      <vt:lpstr>Сельское хозяйство. Задание для группы 6</vt:lpstr>
      <vt:lpstr>Физкультминутка</vt:lpstr>
      <vt:lpstr>Жизнь сословий в русской деревне. Крестьяне (Пример выполнения задания1 вариант)</vt:lpstr>
      <vt:lpstr>Вопросы по заданию для 1 варианта</vt:lpstr>
      <vt:lpstr>Жизнь сословий в русской деревне. Дворяне (Пример выполнения задания2 вариант)</vt:lpstr>
      <vt:lpstr>Вопросы по заданию для 2 варианта</vt:lpstr>
      <vt:lpstr>Игра «Задай вопрос своим одноклассникам»</vt:lpstr>
      <vt:lpstr>«Сотри с доски». </vt:lpstr>
      <vt:lpstr>Рефлексия</vt:lpstr>
      <vt:lpstr>Домашнее задание</vt:lpstr>
      <vt:lpstr>Литература для учителя</vt:lpstr>
    </vt:vector>
  </TitlesOfParts>
  <Company>OEM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деревня в 17 веке</dc:title>
  <dc:creator>Evgeny</dc:creator>
  <cp:lastModifiedBy>Evgeny</cp:lastModifiedBy>
  <cp:revision>13</cp:revision>
  <dcterms:created xsi:type="dcterms:W3CDTF">2021-04-10T06:23:40Z</dcterms:created>
  <dcterms:modified xsi:type="dcterms:W3CDTF">2021-04-10T13:59:12Z</dcterms:modified>
</cp:coreProperties>
</file>