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9" r:id="rId2"/>
    <p:sldId id="27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6" r:id="rId13"/>
    <p:sldId id="269" r:id="rId14"/>
    <p:sldId id="270" r:id="rId15"/>
    <p:sldId id="272" r:id="rId16"/>
    <p:sldId id="273" r:id="rId17"/>
    <p:sldId id="274" r:id="rId18"/>
    <p:sldId id="275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92" d="100"/>
          <a:sy n="92" d="100"/>
        </p:scale>
        <p:origin x="-756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pic>
        <p:nvPicPr>
          <p:cNvPr id="7" name="Рисунок 6" descr="go-green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44016" y="-164553"/>
            <a:ext cx="9396536" cy="5872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 txBox="1">
            <a:spLocks/>
          </p:cNvSpPr>
          <p:nvPr/>
        </p:nvSpPr>
        <p:spPr>
          <a:xfrm>
            <a:off x="843613" y="987576"/>
            <a:ext cx="3872409" cy="27363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Вам знакомо выражение «Выше головы не прыгнешь»? Это заблуждение. Человек может всё</a:t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Никола Тесла</a:t>
            </a:r>
          </a:p>
        </p:txBody>
      </p:sp>
      <p:pic>
        <p:nvPicPr>
          <p:cNvPr id="5" name="Рисунок 4" descr="2992_cover.jpg.1050x700_q95_crop_upscale.jpg"/>
          <p:cNvPicPr>
            <a:picLocks noChangeAspect="1"/>
          </p:cNvPicPr>
          <p:nvPr/>
        </p:nvPicPr>
        <p:blipFill>
          <a:blip r:embed="rId2" cstate="print"/>
          <a:srcRect l="35004"/>
          <a:stretch>
            <a:fillRect/>
          </a:stretch>
        </p:blipFill>
        <p:spPr>
          <a:xfrm>
            <a:off x="4716022" y="843918"/>
            <a:ext cx="3158811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Объедините формулы</a:t>
            </a:r>
            <a:endParaRPr lang="ru-RU" dirty="0"/>
          </a:p>
        </p:txBody>
      </p:sp>
      <p:pic>
        <p:nvPicPr>
          <p:cNvPr id="6" name="Содержимое 5" descr="hello_html_m2c9ef46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44988" y="1923681"/>
            <a:ext cx="4699015" cy="1176719"/>
          </a:xfrm>
        </p:spPr>
      </p:pic>
      <p:pic>
        <p:nvPicPr>
          <p:cNvPr id="7" name="Рисунок 6" descr="232583_html_27d3768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74" y="1275609"/>
            <a:ext cx="2850187" cy="250837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"/>
            <a:ext cx="8229600" cy="914400"/>
          </a:xfrm>
        </p:spPr>
        <p:txBody>
          <a:bodyPr/>
          <a:lstStyle/>
          <a:p>
            <a:pPr algn="ctr"/>
            <a:r>
              <a:rPr lang="ru-RU" dirty="0" smtClean="0"/>
              <a:t>Джеймс Уатт</a:t>
            </a:r>
            <a:endParaRPr lang="ru-RU" dirty="0"/>
          </a:p>
        </p:txBody>
      </p:sp>
      <p:pic>
        <p:nvPicPr>
          <p:cNvPr id="4" name="Содержимое 3" descr="1-james-watt-1736-1819-grang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914856"/>
            <a:ext cx="3168352" cy="3529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851920" y="1160621"/>
            <a:ext cx="51125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Шотландский инженер, изобретатель-механик. Усовершенствовал паровую машину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Ньюкомена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Изобрел универсальную паровую машину двойного действия.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Ввёл первую единицу мощности — лошадиную силу.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именем названа единица мощности — Ватт.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_clip_image014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094" y="928677"/>
            <a:ext cx="6025302" cy="337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8864" y="2161406"/>
            <a:ext cx="8229600" cy="9144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Мастерская: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«Лаборатория открытий»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_clip_image014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094" y="928677"/>
            <a:ext cx="6025302" cy="337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1574827681c5301f092b66d08e68b0e4aae755146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06" y="142857"/>
            <a:ext cx="8966428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43608" y="915566"/>
          <a:ext cx="7128792" cy="3024336"/>
        </p:xfrm>
        <a:graphic>
          <a:graphicData uri="http://schemas.openxmlformats.org/drawingml/2006/table">
            <a:tbl>
              <a:tblPr/>
              <a:tblGrid>
                <a:gridCol w="1152128"/>
                <a:gridCol w="1296144"/>
                <a:gridCol w="1152128"/>
                <a:gridCol w="1224136"/>
                <a:gridCol w="648072"/>
                <a:gridCol w="648072"/>
                <a:gridCol w="1008112"/>
              </a:tblGrid>
              <a:tr h="567063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КВИТАНЦИЯ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Получатель платежа______ОАО ТЭК____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ФИО   Иванов И.И.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Адрес  гп.Луговой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4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Тариф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Показания счетчика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  <a:cs typeface="Times New Roman"/>
                        </a:rPr>
                        <a:t>Расход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Тариф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(руб.)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(руб.)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97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Текущее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кВт  •   ч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Предыдущее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кВт  •   ч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9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День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44 126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43 309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2,49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Ночь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20 549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20 197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1,24</a:t>
                      </a: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                                                                                                           </a:t>
                      </a:r>
                      <a:r>
                        <a:rPr lang="ru-RU" sz="1200" b="1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3,73</a:t>
                      </a:r>
                      <a:endParaRPr lang="ru-RU" sz="1200" i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Определите по паспортам электроприборов (телевизоров) мощность и ответьте: -на какой телевизор затрачивается больше электроэнергии?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Определите стоимость электроэнергии за 2ч работы  телевизоров. Тариф 2р. 49 коп.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§ 50,51.</a:t>
            </a:r>
          </a:p>
          <a:p>
            <a:pPr lvl="0"/>
            <a:r>
              <a:rPr lang="ru-RU" sz="6000" dirty="0" smtClean="0"/>
              <a:t>Узнайте мощности имеющихся у вас в квартире электроприборов (телевизора и холодильника). Посчитайте, сколько часов они работают в течение 1 дня. Вычислите стоимость электроэнергии, израсходованной ими за это время.</a:t>
            </a:r>
          </a:p>
          <a:p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9584" y="339502"/>
            <a:ext cx="3744416" cy="93610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Учитель года 2021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Муниципальный этап</a:t>
            </a:r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4" name="Рисунок 3" descr="mwo5ozPh_5I.jpg"/>
          <p:cNvPicPr>
            <a:picLocks noChangeAspect="1"/>
          </p:cNvPicPr>
          <p:nvPr/>
        </p:nvPicPr>
        <p:blipFill>
          <a:blip r:embed="rId2" cstate="print"/>
          <a:srcRect l="14506" t="8001" r="41594" b="3801"/>
          <a:stretch>
            <a:fillRect/>
          </a:stretch>
        </p:blipFill>
        <p:spPr>
          <a:xfrm>
            <a:off x="539552" y="699542"/>
            <a:ext cx="2847173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уг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-92546"/>
            <a:ext cx="2088232" cy="20882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82093" y="1923678"/>
            <a:ext cx="569841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Джурабаев Дмитрий Геннадьевич</a:t>
            </a:r>
          </a:p>
          <a:p>
            <a:endParaRPr lang="ru-RU" dirty="0" smtClean="0"/>
          </a:p>
          <a:p>
            <a:r>
              <a:rPr lang="ru-RU" sz="1600" dirty="0" smtClean="0"/>
              <a:t>Учитель физики и информатики</a:t>
            </a:r>
          </a:p>
          <a:p>
            <a:endParaRPr lang="ru-RU" dirty="0" smtClean="0"/>
          </a:p>
          <a:p>
            <a:r>
              <a:rPr lang="ru-RU" sz="2000" b="1" dirty="0" smtClean="0"/>
              <a:t>Конкурсный урок по теме: </a:t>
            </a:r>
          </a:p>
          <a:p>
            <a:r>
              <a:rPr lang="ru-RU" sz="2000" b="1" dirty="0" smtClean="0"/>
              <a:t>«Работа и мощность электрического тока»</a:t>
            </a:r>
          </a:p>
          <a:p>
            <a:endParaRPr lang="ru-RU" dirty="0" smtClean="0"/>
          </a:p>
          <a:p>
            <a:r>
              <a:rPr lang="ru-RU" sz="1600" dirty="0" smtClean="0"/>
              <a:t>Муниципальное бюджетное общеобразовательное учреждение</a:t>
            </a:r>
          </a:p>
          <a:p>
            <a:r>
              <a:rPr lang="ru-RU" sz="1600" dirty="0" smtClean="0"/>
              <a:t>«Средняя общеобразовательная школа №9»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2283718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Тема урока: Работа и мощность электрического тока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74848" y="-92546"/>
            <a:ext cx="8229600" cy="4824536"/>
          </a:xfrm>
        </p:spPr>
        <p:txBody>
          <a:bodyPr>
            <a:normAutofit/>
          </a:bodyPr>
          <a:lstStyle/>
          <a:p>
            <a:endParaRPr lang="en-US" sz="1600" dirty="0" smtClean="0"/>
          </a:p>
          <a:p>
            <a:r>
              <a:rPr lang="ru-RU" sz="1600" dirty="0" smtClean="0"/>
              <a:t>а)  Формула электрического  заряда                              </a:t>
            </a:r>
            <a:r>
              <a:rPr lang="en-US" sz="1600" dirty="0" smtClean="0"/>
              <a:t>  </a:t>
            </a:r>
            <a:r>
              <a:rPr lang="ru-RU" sz="1600" dirty="0" smtClean="0"/>
              <a:t>    1)</a:t>
            </a:r>
            <a:endParaRPr lang="en-US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б) Единицы измерения электрического заряда                2)</a:t>
            </a:r>
            <a:endParaRPr lang="en-US" sz="1600" dirty="0" smtClean="0"/>
          </a:p>
          <a:p>
            <a:pPr>
              <a:buNone/>
            </a:pPr>
            <a:r>
              <a:rPr lang="ru-RU" sz="1600" dirty="0" smtClean="0"/>
              <a:t>    </a:t>
            </a:r>
          </a:p>
          <a:p>
            <a:r>
              <a:rPr lang="ru-RU" sz="1600" dirty="0" smtClean="0"/>
              <a:t>в)  Закон Ома                                                                            3)   </a:t>
            </a:r>
            <a:r>
              <a:rPr lang="en-US" sz="1600" dirty="0" smtClean="0"/>
              <a:t>  </a:t>
            </a:r>
            <a:r>
              <a:rPr lang="en-US" sz="1600" dirty="0" smtClean="0">
                <a:solidFill>
                  <a:schemeClr val="bg1"/>
                </a:solidFill>
              </a:rPr>
              <a:t>A</a:t>
            </a:r>
            <a:r>
              <a:rPr lang="ru-RU" sz="1600" dirty="0" err="1" smtClean="0">
                <a:solidFill>
                  <a:schemeClr val="bg1"/>
                </a:solidFill>
              </a:rPr>
              <a:t>мпер</a:t>
            </a:r>
            <a:endParaRPr lang="en-US" sz="1600" dirty="0" smtClean="0">
              <a:solidFill>
                <a:schemeClr val="bg1"/>
              </a:solidFill>
            </a:endParaRPr>
          </a:p>
          <a:p>
            <a:endParaRPr lang="ru-RU" sz="1600" dirty="0" smtClean="0"/>
          </a:p>
          <a:p>
            <a:r>
              <a:rPr lang="ru-RU" sz="1600" dirty="0" smtClean="0"/>
              <a:t>г) Единицы измерения силы тока                                        4)   </a:t>
            </a:r>
          </a:p>
          <a:p>
            <a:endParaRPr lang="ru-RU" sz="1600" dirty="0" smtClean="0"/>
          </a:p>
          <a:p>
            <a:r>
              <a:rPr lang="ru-RU" sz="1600" dirty="0" err="1" smtClean="0"/>
              <a:t>д</a:t>
            </a:r>
            <a:r>
              <a:rPr lang="ru-RU" sz="1600" dirty="0" smtClean="0"/>
              <a:t>) Прибор для измерения силы тока                                   5)    </a:t>
            </a:r>
            <a:r>
              <a:rPr lang="en-US" sz="1600" dirty="0" smtClean="0">
                <a:solidFill>
                  <a:schemeClr val="bg1"/>
                </a:solidFill>
              </a:rPr>
              <a:t>B</a:t>
            </a:r>
            <a:r>
              <a:rPr lang="ru-RU" sz="1600" dirty="0" err="1" smtClean="0">
                <a:solidFill>
                  <a:schemeClr val="bg1"/>
                </a:solidFill>
              </a:rPr>
              <a:t>ольт</a:t>
            </a:r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 smtClean="0"/>
          </a:p>
          <a:p>
            <a:r>
              <a:rPr lang="ru-RU" sz="1600" dirty="0" smtClean="0"/>
              <a:t>е) Формула напряжения                                                           6)</a:t>
            </a:r>
          </a:p>
          <a:p>
            <a:pPr>
              <a:buNone/>
            </a:pPr>
            <a:r>
              <a:rPr lang="ru-RU" sz="1600" dirty="0" smtClean="0"/>
              <a:t>   </a:t>
            </a:r>
          </a:p>
          <a:p>
            <a:r>
              <a:rPr lang="ru-RU" sz="1600" dirty="0" smtClean="0"/>
              <a:t>ж) Единицы измерения напряжения                                    7)   </a:t>
            </a:r>
            <a:r>
              <a:rPr lang="ru-RU" sz="1600" dirty="0" smtClean="0">
                <a:solidFill>
                  <a:schemeClr val="bg1"/>
                </a:solidFill>
              </a:rPr>
              <a:t>Кл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err="1" smtClean="0"/>
              <a:t>з</a:t>
            </a:r>
            <a:r>
              <a:rPr lang="ru-RU" sz="1600" dirty="0" smtClean="0"/>
              <a:t>) Прибор для измерения напряжения                                 8)</a:t>
            </a:r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 descr="58002794_1d06c57c565b6873d2c4131a68b8425f_800.gif"/>
          <p:cNvPicPr>
            <a:picLocks noChangeAspect="1"/>
          </p:cNvPicPr>
          <p:nvPr/>
        </p:nvPicPr>
        <p:blipFill>
          <a:blip r:embed="rId2" cstate="print">
            <a:biLevel thresh="50000"/>
          </a:blip>
          <a:stretch>
            <a:fillRect/>
          </a:stretch>
        </p:blipFill>
        <p:spPr>
          <a:xfrm>
            <a:off x="6084168" y="127438"/>
            <a:ext cx="736369" cy="716120"/>
          </a:xfrm>
          <a:prstGeom prst="rect">
            <a:avLst/>
          </a:prstGeom>
        </p:spPr>
      </p:pic>
      <p:pic>
        <p:nvPicPr>
          <p:cNvPr id="9" name="Рисунок 8" descr="Amme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843558"/>
            <a:ext cx="864096" cy="428506"/>
          </a:xfrm>
          <a:prstGeom prst="rect">
            <a:avLst/>
          </a:prstGeom>
        </p:spPr>
      </p:pic>
      <p:pic>
        <p:nvPicPr>
          <p:cNvPr id="10" name="Рисунок 9" descr="252873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851670"/>
            <a:ext cx="1008112" cy="448236"/>
          </a:xfrm>
          <a:prstGeom prst="rect">
            <a:avLst/>
          </a:prstGeom>
        </p:spPr>
      </p:pic>
      <p:pic>
        <p:nvPicPr>
          <p:cNvPr id="14" name="Рисунок 13" descr="hello_html_6bfdb78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8" y="4155926"/>
            <a:ext cx="684583" cy="627534"/>
          </a:xfrm>
          <a:prstGeom prst="rect">
            <a:avLst/>
          </a:prstGeom>
        </p:spPr>
      </p:pic>
      <p:pic>
        <p:nvPicPr>
          <p:cNvPr id="15" name="Рисунок 14" descr="file6_html_276c5d9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2931792"/>
            <a:ext cx="2016224" cy="71097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914400"/>
          </a:xfrm>
        </p:spPr>
        <p:txBody>
          <a:bodyPr/>
          <a:lstStyle/>
          <a:p>
            <a:r>
              <a:rPr lang="ru-RU" dirty="0" smtClean="0"/>
              <a:t>Проверка задания	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118103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Напряжение электрического тока</a:t>
            </a:r>
            <a:endParaRPr lang="ru-RU" dirty="0"/>
          </a:p>
        </p:txBody>
      </p:sp>
      <p:pic>
        <p:nvPicPr>
          <p:cNvPr id="4" name="Рисунок 3" descr="hello_html_6bfdb78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987574"/>
            <a:ext cx="3816424" cy="349838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89198"/>
            <a:ext cx="8229600" cy="914400"/>
          </a:xfrm>
        </p:spPr>
        <p:txBody>
          <a:bodyPr/>
          <a:lstStyle/>
          <a:p>
            <a:pPr algn="ctr"/>
            <a:r>
              <a:rPr lang="ru-RU" dirty="0" smtClean="0"/>
              <a:t>Электрический заряд</a:t>
            </a:r>
            <a:endParaRPr lang="ru-RU" dirty="0"/>
          </a:p>
        </p:txBody>
      </p:sp>
      <p:pic>
        <p:nvPicPr>
          <p:cNvPr id="4" name="Рисунок 3" descr="252873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419622"/>
            <a:ext cx="5688632" cy="25293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Джеймс </a:t>
            </a:r>
            <a:r>
              <a:rPr lang="ru-RU" dirty="0" err="1" smtClean="0"/>
              <a:t>Пресскотт</a:t>
            </a:r>
            <a:r>
              <a:rPr lang="ru-RU" dirty="0" smtClean="0"/>
              <a:t> Джоуль</a:t>
            </a:r>
            <a:endParaRPr lang="ru-RU" dirty="0"/>
          </a:p>
        </p:txBody>
      </p:sp>
      <p:pic>
        <p:nvPicPr>
          <p:cNvPr id="4" name="Содержимое 3" descr="James-Prescott-Jou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90" y="1059582"/>
            <a:ext cx="262377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923928" y="1347614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Английский физик, один из первооткрывателей закона сохранения энергии</a:t>
            </a:r>
          </a:p>
          <a:p>
            <a:endParaRPr lang="ru-RU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честь Джоуля названа единица измерения работы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303</TotalTime>
  <Words>247</Words>
  <Application>Microsoft Office PowerPoint</Application>
  <PresentationFormat>Экран (16:9)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Учитель года 2021 Муниципальный этап</vt:lpstr>
      <vt:lpstr>Тема урока: Работа и мощность электрического тока</vt:lpstr>
      <vt:lpstr>Слайд 4</vt:lpstr>
      <vt:lpstr>Слайд 5</vt:lpstr>
      <vt:lpstr>Проверка задания </vt:lpstr>
      <vt:lpstr>Напряжение электрического тока</vt:lpstr>
      <vt:lpstr>Электрический заряд</vt:lpstr>
      <vt:lpstr>Джеймс Пресскотт Джоуль</vt:lpstr>
      <vt:lpstr>Объедините формулы</vt:lpstr>
      <vt:lpstr>Джеймс Уатт</vt:lpstr>
      <vt:lpstr>Слайд 12</vt:lpstr>
      <vt:lpstr>Мастерская:  «Лаборатория открытий»</vt:lpstr>
      <vt:lpstr>Слайд 14</vt:lpstr>
      <vt:lpstr>Слайд 15</vt:lpstr>
      <vt:lpstr>Слайд 16</vt:lpstr>
      <vt:lpstr>Задание: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dimad</dc:creator>
  <cp:lastModifiedBy>Дмитрий Джурабаев</cp:lastModifiedBy>
  <cp:revision>30</cp:revision>
  <dcterms:created xsi:type="dcterms:W3CDTF">2021-03-09T18:57:44Z</dcterms:created>
  <dcterms:modified xsi:type="dcterms:W3CDTF">2021-03-21T14:05:02Z</dcterms:modified>
</cp:coreProperties>
</file>