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  <p:sldMasterId id="2147483912" r:id="rId2"/>
    <p:sldMasterId id="2147483924" r:id="rId3"/>
  </p:sldMasterIdLst>
  <p:notesMasterIdLst>
    <p:notesMasterId r:id="rId36"/>
  </p:notesMasterIdLst>
  <p:sldIdLst>
    <p:sldId id="273" r:id="rId4"/>
    <p:sldId id="274" r:id="rId5"/>
    <p:sldId id="275" r:id="rId6"/>
    <p:sldId id="277" r:id="rId7"/>
    <p:sldId id="276" r:id="rId8"/>
    <p:sldId id="278" r:id="rId9"/>
    <p:sldId id="256" r:id="rId10"/>
    <p:sldId id="257" r:id="rId11"/>
    <p:sldId id="25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88" r:id="rId31"/>
    <p:sldId id="291" r:id="rId32"/>
    <p:sldId id="269" r:id="rId33"/>
    <p:sldId id="270" r:id="rId34"/>
    <p:sldId id="29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4C41F-F3C2-4CD9-A140-9F7B6B54AA94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A31C2-5C58-4058-8102-F08519846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A31C2-5C58-4058-8102-F0851984663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A31C2-5C58-4058-8102-F08519846639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C5D161D-EACD-4581-9248-322A27C20423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E2C877C-3AB1-484B-9DF0-2C7B901EB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J:\&#1055;&#1088;&#1077;&#1079;&#1077;&#1085;&#1090;&#1072;&#1094;&#1080;&#1080;\&#1069;&#1050;&#1054;%20&#1101;&#1088;&#1091;&#1076;&#1080;&#1094;&#1080;&#1086;&#1085;\Madonna%20-%20Frozen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1905000" y="0"/>
            <a:ext cx="6096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ЭКОЛОГИЧЕСКИЙ ЭРУДИЦИОН</a:t>
            </a:r>
          </a:p>
        </p:txBody>
      </p:sp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838200" y="1066800"/>
            <a:ext cx="8001000" cy="1425575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"СВАЛКА ПО ИМЕНИ ЗЕМЛЯ"</a:t>
            </a:r>
          </a:p>
        </p:txBody>
      </p:sp>
      <p:pic>
        <p:nvPicPr>
          <p:cNvPr id="4105" name="Picture 9" descr="j019927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2640013"/>
            <a:ext cx="4373563" cy="42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Madonna - Froze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86800" y="640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5" showWhenStopped="0">
                <p:cTn id="24" repeatCount="5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7"/>
                </p:tgtEl>
              </p:cMediaNode>
            </p:audio>
          </p:childTnLst>
        </p:cTn>
      </p:par>
    </p:tnLst>
    <p:bldLst>
      <p:bldP spid="4101" grpId="0"/>
      <p:bldP spid="410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267744" y="11312"/>
            <a:ext cx="575945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4800" b="1" dirty="0">
                <a:solidFill>
                  <a:schemeClr val="accent1"/>
                </a:solidFill>
              </a:rPr>
              <a:t>1. Большую часть мусора,</a:t>
            </a:r>
            <a:r>
              <a:rPr lang="ru-RU" sz="4800" b="1" dirty="0">
                <a:solidFill>
                  <a:schemeClr val="tx2"/>
                </a:solidFill>
              </a:rPr>
              <a:t> </a:t>
            </a:r>
            <a:r>
              <a:rPr lang="ru-RU" sz="4800" b="1" dirty="0">
                <a:solidFill>
                  <a:schemeClr val="accent1"/>
                </a:solidFill>
              </a:rPr>
              <a:t>загрязняющего Землю, составляют:</a:t>
            </a:r>
          </a:p>
          <a:p>
            <a:pPr algn="ctr"/>
            <a:r>
              <a:rPr lang="ru-RU" sz="4800" b="1" dirty="0">
                <a:solidFill>
                  <a:schemeClr val="accent1"/>
                </a:solidFill>
              </a:rPr>
              <a:t>1.пластмасса, 2.стекло, </a:t>
            </a:r>
          </a:p>
          <a:p>
            <a:pPr algn="ctr"/>
            <a:r>
              <a:rPr lang="ru-RU" sz="4800" b="1" dirty="0">
                <a:solidFill>
                  <a:schemeClr val="accent1"/>
                </a:solidFill>
              </a:rPr>
              <a:t>3.металл.</a:t>
            </a:r>
            <a:r>
              <a:rPr lang="ru-RU" sz="2400" b="1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12291" name="Picture 9" descr="j033639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9050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914400" y="396875"/>
            <a:ext cx="7877175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400" b="1" dirty="0"/>
              <a:t>2. Мировыми рекордсменами по количеству бытовых отходов</a:t>
            </a:r>
          </a:p>
          <a:p>
            <a:pPr algn="ctr"/>
            <a:r>
              <a:rPr lang="ru-RU" sz="4400" b="1" dirty="0"/>
              <a:t>являются жители</a:t>
            </a:r>
            <a:r>
              <a:rPr lang="ru-RU" sz="4800" b="1" dirty="0">
                <a:solidFill>
                  <a:srgbClr val="FF0066"/>
                </a:solidFill>
              </a:rPr>
              <a:t>:</a:t>
            </a:r>
          </a:p>
          <a:p>
            <a:r>
              <a:rPr lang="ru-RU" sz="4800" b="1" dirty="0">
                <a:solidFill>
                  <a:srgbClr val="FF0066"/>
                </a:solidFill>
              </a:rPr>
              <a:t>1.Москвы, </a:t>
            </a:r>
          </a:p>
          <a:p>
            <a:r>
              <a:rPr lang="ru-RU" sz="4800" b="1" dirty="0">
                <a:solidFill>
                  <a:srgbClr val="FF0066"/>
                </a:solidFill>
              </a:rPr>
              <a:t>2.Лондона, </a:t>
            </a:r>
          </a:p>
          <a:p>
            <a:r>
              <a:rPr lang="ru-RU" sz="4800" b="1" dirty="0">
                <a:solidFill>
                  <a:srgbClr val="FF0066"/>
                </a:solidFill>
              </a:rPr>
              <a:t>3.Нью-Йорка. </a:t>
            </a:r>
          </a:p>
        </p:txBody>
      </p:sp>
      <p:pic>
        <p:nvPicPr>
          <p:cNvPr id="13315" name="Picture 7" descr="j033639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38200"/>
            <a:ext cx="1725488" cy="1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533400" y="88196"/>
            <a:ext cx="7620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3.Какая отрасль промышленности во Франции считается самой активной и процветающей</a:t>
            </a:r>
            <a:r>
              <a:rPr lang="ru-RU" sz="4400" b="1" dirty="0"/>
              <a:t>: 1.производство упаковочных материалов, </a:t>
            </a:r>
          </a:p>
          <a:p>
            <a:r>
              <a:rPr lang="ru-RU" sz="4400" b="1" dirty="0"/>
              <a:t>2.переработка мусора, 3.производство автомобилей.</a:t>
            </a:r>
            <a:r>
              <a:rPr lang="ru-RU" sz="4000" dirty="0"/>
              <a:t> </a:t>
            </a:r>
          </a:p>
        </p:txBody>
      </p:sp>
      <p:pic>
        <p:nvPicPr>
          <p:cNvPr id="14339" name="Picture 7" descr="j033639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60648"/>
            <a:ext cx="1487760" cy="148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2209800" y="341997"/>
            <a:ext cx="5562600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400" b="1" dirty="0"/>
              <a:t>4. Прежде чем начать утилизацию отходов, их необходимо</a:t>
            </a:r>
            <a:r>
              <a:rPr lang="ru-RU" sz="4400" b="1" dirty="0">
                <a:solidFill>
                  <a:srgbClr val="C00000"/>
                </a:solidFill>
              </a:rPr>
              <a:t>: </a:t>
            </a:r>
            <a:r>
              <a:rPr lang="ru-RU" sz="4400" b="1" dirty="0" smtClean="0">
                <a:solidFill>
                  <a:srgbClr val="C00000"/>
                </a:solidFill>
              </a:rPr>
              <a:t>1.рассортировать </a:t>
            </a:r>
            <a:r>
              <a:rPr lang="ru-RU" sz="4400" b="1" dirty="0">
                <a:solidFill>
                  <a:srgbClr val="C00000"/>
                </a:solidFill>
              </a:rPr>
              <a:t>2.собрать в одном </a:t>
            </a:r>
            <a:r>
              <a:rPr lang="ru-RU" sz="4400" b="1" dirty="0" smtClean="0">
                <a:solidFill>
                  <a:srgbClr val="C00000"/>
                </a:solidFill>
              </a:rPr>
              <a:t>месте 3.раскрошить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5363" name="Picture 5" descr="j033639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"/>
            <a:ext cx="1814736" cy="181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123728" y="771159"/>
            <a:ext cx="64008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4400" b="1" dirty="0"/>
              <a:t>5. Самая страшная </a:t>
            </a:r>
            <a:r>
              <a:rPr lang="ru-RU" sz="4400" b="1" dirty="0" smtClean="0"/>
              <a:t> «добавка» </a:t>
            </a:r>
            <a:r>
              <a:rPr lang="ru-RU" sz="4400" b="1" dirty="0"/>
              <a:t>к воде</a:t>
            </a:r>
            <a:r>
              <a:rPr lang="ru-RU" sz="4400" b="1" dirty="0" smtClean="0">
                <a:solidFill>
                  <a:srgbClr val="C00000"/>
                </a:solidFill>
              </a:rPr>
              <a:t>:</a:t>
            </a:r>
          </a:p>
          <a:p>
            <a:pPr algn="ctr"/>
            <a:endParaRPr lang="ru-RU" sz="4400" b="1" dirty="0">
              <a:solidFill>
                <a:srgbClr val="C00000"/>
              </a:solidFill>
            </a:endParaRPr>
          </a:p>
          <a:p>
            <a:r>
              <a:rPr lang="ru-RU" sz="4400" b="1" dirty="0">
                <a:solidFill>
                  <a:srgbClr val="C00000"/>
                </a:solidFill>
              </a:rPr>
              <a:t>1.бытовой </a:t>
            </a:r>
            <a:r>
              <a:rPr lang="ru-RU" sz="4400" b="1" dirty="0" smtClean="0">
                <a:solidFill>
                  <a:srgbClr val="C00000"/>
                </a:solidFill>
              </a:rPr>
              <a:t>мусор 2.пестициды </a:t>
            </a:r>
            <a:r>
              <a:rPr lang="ru-RU" sz="4400" b="1" dirty="0">
                <a:solidFill>
                  <a:srgbClr val="C00000"/>
                </a:solidFill>
              </a:rPr>
              <a:t>3.минеральные </a:t>
            </a:r>
            <a:r>
              <a:rPr lang="ru-RU" sz="4400" b="1" dirty="0" smtClean="0">
                <a:solidFill>
                  <a:srgbClr val="C00000"/>
                </a:solidFill>
              </a:rPr>
              <a:t>удобрения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16387" name="Picture 5" descr="j033639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57064"/>
            <a:ext cx="1738536" cy="1738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981200" y="1092746"/>
            <a:ext cx="6704013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400" b="1" dirty="0"/>
              <a:t>6. Какую страну называют "мусорщиком Европы": 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1.Британию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>
                <a:solidFill>
                  <a:srgbClr val="FF0000"/>
                </a:solidFill>
              </a:rPr>
              <a:t>2.Россию, 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r>
              <a:rPr lang="ru-RU" sz="4400" b="1" dirty="0" smtClean="0">
                <a:solidFill>
                  <a:srgbClr val="FF0000"/>
                </a:solidFill>
              </a:rPr>
              <a:t>3.Польшу</a:t>
            </a:r>
            <a:r>
              <a:rPr lang="ru-RU" sz="4400" b="1" dirty="0">
                <a:solidFill>
                  <a:srgbClr val="FFCCFF"/>
                </a:solidFill>
              </a:rPr>
              <a:t>.</a:t>
            </a:r>
            <a:r>
              <a:rPr lang="ru-RU" sz="4400" dirty="0">
                <a:solidFill>
                  <a:srgbClr val="FF0066"/>
                </a:solidFill>
              </a:rPr>
              <a:t> </a:t>
            </a:r>
          </a:p>
        </p:txBody>
      </p:sp>
      <p:pic>
        <p:nvPicPr>
          <p:cNvPr id="17411" name="Picture 5" descr="j033639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143000" y="212199"/>
            <a:ext cx="70866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400" b="1" dirty="0" smtClean="0"/>
              <a:t>7. </a:t>
            </a:r>
            <a:r>
              <a:rPr lang="ru-RU" sz="4400" b="1" dirty="0"/>
              <a:t>Первое место по суммарному объему выбросов вредных</a:t>
            </a:r>
          </a:p>
          <a:p>
            <a:pPr algn="ctr"/>
            <a:r>
              <a:rPr lang="ru-RU" sz="4400" b="1" dirty="0"/>
              <a:t>веществ в атмосферу занимает:</a:t>
            </a:r>
          </a:p>
          <a:p>
            <a:r>
              <a:rPr lang="ru-RU" sz="4400" b="1" dirty="0">
                <a:solidFill>
                  <a:srgbClr val="FF0000"/>
                </a:solidFill>
              </a:rPr>
              <a:t>1.теплоэнергетика, </a:t>
            </a:r>
          </a:p>
          <a:p>
            <a:r>
              <a:rPr lang="ru-RU" sz="4400" b="1" dirty="0">
                <a:solidFill>
                  <a:srgbClr val="FF0000"/>
                </a:solidFill>
              </a:rPr>
              <a:t>2. </a:t>
            </a:r>
            <a:r>
              <a:rPr lang="ru-RU" sz="4400" b="1" dirty="0" err="1">
                <a:solidFill>
                  <a:srgbClr val="FF0000"/>
                </a:solidFill>
              </a:rPr>
              <a:t>нефте</a:t>
            </a:r>
            <a:r>
              <a:rPr lang="ru-RU" sz="4400" b="1" dirty="0">
                <a:solidFill>
                  <a:srgbClr val="FF0000"/>
                </a:solidFill>
              </a:rPr>
              <a:t>- и </a:t>
            </a:r>
            <a:r>
              <a:rPr lang="ru-RU" sz="4400" b="1" dirty="0" err="1">
                <a:solidFill>
                  <a:srgbClr val="FF0000"/>
                </a:solidFill>
              </a:rPr>
              <a:t>газопереработка</a:t>
            </a:r>
            <a:r>
              <a:rPr lang="ru-RU" sz="4400" b="1" dirty="0">
                <a:solidFill>
                  <a:srgbClr val="FF0000"/>
                </a:solidFill>
              </a:rPr>
              <a:t>,</a:t>
            </a:r>
          </a:p>
          <a:p>
            <a:r>
              <a:rPr lang="ru-RU" sz="4400" b="1" dirty="0">
                <a:solidFill>
                  <a:srgbClr val="FF0000"/>
                </a:solidFill>
              </a:rPr>
              <a:t> 3. автотранспорт</a:t>
            </a:r>
            <a:r>
              <a:rPr lang="ru-RU" sz="4800" b="1" dirty="0">
                <a:solidFill>
                  <a:srgbClr val="FFFF66"/>
                </a:solidFill>
              </a:rPr>
              <a:t>.</a:t>
            </a:r>
            <a:r>
              <a:rPr lang="ru-RU" sz="4800" b="1" dirty="0"/>
              <a:t> </a:t>
            </a:r>
          </a:p>
        </p:txBody>
      </p:sp>
      <p:pic>
        <p:nvPicPr>
          <p:cNvPr id="18435" name="Picture 5" descr="j033639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810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876425" y="1691650"/>
            <a:ext cx="65055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400" b="1" dirty="0" smtClean="0"/>
              <a:t>8. </a:t>
            </a:r>
            <a:r>
              <a:rPr lang="ru-RU" sz="4400" b="1" dirty="0" err="1"/>
              <a:t>Гарбология</a:t>
            </a:r>
            <a:r>
              <a:rPr lang="ru-RU" sz="4400" b="1" dirty="0"/>
              <a:t> - это…</a:t>
            </a:r>
          </a:p>
          <a:p>
            <a:r>
              <a:rPr lang="ru-RU" sz="4400" b="1" dirty="0">
                <a:solidFill>
                  <a:srgbClr val="FF0000"/>
                </a:solidFill>
              </a:rPr>
              <a:t>1.наука о </a:t>
            </a:r>
            <a:r>
              <a:rPr lang="ru-RU" sz="4400" b="1" dirty="0" smtClean="0">
                <a:solidFill>
                  <a:srgbClr val="FF0000"/>
                </a:solidFill>
              </a:rPr>
              <a:t>доме </a:t>
            </a:r>
            <a:r>
              <a:rPr lang="ru-RU" sz="4400" b="1" dirty="0">
                <a:solidFill>
                  <a:srgbClr val="FF0000"/>
                </a:solidFill>
              </a:rPr>
              <a:t>2.наука, изучающая </a:t>
            </a:r>
            <a:r>
              <a:rPr lang="ru-RU" sz="4400" b="1" dirty="0" smtClean="0">
                <a:solidFill>
                  <a:srgbClr val="FF0000"/>
                </a:solidFill>
              </a:rPr>
              <a:t>почву </a:t>
            </a:r>
            <a:r>
              <a:rPr lang="ru-RU" sz="4400" b="1" dirty="0">
                <a:solidFill>
                  <a:srgbClr val="FF0000"/>
                </a:solidFill>
              </a:rPr>
              <a:t>3.мусороведение</a:t>
            </a:r>
            <a:r>
              <a:rPr lang="ru-RU" sz="4400" b="1" dirty="0">
                <a:solidFill>
                  <a:srgbClr val="FFCCFF"/>
                </a:solidFill>
              </a:rPr>
              <a:t>.</a:t>
            </a:r>
            <a:r>
              <a:rPr lang="ru-RU" sz="4400" b="1" dirty="0"/>
              <a:t> </a:t>
            </a:r>
          </a:p>
        </p:txBody>
      </p:sp>
      <p:pic>
        <p:nvPicPr>
          <p:cNvPr id="19459" name="Picture 5" descr="j033639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907704" y="626208"/>
            <a:ext cx="6336704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4400" b="1" dirty="0"/>
              <a:t>10. Бутылка, или банка из пластмассы, брошенная в лесу, пролежит без изменений:</a:t>
            </a:r>
          </a:p>
          <a:p>
            <a:r>
              <a:rPr lang="ru-RU" sz="4400" b="1" dirty="0">
                <a:solidFill>
                  <a:srgbClr val="FF0000"/>
                </a:solidFill>
              </a:rPr>
              <a:t>1. 10 лет, </a:t>
            </a:r>
          </a:p>
          <a:p>
            <a:r>
              <a:rPr lang="ru-RU" sz="4400" b="1" dirty="0">
                <a:solidFill>
                  <a:srgbClr val="FF0000"/>
                </a:solidFill>
              </a:rPr>
              <a:t>2. 50 лет, </a:t>
            </a:r>
          </a:p>
          <a:p>
            <a:r>
              <a:rPr lang="ru-RU" sz="4400" b="1" dirty="0">
                <a:solidFill>
                  <a:srgbClr val="FF0000"/>
                </a:solidFill>
              </a:rPr>
              <a:t>3. 100 лет</a:t>
            </a:r>
            <a:r>
              <a:rPr lang="ru-RU" sz="5400" b="1" dirty="0">
                <a:solidFill>
                  <a:srgbClr val="00FF00"/>
                </a:solidFill>
              </a:rPr>
              <a:t>.</a:t>
            </a:r>
            <a:r>
              <a:rPr lang="ru-RU" sz="5400" dirty="0"/>
              <a:t> </a:t>
            </a:r>
          </a:p>
        </p:txBody>
      </p:sp>
      <p:pic>
        <p:nvPicPr>
          <p:cNvPr id="21507" name="Picture 5" descr="j033639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533400"/>
            <a:ext cx="4392488" cy="1527448"/>
          </a:xfrm>
        </p:spPr>
        <p:txBody>
          <a:bodyPr/>
          <a:lstStyle/>
          <a:p>
            <a:pPr algn="ctr"/>
            <a:r>
              <a:rPr lang="ru-RU" dirty="0" smtClean="0"/>
              <a:t>Музыкальная пауза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Толмачево\Desktop\i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88840"/>
            <a:ext cx="6711144" cy="4357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Природа0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-84138" y="1927225"/>
            <a:ext cx="9313863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800" b="1">
                <a:solidFill>
                  <a:schemeClr val="hlink"/>
                </a:solidFill>
                <a:latin typeface="Monotype Corsiva" pitchFamily="66" charset="0"/>
              </a:rPr>
              <a:t>" Моя планета - человеческий дом.</a:t>
            </a:r>
          </a:p>
          <a:p>
            <a:pPr algn="ctr"/>
            <a:r>
              <a:rPr lang="ru-RU" sz="4700" b="1">
                <a:solidFill>
                  <a:schemeClr val="hlink"/>
                </a:solidFill>
                <a:latin typeface="Monotype Corsiva" pitchFamily="66" charset="0"/>
              </a:rPr>
              <a:t>Ну, как ей жить под дымным колпаком,</a:t>
            </a:r>
          </a:p>
          <a:p>
            <a:pPr algn="ctr"/>
            <a:r>
              <a:rPr lang="ru-RU" sz="4800" b="1">
                <a:solidFill>
                  <a:schemeClr val="hlink"/>
                </a:solidFill>
                <a:latin typeface="Monotype Corsiva" pitchFamily="66" charset="0"/>
              </a:rPr>
              <a:t>Где сточная канава - океан,</a:t>
            </a:r>
          </a:p>
          <a:p>
            <a:pPr algn="ctr"/>
            <a:r>
              <a:rPr lang="ru-RU" sz="4800" b="1">
                <a:solidFill>
                  <a:schemeClr val="hlink"/>
                </a:solidFill>
                <a:latin typeface="Monotype Corsiva" pitchFamily="66" charset="0"/>
              </a:rPr>
              <a:t>Где вся природа собрана в капкан…»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-387424"/>
            <a:ext cx="8076732" cy="230425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Конкурс 5. </a:t>
            </a:r>
            <a:br>
              <a:rPr lang="ru-RU" sz="4000" dirty="0" smtClean="0"/>
            </a:br>
            <a:r>
              <a:rPr lang="ru-RU" sz="4000" dirty="0" smtClean="0"/>
              <a:t>УСТАМИ МЛАДЕНЦА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Толмачево\Desktop\ystami-mladenca_3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24000"/>
            <a:ext cx="6860480" cy="5145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олмачево\Desktop\Новая папка\20150321_1109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4248472" cy="31863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606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Мини-проект№1</a:t>
            </a:r>
            <a:endParaRPr lang="ru-RU" dirty="0"/>
          </a:p>
        </p:txBody>
      </p:sp>
      <p:pic>
        <p:nvPicPr>
          <p:cNvPr id="1029" name="Picture 5" descr="C:\Users\Толмачево\Desktop\Новая папка\20150321_1111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573016"/>
            <a:ext cx="4104456" cy="3078342"/>
          </a:xfrm>
          <a:prstGeom prst="rect">
            <a:avLst/>
          </a:prstGeom>
          <a:noFill/>
        </p:spPr>
      </p:pic>
      <p:pic>
        <p:nvPicPr>
          <p:cNvPr id="1030" name="Picture 6" descr="C:\Users\Толмачево\Desktop\Новая папка\20150321_111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24744"/>
            <a:ext cx="3960440" cy="297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88640"/>
            <a:ext cx="3429000" cy="720080"/>
          </a:xfrm>
        </p:spPr>
        <p:txBody>
          <a:bodyPr/>
          <a:lstStyle/>
          <a:p>
            <a:r>
              <a:rPr lang="ru-RU" dirty="0" smtClean="0"/>
              <a:t>  </a:t>
            </a:r>
            <a:r>
              <a:rPr lang="ru-RU" dirty="0" smtClean="0">
                <a:solidFill>
                  <a:srgbClr val="FF0000"/>
                </a:solidFill>
              </a:rPr>
              <a:t>объект №2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Толмачево\Desktop\Новая папка\20150321_11110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12486" r="12486"/>
          <a:stretch>
            <a:fillRect/>
          </a:stretch>
        </p:blipFill>
        <p:spPr bwMode="auto">
          <a:xfrm>
            <a:off x="663682" y="1041002"/>
            <a:ext cx="5852534" cy="5348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Объект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№3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Толмачево\Desktop\Новая папка\20150321_10534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2486" r="12486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3075" name="Picture 3" descr="C:\Users\Толмачево\Desktop\Новая папка\20150321_1054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699030"/>
            <a:ext cx="4211960" cy="3158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260648"/>
            <a:ext cx="34290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</a:t>
            </a:r>
            <a:r>
              <a:rPr lang="ru-RU" sz="4400" dirty="0" smtClean="0">
                <a:solidFill>
                  <a:srgbClr val="FF0000"/>
                </a:solidFill>
              </a:rPr>
              <a:t>объект№4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Толмачево\Desktop\Новая папка\20150321_10500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12486" r="12486"/>
          <a:stretch>
            <a:fillRect/>
          </a:stretch>
        </p:blipFill>
        <p:spPr bwMode="auto">
          <a:xfrm>
            <a:off x="663682" y="1041002"/>
            <a:ext cx="5348478" cy="5348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260648"/>
            <a:ext cx="3429000" cy="79208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объект№5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Толмачево\Desktop\Новая папка\20150321_11172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12486" r="12486"/>
          <a:stretch>
            <a:fillRect/>
          </a:stretch>
        </p:blipFill>
        <p:spPr bwMode="auto">
          <a:xfrm>
            <a:off x="323528" y="692696"/>
            <a:ext cx="4824536" cy="5762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Объект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№6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Толмачево\Desktop\Новая папка\20150321_11190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12486" r="12486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6147" name="Picture 3" descr="C:\Users\Толмачево\Desktop\Новая папка\20150321_1119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410998"/>
            <a:ext cx="4392488" cy="3294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60688"/>
          </a:xfrm>
        </p:spPr>
        <p:txBody>
          <a:bodyPr/>
          <a:lstStyle/>
          <a:p>
            <a:pPr algn="ctr"/>
            <a:r>
              <a:rPr lang="ru-RU" dirty="0" smtClean="0"/>
              <a:t> Мини-проект №2</a:t>
            </a:r>
            <a:endParaRPr lang="ru-RU" dirty="0"/>
          </a:p>
        </p:txBody>
      </p:sp>
      <p:pic>
        <p:nvPicPr>
          <p:cNvPr id="1026" name="Picture 2" descr="C:\Users\Толмачево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988840"/>
            <a:ext cx="3960440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381000" y="188640"/>
            <a:ext cx="8001000" cy="7162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АНКЕТА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323528" y="1201261"/>
            <a:ext cx="756084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2000" dirty="0" smtClean="0"/>
              <a:t>1</a:t>
            </a:r>
            <a:r>
              <a:rPr lang="ru-RU" sz="2000" dirty="0"/>
              <a:t>. Состав семьи </a:t>
            </a:r>
            <a:r>
              <a:rPr lang="ru-RU" sz="2000" dirty="0" err="1"/>
              <a:t>______________человек</a:t>
            </a:r>
            <a:r>
              <a:rPr lang="ru-RU" sz="2000" dirty="0"/>
              <a:t>.</a:t>
            </a:r>
          </a:p>
          <a:p>
            <a:pPr algn="ctr">
              <a:tabLst>
                <a:tab pos="457200" algn="l"/>
              </a:tabLst>
            </a:pPr>
            <a:r>
              <a:rPr lang="ru-RU" sz="2000" dirty="0"/>
              <a:t>2. Сколько пластиковых бутылок выбрасывает ваша семья в неделю?</a:t>
            </a:r>
          </a:p>
          <a:p>
            <a:pPr algn="ctr">
              <a:tabLst>
                <a:tab pos="457200" algn="l"/>
              </a:tabLst>
            </a:pPr>
            <a:r>
              <a:rPr lang="ru-RU" sz="2000" dirty="0"/>
              <a:t>2 </a:t>
            </a:r>
            <a:r>
              <a:rPr lang="ru-RU" sz="2000" dirty="0" err="1"/>
              <a:t>литра_______________шт</a:t>
            </a:r>
            <a:r>
              <a:rPr lang="ru-RU" sz="2000" dirty="0"/>
              <a:t>.</a:t>
            </a:r>
          </a:p>
          <a:p>
            <a:pPr algn="ctr">
              <a:tabLst>
                <a:tab pos="457200" algn="l"/>
              </a:tabLst>
            </a:pPr>
            <a:r>
              <a:rPr lang="ru-RU" sz="2000" dirty="0"/>
              <a:t>1,5 </a:t>
            </a:r>
            <a:r>
              <a:rPr lang="ru-RU" sz="2000" dirty="0" err="1"/>
              <a:t>литра______________шт</a:t>
            </a:r>
            <a:r>
              <a:rPr lang="ru-RU" sz="2000" dirty="0"/>
              <a:t>.</a:t>
            </a:r>
          </a:p>
          <a:p>
            <a:pPr algn="ctr">
              <a:tabLst>
                <a:tab pos="457200" algn="l"/>
              </a:tabLst>
            </a:pPr>
            <a:r>
              <a:rPr lang="ru-RU" sz="2000" dirty="0"/>
              <a:t>1 </a:t>
            </a:r>
            <a:r>
              <a:rPr lang="ru-RU" sz="2000" dirty="0" err="1"/>
              <a:t>литр________________шт</a:t>
            </a:r>
            <a:r>
              <a:rPr lang="ru-RU" sz="2000" dirty="0"/>
              <a:t>.</a:t>
            </a:r>
          </a:p>
          <a:p>
            <a:pPr algn="ctr">
              <a:tabLst>
                <a:tab pos="457200" algn="l"/>
              </a:tabLst>
            </a:pPr>
            <a:r>
              <a:rPr lang="ru-RU" sz="2000" dirty="0"/>
              <a:t>0,5 </a:t>
            </a:r>
            <a:r>
              <a:rPr lang="ru-RU" sz="2000" dirty="0" err="1"/>
              <a:t>литра______________шт</a:t>
            </a:r>
            <a:r>
              <a:rPr lang="ru-RU" sz="2000" dirty="0"/>
              <a:t>.</a:t>
            </a:r>
          </a:p>
          <a:p>
            <a:pPr algn="ctr">
              <a:tabLst>
                <a:tab pos="457200" algn="l"/>
              </a:tabLst>
            </a:pPr>
            <a:r>
              <a:rPr lang="ru-RU" sz="2000" dirty="0"/>
              <a:t>0,33 </a:t>
            </a:r>
            <a:r>
              <a:rPr lang="ru-RU" sz="2000" dirty="0" err="1"/>
              <a:t>литра_____________шт</a:t>
            </a:r>
            <a:r>
              <a:rPr lang="ru-RU" sz="2000" dirty="0"/>
              <a:t>.</a:t>
            </a:r>
          </a:p>
          <a:p>
            <a:pPr algn="ctr">
              <a:tabLst>
                <a:tab pos="457200" algn="l"/>
              </a:tabLst>
            </a:pPr>
            <a:r>
              <a:rPr lang="ru-RU" sz="2000" dirty="0"/>
              <a:t>3.Сколько пакетов выбрасывает ваша семья в день?</a:t>
            </a:r>
          </a:p>
          <a:p>
            <a:pPr lvl="1" algn="ctr">
              <a:tabLst>
                <a:tab pos="457200" algn="l"/>
              </a:tabLst>
            </a:pPr>
            <a:r>
              <a:rPr lang="ru-RU" sz="2000" dirty="0"/>
              <a:t>обычные </a:t>
            </a:r>
            <a:r>
              <a:rPr lang="ru-RU" sz="2000" dirty="0" err="1"/>
              <a:t>пакеты_______шт</a:t>
            </a:r>
            <a:r>
              <a:rPr lang="ru-RU" sz="2000" dirty="0"/>
              <a:t>.</a:t>
            </a:r>
          </a:p>
          <a:p>
            <a:pPr lvl="1" algn="ctr">
              <a:tabLst>
                <a:tab pos="457200" algn="l"/>
              </a:tabLst>
            </a:pPr>
            <a:r>
              <a:rPr lang="ru-RU" sz="2000" dirty="0"/>
              <a:t>из-под молока, кефира, майонеза, чипсов и </a:t>
            </a:r>
            <a:r>
              <a:rPr lang="ru-RU" sz="2000" dirty="0" err="1"/>
              <a:t>др.__________шт</a:t>
            </a:r>
            <a:r>
              <a:rPr lang="ru-RU" sz="2000" dirty="0"/>
              <a:t>.</a:t>
            </a:r>
          </a:p>
          <a:p>
            <a:pPr lvl="1" algn="ctr">
              <a:tabLst>
                <a:tab pos="457200" algn="l"/>
              </a:tabLst>
            </a:pPr>
            <a:r>
              <a:rPr lang="ru-RU" sz="2000" dirty="0"/>
              <a:t>большие </a:t>
            </a:r>
            <a:r>
              <a:rPr lang="ru-RU" sz="2000" dirty="0" err="1"/>
              <a:t>пакеты_____________шт</a:t>
            </a:r>
            <a:r>
              <a:rPr lang="ru-RU" sz="2000" dirty="0"/>
              <a:t>.</a:t>
            </a:r>
          </a:p>
          <a:p>
            <a:pPr algn="ctr">
              <a:tabLst>
                <a:tab pos="457200" algn="l"/>
              </a:tabLst>
            </a:pPr>
            <a:r>
              <a:rPr lang="ru-RU" sz="2000" dirty="0"/>
              <a:t>4. Сколько жестяных баночек выбрасывает ваша семья в </a:t>
            </a:r>
            <a:r>
              <a:rPr lang="ru-RU" sz="2000" dirty="0" err="1"/>
              <a:t>день?___________шт</a:t>
            </a:r>
            <a:r>
              <a:rPr lang="ru-RU" sz="2000" dirty="0"/>
              <a:t>.</a:t>
            </a:r>
          </a:p>
          <a:p>
            <a:pPr algn="ctr">
              <a:tabLst>
                <a:tab pos="457200" algn="l"/>
              </a:tabLst>
            </a:pPr>
            <a:r>
              <a:rPr lang="ru-RU" sz="2000" dirty="0"/>
              <a:t>5. Сколько пищевых отходов в кг выбрасывает ваша семья в день? </a:t>
            </a:r>
            <a:r>
              <a:rPr lang="ru-RU" sz="2000" dirty="0" err="1"/>
              <a:t>_______шт</a:t>
            </a:r>
            <a:r>
              <a:rPr lang="ru-RU" sz="20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430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467545" y="476672"/>
          <a:ext cx="7916486" cy="5616624"/>
        </p:xfrm>
        <a:graphic>
          <a:graphicData uri="http://schemas.openxmlformats.org/presentationml/2006/ole">
            <p:oleObj spid="_x0000_s2050" name="Диаграмма" r:id="rId5" imgW="5734084" imgH="4067089" progId="MSGraph.Chart.8">
              <p:embed followColorScheme="full"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91880" y="2204864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33%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23488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411760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475656" y="213285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22%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422108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23%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3068961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13%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619672" y="436510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13%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50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Documents and Settings\user\Рабочий стол\фото акции\05_05_2008_20_05_13_Napl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04704"/>
          </a:xfrm>
        </p:spPr>
        <p:txBody>
          <a:bodyPr/>
          <a:lstStyle/>
          <a:p>
            <a:pPr algn="ctr"/>
            <a:r>
              <a:rPr lang="ru-RU" dirty="0" smtClean="0"/>
              <a:t>Экологическая акция</a:t>
            </a:r>
            <a:endParaRPr lang="ru-RU" dirty="0"/>
          </a:p>
        </p:txBody>
      </p:sp>
      <p:pic>
        <p:nvPicPr>
          <p:cNvPr id="70659" name="Picture 3" descr="C:\Users\Толмачево\Desktop\экол акция 15 г.)\20150324_1312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34734"/>
            <a:ext cx="3960440" cy="2970330"/>
          </a:xfrm>
          <a:prstGeom prst="rect">
            <a:avLst/>
          </a:prstGeom>
          <a:noFill/>
        </p:spPr>
      </p:pic>
      <p:pic>
        <p:nvPicPr>
          <p:cNvPr id="70660" name="Picture 4" descr="C:\Users\Толмачево\Desktop\экол акция 15 г.)\20150324_1313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196752"/>
            <a:ext cx="3936437" cy="2952328"/>
          </a:xfrm>
          <a:prstGeom prst="rect">
            <a:avLst/>
          </a:prstGeom>
          <a:noFill/>
        </p:spPr>
      </p:pic>
      <p:pic>
        <p:nvPicPr>
          <p:cNvPr id="70661" name="Picture 5" descr="C:\Users\Толмачево\Desktop\экол акция 15 г.)\20150324_1305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3429000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Толмачево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701714"/>
            <a:ext cx="3903771" cy="46796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148740" cy="11674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Конкурс 6.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 ЧТО МОЖЕТ СДЕЛАТЬ ОДИН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467544" y="144647"/>
            <a:ext cx="5976664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  <a:t>Стали люди сильными, как боги, </a:t>
            </a:r>
          </a:p>
          <a:p>
            <a:pPr algn="ctr"/>
            <a: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  <a:t>И судьба Земли у них в руках. </a:t>
            </a:r>
          </a:p>
          <a:p>
            <a:pPr algn="ctr"/>
            <a: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  <a:t>Но темнеют страшные ожоги </a:t>
            </a:r>
          </a:p>
          <a:p>
            <a:pPr algn="ctr"/>
            <a: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  <a:t>У земного шара на боках. </a:t>
            </a:r>
          </a:p>
          <a:p>
            <a:pPr algn="ctr"/>
            <a: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  <a:t>Мы давно освоили планету, </a:t>
            </a:r>
          </a:p>
          <a:p>
            <a:pPr algn="ctr"/>
            <a: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  <a:t>Широко шагает новый век. </a:t>
            </a:r>
          </a:p>
          <a:p>
            <a:pPr algn="ctr"/>
            <a: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  <a:t>На Земле уж белых пятен нету, </a:t>
            </a:r>
          </a:p>
          <a:p>
            <a:pPr algn="ctr"/>
            <a: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  <a:t>Черные сотрешь ли, Человек? </a:t>
            </a:r>
          </a:p>
        </p:txBody>
      </p:sp>
      <p:pic>
        <p:nvPicPr>
          <p:cNvPr id="46085" name="Picture 5" descr="j02899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0"/>
            <a:ext cx="2776538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8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J:\фото акции\musor2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"/>
            <a:ext cx="88392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Documents and Settings\user\Рабочий стол\фото акции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8610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J:\фото акции\sval1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"/>
            <a:ext cx="8610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Толмачево\Desktop\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2655"/>
            <a:ext cx="6048672" cy="482878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013176"/>
            <a:ext cx="7788700" cy="18448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Конкурс 1</a:t>
            </a: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Блиц-разминка</a:t>
            </a:r>
            <a:endParaRPr lang="ru-RU" sz="8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3539864"/>
            <a:ext cx="7785652" cy="110124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15994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Конкурс 2</a:t>
            </a:r>
            <a:br>
              <a:rPr lang="ru-RU" sz="4000" dirty="0" smtClean="0"/>
            </a:br>
            <a:r>
              <a:rPr lang="ru-RU" sz="4000" dirty="0" smtClean="0"/>
              <a:t>«Очумелые ручки»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Толмачево\Desktop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9146"/>
            <a:ext cx="6624736" cy="45304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олмачево\Desktop\78478688_bf609ebbb7_9359547_3014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68168"/>
            <a:ext cx="6768752" cy="54898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91440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Конкурс 3.</a:t>
            </a:r>
            <a:br>
              <a:rPr lang="ru-RU" dirty="0" smtClean="0"/>
            </a:br>
            <a:r>
              <a:rPr lang="ru-RU" dirty="0" smtClean="0"/>
              <a:t>« ЗОЛОТЫЕ РОССЫПИ ПОМОЕК» 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139</TotalTime>
  <Words>414</Words>
  <Application>Microsoft Office PowerPoint</Application>
  <PresentationFormat>Экран (4:3)</PresentationFormat>
  <Paragraphs>78</Paragraphs>
  <Slides>32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1_Бумажная</vt:lpstr>
      <vt:lpstr>Изящная</vt:lpstr>
      <vt:lpstr>1_Изящная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Конкурс 1 Блиц-разминка</vt:lpstr>
      <vt:lpstr>Конкурс 2 «Очумелые ручки» </vt:lpstr>
      <vt:lpstr>Конкурс 3. « ЗОЛОТЫЕ РОССЫПИ ПОМОЕК»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Музыкальная пауза</vt:lpstr>
      <vt:lpstr>Конкурс 5.  УСТАМИ МЛАДЕНЦА. </vt:lpstr>
      <vt:lpstr>Мини-проект№1</vt:lpstr>
      <vt:lpstr>  объект №2</vt:lpstr>
      <vt:lpstr>Объект №3</vt:lpstr>
      <vt:lpstr>                  объект№4</vt:lpstr>
      <vt:lpstr>объект№5</vt:lpstr>
      <vt:lpstr>Объект №6</vt:lpstr>
      <vt:lpstr> Мини-проект №2</vt:lpstr>
      <vt:lpstr>Слайд 28</vt:lpstr>
      <vt:lpstr>Слайд 29</vt:lpstr>
      <vt:lpstr>Экологическая акция</vt:lpstr>
      <vt:lpstr>Конкурс 6.  ЧТО МОЖЕТ СДЕЛАТЬ ОДИН</vt:lpstr>
      <vt:lpstr>Слайд 32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1 Блиц-разминка</dc:title>
  <dc:creator>Толмачево</dc:creator>
  <cp:lastModifiedBy>Толмачево</cp:lastModifiedBy>
  <cp:revision>20</cp:revision>
  <dcterms:created xsi:type="dcterms:W3CDTF">2015-03-23T16:11:11Z</dcterms:created>
  <dcterms:modified xsi:type="dcterms:W3CDTF">2015-03-24T14:27:15Z</dcterms:modified>
</cp:coreProperties>
</file>