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71" r:id="rId7"/>
    <p:sldId id="304" r:id="rId8"/>
    <p:sldId id="261" r:id="rId9"/>
    <p:sldId id="287" r:id="rId10"/>
    <p:sldId id="262" r:id="rId11"/>
    <p:sldId id="286" r:id="rId12"/>
    <p:sldId id="305" r:id="rId13"/>
    <p:sldId id="263" r:id="rId14"/>
    <p:sldId id="281" r:id="rId15"/>
    <p:sldId id="264" r:id="rId16"/>
    <p:sldId id="284" r:id="rId17"/>
    <p:sldId id="265" r:id="rId18"/>
    <p:sldId id="289" r:id="rId19"/>
    <p:sldId id="288" r:id="rId20"/>
    <p:sldId id="266" r:id="rId21"/>
    <p:sldId id="282" r:id="rId22"/>
    <p:sldId id="267" r:id="rId23"/>
    <p:sldId id="292" r:id="rId24"/>
    <p:sldId id="269" r:id="rId25"/>
    <p:sldId id="272" r:id="rId26"/>
    <p:sldId id="303" r:id="rId27"/>
    <p:sldId id="273" r:id="rId28"/>
    <p:sldId id="301" r:id="rId29"/>
    <p:sldId id="295" r:id="rId30"/>
    <p:sldId id="296" r:id="rId31"/>
    <p:sldId id="298" r:id="rId32"/>
    <p:sldId id="274" r:id="rId33"/>
    <p:sldId id="294" r:id="rId34"/>
    <p:sldId id="293" r:id="rId35"/>
    <p:sldId id="276" r:id="rId36"/>
    <p:sldId id="278" r:id="rId37"/>
    <p:sldId id="309" r:id="rId38"/>
    <p:sldId id="307" r:id="rId39"/>
    <p:sldId id="280" r:id="rId4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1" autoAdjust="0"/>
    <p:restoredTop sz="94792" autoAdjust="0"/>
  </p:normalViewPr>
  <p:slideViewPr>
    <p:cSldViewPr snapToGrid="0">
      <p:cViewPr varScale="1">
        <p:scale>
          <a:sx n="29" d="100"/>
          <a:sy n="29" d="100"/>
        </p:scale>
        <p:origin x="78" y="17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54689C-2017-4CCC-987F-EA14C629F3A5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FEA758-AA24-45E4-AFCF-D5510D8AE5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063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EA758-AA24-45E4-AFCF-D5510D8AE5CA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149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EA758-AA24-45E4-AFCF-D5510D8AE5CA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454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C9C7-E24E-4175-A33F-2D23A861038E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1E5BA-AEEF-478B-9A1A-578DD3C65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617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C9C7-E24E-4175-A33F-2D23A861038E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1E5BA-AEEF-478B-9A1A-578DD3C65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96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C9C7-E24E-4175-A33F-2D23A861038E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1E5BA-AEEF-478B-9A1A-578DD3C65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0607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C9C7-E24E-4175-A33F-2D23A861038E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1E5BA-AEEF-478B-9A1A-578DD3C65B6B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17292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C9C7-E24E-4175-A33F-2D23A861038E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1E5BA-AEEF-478B-9A1A-578DD3C65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6219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C9C7-E24E-4175-A33F-2D23A861038E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1E5BA-AEEF-478B-9A1A-578DD3C65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8139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C9C7-E24E-4175-A33F-2D23A861038E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1E5BA-AEEF-478B-9A1A-578DD3C65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363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C9C7-E24E-4175-A33F-2D23A861038E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1E5BA-AEEF-478B-9A1A-578DD3C65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0018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C9C7-E24E-4175-A33F-2D23A861038E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1E5BA-AEEF-478B-9A1A-578DD3C65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3249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3809C6-2EDF-4F0D-BAFC-8843B8031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8503EC-F699-44A6-BCE7-DA47BB820B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413034-01BD-4F6C-86EB-15677F435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C9C7-E24E-4175-A33F-2D23A861038E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1CB4EC-88E6-4F9A-97AE-53DBE667B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C2487B8-AA6F-4719-8598-82C749A0D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1E5BA-AEEF-478B-9A1A-578DD3C65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814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C9C7-E24E-4175-A33F-2D23A861038E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1E5BA-AEEF-478B-9A1A-578DD3C65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302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C9C7-E24E-4175-A33F-2D23A861038E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1E5BA-AEEF-478B-9A1A-578DD3C65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693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C9C7-E24E-4175-A33F-2D23A861038E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1E5BA-AEEF-478B-9A1A-578DD3C65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485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C9C7-E24E-4175-A33F-2D23A861038E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1E5BA-AEEF-478B-9A1A-578DD3C65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863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C9C7-E24E-4175-A33F-2D23A861038E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1E5BA-AEEF-478B-9A1A-578DD3C65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313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C9C7-E24E-4175-A33F-2D23A861038E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1E5BA-AEEF-478B-9A1A-578DD3C65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008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C9C7-E24E-4175-A33F-2D23A861038E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1E5BA-AEEF-478B-9A1A-578DD3C65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677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AC9C7-E24E-4175-A33F-2D23A861038E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1E5BA-AEEF-478B-9A1A-578DD3C65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041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81AC9C7-E24E-4175-A33F-2D23A861038E}" type="datetimeFigureOut">
              <a:rPr lang="ru-RU" smtClean="0"/>
              <a:t>07.12.2020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701E5BA-AEEF-478B-9A1A-578DD3C65B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677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16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grotechservis.com/content/15.html" TargetMode="Externa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5.gi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96%D0%B8%D0%B2%D0%BE%D1%82%D0%BD%D0%BE%D0%B2%D0%BE%D0%B4%D1%81%D1%82%D0%B2%D0%BE" TargetMode="Externa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35F837-C992-4835-8A3A-38B826CF00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99091"/>
            <a:ext cx="9144000" cy="1093075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«Технологии сельского хозяйства» ФГОС  8 класс  </a:t>
            </a:r>
            <a:r>
              <a:rPr lang="ru-RU" sz="3200" dirty="0">
                <a:solidFill>
                  <a:srgbClr val="C00000"/>
                </a:solidFill>
              </a:rPr>
              <a:t>(</a:t>
            </a:r>
            <a:r>
              <a:rPr lang="ru-RU" sz="3200" b="1" dirty="0">
                <a:solidFill>
                  <a:srgbClr val="C00000"/>
                </a:solidFill>
              </a:rPr>
              <a:t>Экологические проблемы животноводства</a:t>
            </a:r>
            <a:r>
              <a:rPr lang="ru-RU" sz="3200" dirty="0">
                <a:solidFill>
                  <a:srgbClr val="C00000"/>
                </a:solidFill>
              </a:rPr>
              <a:t>)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F208620-3FDD-41E2-8699-59E2DC24A3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86702" y="5307723"/>
            <a:ext cx="5654567" cy="951185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Выполнила: Рыбакова Нина Николаевна учитель технологии, высшей категории МОАУ «СОШ №62» г. Оренбург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88A7EC9E-69C2-4E27-BCDF-9A7855F05A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47" y="3972910"/>
            <a:ext cx="4168008" cy="241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53673FBD-93D9-4DEA-B692-D8E7A43188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47" y="1890547"/>
            <a:ext cx="4168008" cy="213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>
            <a:extLst>
              <a:ext uri="{FF2B5EF4-FFF2-40B4-BE49-F238E27FC236}">
                <a16:creationId xmlns:a16="http://schemas.microsoft.com/office/drawing/2014/main" id="{D79FA13D-2482-4081-ADCC-91410493E8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2505" y="2210458"/>
            <a:ext cx="2857500" cy="121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>
            <a:extLst>
              <a:ext uri="{FF2B5EF4-FFF2-40B4-BE49-F238E27FC236}">
                <a16:creationId xmlns:a16="http://schemas.microsoft.com/office/drawing/2014/main" id="{0FFDE187-E18C-4C4A-A85E-A75F0E0F54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2828" y="2210457"/>
            <a:ext cx="3069677" cy="2834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34D660B1-1A4E-4942-BADE-73D5B24917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2505" y="3429000"/>
            <a:ext cx="2857500" cy="161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55928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EC2B21-3DBB-4A20-943E-5261BE036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1591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Технологии животноводства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D5CC86-441D-4E3F-9AC2-0563F4A7B9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35421"/>
            <a:ext cx="10515600" cy="5241542"/>
          </a:xfrm>
        </p:spPr>
        <p:txBody>
          <a:bodyPr>
            <a:normAutofit fontScale="40000" lnSpcReduction="20000"/>
          </a:bodyPr>
          <a:lstStyle/>
          <a:p>
            <a:pPr marL="0" indent="0" algn="l">
              <a:buNone/>
            </a:pPr>
            <a:r>
              <a:rPr lang="ru-RU" sz="2500" b="1" i="0" dirty="0">
                <a:solidFill>
                  <a:srgbClr val="002060"/>
                </a:solidFill>
                <a:effectLst/>
              </a:rPr>
              <a:t>Мероприятия</a:t>
            </a:r>
            <a:r>
              <a:rPr lang="ru-RU" sz="2500" b="0" i="0" dirty="0">
                <a:solidFill>
                  <a:srgbClr val="333333"/>
                </a:solidFill>
                <a:effectLst/>
              </a:rPr>
              <a:t>:</a:t>
            </a:r>
          </a:p>
          <a:p>
            <a:pPr algn="l">
              <a:buFont typeface="+mj-lt"/>
              <a:buAutoNum type="arabicPeriod"/>
            </a:pPr>
            <a:r>
              <a:rPr lang="ru-RU" sz="2500" b="1" i="0" dirty="0">
                <a:effectLst/>
              </a:rPr>
              <a:t>создание особой системы мероприятий по племенной и селекционной работе, с целью получения животных, которые максимально отвечают как современным задачам животноводства, так и с прицелом на перспективу;</a:t>
            </a:r>
          </a:p>
          <a:p>
            <a:pPr algn="l">
              <a:buFont typeface="+mj-lt"/>
              <a:buAutoNum type="arabicPeriod"/>
            </a:pPr>
            <a:r>
              <a:rPr lang="ru-RU" sz="2500" b="1" i="0" dirty="0">
                <a:effectLst/>
              </a:rPr>
              <a:t>разработка такой структуры стада и системы воспроизводства, которые обеспечили бы наиболее интенсивное использование животных, позволили бы избежать яловости и позволили добиться высокого уровня продуктивности;</a:t>
            </a:r>
          </a:p>
          <a:p>
            <a:pPr algn="l">
              <a:buFont typeface="+mj-lt"/>
              <a:buAutoNum type="arabicPeriod"/>
            </a:pPr>
            <a:r>
              <a:rPr lang="ru-RU" sz="2500" b="1" i="0" dirty="0">
                <a:effectLst/>
              </a:rPr>
              <a:t>научный подбор системы производства и приготовления кормов, которая должна обеспечить прочную кормовую базу, а также полноценное интенсивное кормление сельскохозяйственных животных;</a:t>
            </a:r>
          </a:p>
          <a:p>
            <a:pPr algn="l">
              <a:buFont typeface="+mj-lt"/>
              <a:buAutoNum type="arabicPeriod"/>
            </a:pPr>
            <a:r>
              <a:rPr lang="ru-RU" sz="2500" b="1" i="0" dirty="0">
                <a:effectLst/>
              </a:rPr>
              <a:t>определение системы наилучшего взращивания молодняка для племенных целей, откорма и ремонта стада;</a:t>
            </a:r>
          </a:p>
          <a:p>
            <a:pPr algn="l">
              <a:buFont typeface="+mj-lt"/>
              <a:buAutoNum type="arabicPeriod"/>
            </a:pPr>
            <a:r>
              <a:rPr lang="ru-RU" sz="2500" b="1" i="0" dirty="0">
                <a:effectLst/>
              </a:rPr>
              <a:t>выбор системы содержания сельскохозяйственных животных с учетом направления животноводства и времени года;</a:t>
            </a:r>
          </a:p>
          <a:p>
            <a:pPr algn="l">
              <a:buFont typeface="+mj-lt"/>
              <a:buAutoNum type="arabicPeriod"/>
            </a:pPr>
            <a:r>
              <a:rPr lang="ru-RU" sz="2500" b="1" i="0" dirty="0">
                <a:effectLst/>
              </a:rPr>
              <a:t>создание системы профилактических ветеринарно-санитарных мероприятий для обеспечения выполнения требований зоогигиены, предъявляемых к использованию, кормлению и содержанию сельскохозяйственных животных;</a:t>
            </a:r>
          </a:p>
          <a:p>
            <a:pPr algn="l">
              <a:buFont typeface="+mj-lt"/>
              <a:buAutoNum type="arabicPeriod"/>
            </a:pPr>
            <a:r>
              <a:rPr lang="ru-RU" sz="2500" b="1" i="0" dirty="0">
                <a:effectLst/>
              </a:rPr>
              <a:t>оптимальное использование имеющихся размеров животноводческих комплексов и ферм для наилучшего размещения в их помещениях групп сельскохозяйственных животных;</a:t>
            </a:r>
          </a:p>
          <a:p>
            <a:pPr algn="l">
              <a:buFont typeface="+mj-lt"/>
              <a:buAutoNum type="arabicPeriod"/>
            </a:pPr>
            <a:r>
              <a:rPr lang="ru-RU" sz="2500" b="1" i="0" dirty="0">
                <a:effectLst/>
              </a:rPr>
              <a:t>подбор оптимального комплекса оборудования и машин, а также выбор наилучшей системы их использования в как отдельных технологических процессах, так и во всем производственном цикле;</a:t>
            </a:r>
          </a:p>
          <a:p>
            <a:pPr algn="l">
              <a:buFont typeface="+mj-lt"/>
              <a:buAutoNum type="arabicPeriod"/>
            </a:pPr>
            <a:r>
              <a:rPr lang="ru-RU" sz="2500" b="1" i="0" dirty="0">
                <a:effectLst/>
              </a:rPr>
              <a:t>создание современной системы организации и оплаты труда на животноводческих предприятиях;</a:t>
            </a:r>
          </a:p>
          <a:p>
            <a:pPr algn="l">
              <a:buFont typeface="+mj-lt"/>
              <a:buAutoNum type="arabicPeriod"/>
            </a:pPr>
            <a:r>
              <a:rPr lang="ru-RU" sz="2500" b="1" i="0" dirty="0">
                <a:effectLst/>
              </a:rPr>
              <a:t>формирование комплекса производственных сооружений и помещений, их наилучшее размещение на территории животноводческого предприятия или фермы, а также обеспечение соответствия этих сооружений всем требованиям, предъявляемым к условиям содержания животных и механизации процессов животноводческого производства;</a:t>
            </a:r>
          </a:p>
          <a:p>
            <a:pPr algn="l">
              <a:buFont typeface="+mj-lt"/>
              <a:buAutoNum type="arabicPeriod"/>
            </a:pPr>
            <a:r>
              <a:rPr lang="ru-RU" sz="2500" b="1" i="0" dirty="0">
                <a:effectLst/>
              </a:rPr>
              <a:t>подбор наилучшей системы первичной обработки животноводческой продукции для ее подготовки к хранению и дальнейшей транспортировке.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4594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1FBF0E-A3FC-40DB-8F68-1348652F2F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8621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Технологии животноводства</a:t>
            </a:r>
          </a:p>
        </p:txBody>
      </p:sp>
      <p:pic>
        <p:nvPicPr>
          <p:cNvPr id="7170" name="Picture 2" descr="Продукция животноводства с экономической точки зрения">
            <a:extLst>
              <a:ext uri="{FF2B5EF4-FFF2-40B4-BE49-F238E27FC236}">
                <a16:creationId xmlns:a16="http://schemas.microsoft.com/office/drawing/2014/main" id="{F6AC7CF7-7DDE-4BA7-AA0B-956055D0D0F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987972"/>
            <a:ext cx="7002517" cy="5504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Учет продукции животноводства">
            <a:extLst>
              <a:ext uri="{FF2B5EF4-FFF2-40B4-BE49-F238E27FC236}">
                <a16:creationId xmlns:a16="http://schemas.microsoft.com/office/drawing/2014/main" id="{D23DCAD7-C0B2-4ACC-9FC3-C71066A991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717" y="3429000"/>
            <a:ext cx="3594537" cy="306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3F9F6FF5-8FF9-49FF-A00E-EF451768EA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716" y="987972"/>
            <a:ext cx="3594537" cy="244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39478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9D3F60-C3ED-48F9-A1F6-C041FA012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7570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err="1">
                <a:solidFill>
                  <a:srgbClr val="C00000"/>
                </a:solidFill>
              </a:rPr>
              <a:t>Физминутка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43010" name="Picture 2">
            <a:extLst>
              <a:ext uri="{FF2B5EF4-FFF2-40B4-BE49-F238E27FC236}">
                <a16:creationId xmlns:a16="http://schemas.microsoft.com/office/drawing/2014/main" id="{2836A166-5D62-41A6-9D39-E6A7A37E113C}"/>
              </a:ext>
            </a:extLst>
          </p:cNvPr>
          <p:cNvPicPr>
            <a:picLocks noGrp="1" noChangeAspect="1" noChangeArrowheads="1" noCro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042" y="840828"/>
            <a:ext cx="2686379" cy="258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>
            <a:extLst>
              <a:ext uri="{FF2B5EF4-FFF2-40B4-BE49-F238E27FC236}">
                <a16:creationId xmlns:a16="http://schemas.microsoft.com/office/drawing/2014/main" id="{FFB3D41F-8AC0-42E4-BCC9-71DB03818F2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3674" y="1262391"/>
            <a:ext cx="2276475" cy="216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>
            <a:extLst>
              <a:ext uri="{FF2B5EF4-FFF2-40B4-BE49-F238E27FC236}">
                <a16:creationId xmlns:a16="http://schemas.microsoft.com/office/drawing/2014/main" id="{D7D17EE8-AC11-4959-B1FD-088E63E8462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675" y="3904703"/>
            <a:ext cx="2507703" cy="241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>
            <a:extLst>
              <a:ext uri="{FF2B5EF4-FFF2-40B4-BE49-F238E27FC236}">
                <a16:creationId xmlns:a16="http://schemas.microsoft.com/office/drawing/2014/main" id="{0227DE50-B8F0-40C0-82A5-0E64C72E549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6097" y="1391471"/>
            <a:ext cx="2507703" cy="2564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.Jilin_Proizvodstvennaya_gimn.. (qmusic.me)">
            <a:hlinkClick r:id="" action="ppaction://media"/>
            <a:extLst>
              <a:ext uri="{FF2B5EF4-FFF2-40B4-BE49-F238E27FC236}">
                <a16:creationId xmlns:a16="http://schemas.microsoft.com/office/drawing/2014/main" id="{4126EB03-DB24-42C9-A58A-25C4340EFD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727111" y="4562803"/>
            <a:ext cx="609600" cy="99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05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37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43E6BE-2196-4942-BCD4-B83268337A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9672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/>
              <a:t>Технологии производства животноводческой продукции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3DE414-A7F4-44AA-915C-4966342340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40524"/>
            <a:ext cx="10515600" cy="5136439"/>
          </a:xfrm>
        </p:spPr>
        <p:txBody>
          <a:bodyPr>
            <a:normAutofit fontScale="77500" lnSpcReduction="20000"/>
          </a:bodyPr>
          <a:lstStyle/>
          <a:p>
            <a:r>
              <a:rPr lang="ru-RU" sz="1400" b="1" dirty="0"/>
              <a:t>Т</a:t>
            </a:r>
            <a:r>
              <a:rPr lang="ru-RU" sz="1400" b="1" i="0" dirty="0">
                <a:effectLst/>
              </a:rPr>
              <a:t>ехнология производства продукции животноводства представляет собой типовую систему тесно связанных между собой мероприятий и способов наиболее рационального ведения хозяйства, которая обеспечивает необходимые организационные, технические и биологические условия для производства животноводческой продукции высокого качества, в нужные сроки и в максимальном количестве, с учетом минимизации издержек и максимально повышения производительности труда. </a:t>
            </a:r>
          </a:p>
          <a:p>
            <a:r>
              <a:rPr lang="ru-RU" sz="1400" b="1" i="1" dirty="0">
                <a:solidFill>
                  <a:srgbClr val="002060"/>
                </a:solidFill>
              </a:rPr>
              <a:t>Технологии производства молока </a:t>
            </a:r>
            <a:endParaRPr lang="ru-RU" sz="1400" dirty="0">
              <a:solidFill>
                <a:srgbClr val="002060"/>
              </a:solidFill>
            </a:endParaRPr>
          </a:p>
          <a:p>
            <a:pPr algn="l"/>
            <a:r>
              <a:rPr lang="ru-RU" sz="1400" b="1" i="0" dirty="0">
                <a:effectLst/>
              </a:rPr>
              <a:t>Основную часть производимого в нашей стране молока по традиции составляет коровье (90 процентов от общего объёма). На остальные 10 процентов приходится овечье, козье и буйволиное молоко. Технологии производства этого продукта животноводства различны для разных регионов страны. Они отличаются прежде всего различным способами использования финансовых и материальных средств, а также труда и земли. В настоящее время, для решения задач, поставленных перед молочной отраслью скотоводства, технология производства молока должна быть направлена на интенсификацию самого молочного производства. Оптимальная численность поголовья и высокая специализация предприятий позволяет разумно использовать технику, внедрять разные технологические приемы по уходу за животными, а также минимизировать затраты на получение конечного продукта. С помощью усовершенствованных племенных качеств и условий кормления сельскохозяйственных животных можно значительно увеличить их продуктивность. В молочном скотоводстве технология производства молока представляет собой большое количество систем и методов, включая приемы обслуживания оборудования и машин, способы кормления, доения, методики воспроизводства поголовья и организация самого животноводческого труда. Технология производство молока на каждом конкретном предприятии, которое занимается этим видом животноводческой деятельности, должна учитывать множество факторов: уровень производительности стада, структуру и состав кормовых угодий, индивидуальные особенности животных, типы их кормления, существующие животноводческие постройки, прочность кормовой базы и перспективы ее роста. Основное влияние на технологию оказывает тип содержания животных. Их делят на три вида: привязной, беспривязной и комбинированный. Помимо этого, существует множество их модификаций, отличие которых обусловлено различиями в: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400" b="1" i="0" dirty="0">
                <a:effectLst/>
              </a:rPr>
              <a:t>системах доения и кормления;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400" b="1" i="0" dirty="0">
                <a:effectLst/>
              </a:rPr>
              <a:t>использовании различных типов вспомогательного оборудования;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400" b="1" i="0" dirty="0">
                <a:effectLst/>
              </a:rPr>
              <a:t>в системах удаления навоза и так далее.</a:t>
            </a:r>
          </a:p>
          <a:p>
            <a:endParaRPr lang="ru-RU" sz="1200" b="1" i="1" dirty="0"/>
          </a:p>
        </p:txBody>
      </p:sp>
    </p:spTree>
    <p:extLst>
      <p:ext uri="{BB962C8B-B14F-4D97-AF65-F5344CB8AC3E}">
        <p14:creationId xmlns:p14="http://schemas.microsoft.com/office/powerpoint/2010/main" val="3797607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03FD17-05BC-4798-9514-3806B2EC3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2855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Технологии производства молока</a:t>
            </a:r>
          </a:p>
        </p:txBody>
      </p:sp>
      <p:pic>
        <p:nvPicPr>
          <p:cNvPr id="1026" name="Picture 2" descr="Технологии производства продукции животноводства">
            <a:extLst>
              <a:ext uri="{FF2B5EF4-FFF2-40B4-BE49-F238E27FC236}">
                <a16:creationId xmlns:a16="http://schemas.microsoft.com/office/drawing/2014/main" id="{FF6AC373-3CC9-4C8E-9C78-E209142F7D8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83" y="872359"/>
            <a:ext cx="10899227" cy="5381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00797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4618B6-708F-4FD5-9F6A-5E40DED58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1591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Технологии производства животноводческой продукции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8A9FF4-8480-4002-B486-AAA8590047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61848"/>
            <a:ext cx="10515600" cy="5315115"/>
          </a:xfrm>
        </p:spPr>
        <p:txBody>
          <a:bodyPr>
            <a:normAutofit fontScale="70000" lnSpcReduction="20000"/>
          </a:bodyPr>
          <a:lstStyle/>
          <a:p>
            <a:r>
              <a:rPr lang="ru-RU" sz="2000" b="1" i="1" dirty="0">
                <a:solidFill>
                  <a:srgbClr val="002060"/>
                </a:solidFill>
              </a:rPr>
              <a:t>Технологии производства молока</a:t>
            </a:r>
          </a:p>
          <a:p>
            <a:pPr algn="l"/>
            <a:r>
              <a:rPr lang="ru-RU" sz="2000" b="1" i="0" dirty="0">
                <a:effectLst/>
              </a:rPr>
              <a:t>Сам технологически цикл переработки сырого молока подразумевает последовательное выполнение следующих операций:</a:t>
            </a:r>
          </a:p>
          <a:p>
            <a:pPr algn="l">
              <a:buFont typeface="+mj-lt"/>
              <a:buAutoNum type="arabicPeriod"/>
            </a:pPr>
            <a:r>
              <a:rPr lang="ru-RU" sz="2000" b="1" i="0" dirty="0">
                <a:effectLst/>
              </a:rPr>
              <a:t>первичная обработка;</a:t>
            </a:r>
          </a:p>
          <a:p>
            <a:pPr algn="l">
              <a:buFont typeface="+mj-lt"/>
              <a:buAutoNum type="arabicPeriod"/>
            </a:pPr>
            <a:r>
              <a:rPr lang="ru-RU" sz="2000" b="1" i="0" dirty="0">
                <a:effectLst/>
              </a:rPr>
              <a:t>пастеризация продукта;</a:t>
            </a:r>
          </a:p>
          <a:p>
            <a:pPr algn="l">
              <a:buFont typeface="+mj-lt"/>
              <a:buAutoNum type="arabicPeriod"/>
            </a:pPr>
            <a:r>
              <a:rPr lang="ru-RU" sz="2000" b="1" i="0" dirty="0">
                <a:effectLst/>
              </a:rPr>
              <a:t>разогревание молока;</a:t>
            </a:r>
          </a:p>
          <a:p>
            <a:pPr algn="l">
              <a:buFont typeface="+mj-lt"/>
              <a:buAutoNum type="arabicPeriod"/>
            </a:pPr>
            <a:r>
              <a:rPr lang="ru-RU" sz="2000" b="1" i="0" dirty="0">
                <a:effectLst/>
              </a:rPr>
              <a:t>прогон через сепаратор;</a:t>
            </a:r>
          </a:p>
          <a:p>
            <a:pPr algn="l">
              <a:buFont typeface="+mj-lt"/>
              <a:buAutoNum type="arabicPeriod"/>
            </a:pPr>
            <a:r>
              <a:rPr lang="ru-RU" sz="2000" b="1" i="0" dirty="0">
                <a:effectLst/>
              </a:rPr>
              <a:t>дозревание сметаны и сливок с дальнейшим их взбиванием;</a:t>
            </a:r>
          </a:p>
          <a:p>
            <a:pPr algn="l">
              <a:buFont typeface="+mj-lt"/>
              <a:buAutoNum type="arabicPeriod"/>
            </a:pPr>
            <a:r>
              <a:rPr lang="ru-RU" sz="2000" b="1" i="0" dirty="0">
                <a:effectLst/>
              </a:rPr>
              <a:t>изготовление обезжиренного творога;</a:t>
            </a:r>
          </a:p>
          <a:p>
            <a:pPr algn="l">
              <a:buFont typeface="+mj-lt"/>
              <a:buAutoNum type="arabicPeriod"/>
            </a:pPr>
            <a:r>
              <a:rPr lang="ru-RU" sz="2000" b="1" i="0" dirty="0">
                <a:effectLst/>
              </a:rPr>
              <a:t>приготовление кефира и сыра.</a:t>
            </a:r>
          </a:p>
          <a:p>
            <a:pPr algn="l"/>
            <a:r>
              <a:rPr lang="ru-RU" sz="2100" b="1" i="0" dirty="0">
                <a:effectLst/>
              </a:rPr>
              <a:t>Сепарирование проводится для того, чтобы во время переработки молока в него не попали разного рода механические составляющие. Этот производственный процесс дает возможность получить на выходе продукт без посторонних включений. Однако полностью очистить продукт одним только сепарированием нельзя. Поэтому и применяется еще одна операция – пастеризация (тепловая обработка молока). Кроме того, пастеризация убивает болезнетворные бактерии и микроорганизмы.</a:t>
            </a:r>
          </a:p>
          <a:p>
            <a:pPr algn="l"/>
            <a:r>
              <a:rPr lang="ru-RU" sz="2100" b="1" i="0" dirty="0">
                <a:effectLst/>
              </a:rPr>
              <a:t>Рассказать обо всех технологиях, применяемых при получении молока, невозможно. Это и особые системы уборки навоза, специальные процессы кормления, механизированное доение и так далее.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2535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5C04FD-D170-41D5-9E65-58CAD4FA39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4957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Виды продукции животноводства</a:t>
            </a:r>
          </a:p>
        </p:txBody>
      </p:sp>
      <p:pic>
        <p:nvPicPr>
          <p:cNvPr id="4098" name="Picture 2" descr="Продукция животноводства">
            <a:extLst>
              <a:ext uri="{FF2B5EF4-FFF2-40B4-BE49-F238E27FC236}">
                <a16:creationId xmlns:a16="http://schemas.microsoft.com/office/drawing/2014/main" id="{29B2775F-53DA-428B-8B13-47FC1CB3320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566" y="1061546"/>
            <a:ext cx="10005848" cy="5160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11654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194728-26FA-4B5E-9003-0E930D20D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7570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Технологии производства животноводческой продукции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0D613A-88BE-405A-82D5-65840ABAE3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40524"/>
            <a:ext cx="10515600" cy="5136439"/>
          </a:xfrm>
        </p:spPr>
        <p:txBody>
          <a:bodyPr>
            <a:normAutofit fontScale="85000" lnSpcReduction="20000"/>
          </a:bodyPr>
          <a:lstStyle/>
          <a:p>
            <a:r>
              <a:rPr lang="ru-RU" sz="1300" b="1" dirty="0">
                <a:solidFill>
                  <a:srgbClr val="002060"/>
                </a:solidFill>
              </a:rPr>
              <a:t>Технология производства мяса</a:t>
            </a:r>
          </a:p>
          <a:p>
            <a:pPr algn="l"/>
            <a:r>
              <a:rPr lang="ru-RU" sz="1300" b="1" i="1" dirty="0">
                <a:solidFill>
                  <a:srgbClr val="002060"/>
                </a:solidFill>
                <a:effectLst/>
              </a:rPr>
              <a:t>Технологический цикл первичной переработки КРС </a:t>
            </a:r>
            <a:r>
              <a:rPr lang="ru-RU" sz="1300" b="0" i="0" dirty="0">
                <a:solidFill>
                  <a:srgbClr val="333333"/>
                </a:solidFill>
                <a:effectLst/>
              </a:rPr>
              <a:t>состоит из следующих операций:</a:t>
            </a:r>
          </a:p>
          <a:p>
            <a:pPr algn="l"/>
            <a:r>
              <a:rPr lang="ru-RU" sz="1300" b="1" i="1" dirty="0">
                <a:solidFill>
                  <a:srgbClr val="002060"/>
                </a:solidFill>
                <a:effectLst/>
              </a:rPr>
              <a:t>оглушение. </a:t>
            </a:r>
            <a:r>
              <a:rPr lang="ru-RU" sz="1300" b="1" i="0" dirty="0">
                <a:effectLst/>
              </a:rPr>
              <a:t>Оно бывает механическим, физическим, электрическим и химическим. Процесс </a:t>
            </a:r>
            <a:r>
              <a:rPr lang="ru-RU" sz="1300" b="1" i="0" dirty="0" err="1">
                <a:effectLst/>
              </a:rPr>
              <a:t>электрооглушения</a:t>
            </a:r>
            <a:r>
              <a:rPr lang="ru-RU" sz="1300" b="1" i="0" dirty="0">
                <a:effectLst/>
              </a:rPr>
              <a:t> наиболее распространен и происходит так: животное загоняют в специальный бокс, пол которого – железная плита; на нее животное загоняют передними ногами, задние при этом ставятся на резиновый коврик; вторым контактом является </a:t>
            </a:r>
            <a:r>
              <a:rPr lang="ru-RU" sz="1300" b="1" i="0" dirty="0" err="1">
                <a:effectLst/>
              </a:rPr>
              <a:t>электростек</a:t>
            </a:r>
            <a:r>
              <a:rPr lang="ru-RU" sz="1300" b="1" i="0" dirty="0">
                <a:effectLst/>
              </a:rPr>
              <a:t>, которым прокалывают кожу головы животного; затем через контакт пропускаю ток силой от одного до двух ампер и напряжением от 70 до 120 вольт; время действия тока составляет от 6 до 15 секунд, возможна остановка сердца. Этот метод называется бакинским. Так же существует </a:t>
            </a:r>
            <a:r>
              <a:rPr lang="ru-RU" sz="1300" b="1" i="0" dirty="0" err="1">
                <a:effectLst/>
              </a:rPr>
              <a:t>двухконтактный</a:t>
            </a:r>
            <a:r>
              <a:rPr lang="ru-RU" sz="1300" b="1" i="0" dirty="0">
                <a:effectLst/>
              </a:rPr>
              <a:t> метод </a:t>
            </a:r>
            <a:r>
              <a:rPr lang="ru-RU" sz="1300" b="1" i="0" dirty="0" err="1">
                <a:effectLst/>
              </a:rPr>
              <a:t>электрооглушения</a:t>
            </a:r>
            <a:r>
              <a:rPr lang="ru-RU" sz="1300" b="1" i="0" dirty="0">
                <a:effectLst/>
              </a:rPr>
              <a:t>, разработанный специалистами Всероссийского научно-исследовательского института медицинского приборостроения. Этот метод подразумевает оглушение при помощи двух </a:t>
            </a:r>
            <a:r>
              <a:rPr lang="ru-RU" sz="1300" b="1" i="0" dirty="0" err="1">
                <a:effectLst/>
              </a:rPr>
              <a:t>электростеков</a:t>
            </a:r>
            <a:r>
              <a:rPr lang="ru-RU" sz="1300" b="1" i="0" dirty="0">
                <a:effectLst/>
              </a:rPr>
              <a:t>, и ток пропускается только через голову животного. Сила тока – один ампер, </a:t>
            </a:r>
            <a:r>
              <a:rPr lang="ru-RU" sz="1300" b="1" dirty="0"/>
              <a:t>н</a:t>
            </a:r>
            <a:r>
              <a:rPr lang="ru-RU" sz="1300" b="1" i="0" dirty="0">
                <a:effectLst/>
              </a:rPr>
              <a:t>апряжение – от 100 до 150 вольт, время действия – от шести до пятнадцати секунд. Недостатком этого метода является трудности с прокалываем шкуры сразу двумя стеками. Также применяется метод, разработанный на Московском мясокомбинате: животное загоняют в бокс, пол которого состоит из четырех металлических плит, к каждой из них подведен трехфазный ток. Сила тока составляет 2 ампера, напряжение – от 220-ти до 240-ка вольт, время действия – от 15-ти до 20-ти секунд. Недостаток – в некоторых случаях необходимо дополнительное оглушение стеком. При химическом способе оглушения используется СО2. Смесь 65 процентов СО2 и 35 процентов О2 запускают в специальную камеру на 45 секунд, скот загружается и выгружается спецтранспортом. Так как СО2 тяжелее, чем О2, камера находится ниже уровня пола основного цеха и полностью герметична, что позволяет погрузить животное в глубокий сон на две минуты. Сразу после применения такого метода кровь животного темнеет, кожа синеет, однако через 10 минут СО2 полностью улетучивается и мясо возвращается к норме;</a:t>
            </a:r>
          </a:p>
          <a:p>
            <a:r>
              <a:rPr lang="ru-RU" sz="1300" b="1" i="1" dirty="0">
                <a:solidFill>
                  <a:srgbClr val="002060"/>
                </a:solidFill>
                <a:effectLst/>
              </a:rPr>
              <a:t>съем шкуры</a:t>
            </a:r>
            <a:r>
              <a:rPr lang="ru-RU" sz="1300" b="0" i="0" dirty="0">
                <a:solidFill>
                  <a:srgbClr val="333333"/>
                </a:solidFill>
                <a:effectLst/>
              </a:rPr>
              <a:t>. </a:t>
            </a:r>
            <a:r>
              <a:rPr lang="ru-RU" sz="1300" b="1" i="0" dirty="0">
                <a:effectLst/>
              </a:rPr>
              <a:t>Так как шкура является весьма ценным сырьем, этой операции уделяют особое внимание. К примеру, если шкура переходит первой качественной категории во вторую, она дешевеет на сумму до 30 процентов. Шкуру снимают либо ручным (</a:t>
            </a:r>
            <a:r>
              <a:rPr lang="ru-RU" sz="1300" b="1" i="0" dirty="0" err="1">
                <a:effectLst/>
              </a:rPr>
              <a:t>забеловка</a:t>
            </a:r>
            <a:r>
              <a:rPr lang="ru-RU" sz="1300" b="1" i="0" dirty="0">
                <a:effectLst/>
              </a:rPr>
              <a:t>), либо механическим способами. При </a:t>
            </a:r>
            <a:r>
              <a:rPr lang="ru-RU" sz="1300" b="1" i="0" dirty="0" err="1">
                <a:effectLst/>
              </a:rPr>
              <a:t>забеловке</a:t>
            </a:r>
            <a:r>
              <a:rPr lang="ru-RU" sz="1300" b="1" i="0" dirty="0">
                <a:effectLst/>
              </a:rPr>
              <a:t> ее площадь у КРС составляет 30 процентов. Начинают съем шкуры с конечностей, затем идет шейная, потом грудная, и в конце лопаточная и брюшная часть. Высота </a:t>
            </a:r>
            <a:r>
              <a:rPr lang="ru-RU" sz="1300" b="1" i="0" dirty="0" err="1">
                <a:effectLst/>
              </a:rPr>
              <a:t>забеловочного</a:t>
            </a:r>
            <a:r>
              <a:rPr lang="ru-RU" sz="1300" b="1" i="0" dirty="0">
                <a:effectLst/>
              </a:rPr>
              <a:t> конвейера составляет 3,5 метра, тогда как конвейер обескровливания имеет высоту 4 метра, что позволяет создать разность высот (спуск). Туши животных фиксируют за задние ноги. Механический съем шкуры бывает нескольких видов: при помощи установки ФУАМ; при помощи установки “Москва-4”; при помощи установок барабанного типа (в основном – при снятии шкур мелкого рогатого скота). Наиболее распространено использование установки «Москва-4», так как она отличается высокой производительностью (от 60 до 120 голов в час), непрерывным действием, небольшой высотой конвейера (4,5 метра) и хорошим микробным состоянием получаемого мяса;</a:t>
            </a:r>
            <a:endParaRPr lang="ru-RU" sz="1300" b="1" dirty="0"/>
          </a:p>
        </p:txBody>
      </p:sp>
    </p:spTree>
    <p:extLst>
      <p:ext uri="{BB962C8B-B14F-4D97-AF65-F5344CB8AC3E}">
        <p14:creationId xmlns:p14="http://schemas.microsoft.com/office/powerpoint/2010/main" val="13062577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D605E4-24A2-4C68-ABDF-ADE94FFC0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10419"/>
            <a:ext cx="10515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930677F1-C655-4771-9D6D-B080B0E2D0C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308479"/>
            <a:ext cx="11014840" cy="583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64385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ED9912-B3ED-44A1-A6F6-5973EEA39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4290"/>
            <a:ext cx="10515600" cy="40990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solidFill>
                  <a:srgbClr val="C00000"/>
                </a:solidFill>
              </a:rPr>
              <a:t>Технологии убоя животных и разделки туш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52A77153-8BAA-4C57-B5DF-9776F9B62CA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28336" y="2366963"/>
            <a:ext cx="5135328" cy="342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>
            <a:extLst>
              <a:ext uri="{FF2B5EF4-FFF2-40B4-BE49-F238E27FC236}">
                <a16:creationId xmlns:a16="http://schemas.microsoft.com/office/drawing/2014/main" id="{B6C343DB-7C76-42FE-ACED-3CF61C43A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359" y="851339"/>
            <a:ext cx="5752094" cy="2795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>
            <a:extLst>
              <a:ext uri="{FF2B5EF4-FFF2-40B4-BE49-F238E27FC236}">
                <a16:creationId xmlns:a16="http://schemas.microsoft.com/office/drawing/2014/main" id="{A3DA2D1C-B826-4483-A0F7-697A23EB52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359" y="3647091"/>
            <a:ext cx="5752094" cy="259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>
            <a:extLst>
              <a:ext uri="{FF2B5EF4-FFF2-40B4-BE49-F238E27FC236}">
                <a16:creationId xmlns:a16="http://schemas.microsoft.com/office/drawing/2014/main" id="{CE761413-0D43-41EF-9819-84C35DF62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314" y="851337"/>
            <a:ext cx="4609486" cy="2795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5519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4D1B41-D1DE-42EB-B210-1A75A7E4F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4417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Содержание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52A92C-D183-42CA-B0D2-52FDA6DFEC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19503"/>
            <a:ext cx="10515600" cy="5157460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/>
              <a:t>Контроль знаний обучающихся – слайд 3;</a:t>
            </a:r>
          </a:p>
          <a:p>
            <a:r>
              <a:rPr lang="ru-RU" b="1" dirty="0"/>
              <a:t>Актуализация – слайд 4;</a:t>
            </a:r>
          </a:p>
          <a:p>
            <a:r>
              <a:rPr lang="ru-RU" b="1" dirty="0"/>
              <a:t>Тема, цель, задачи урока – слайд 5;</a:t>
            </a:r>
          </a:p>
          <a:p>
            <a:r>
              <a:rPr lang="ru-RU" b="1" dirty="0"/>
              <a:t>Понятие о технологическом процессе животноводческого производства – слайд 6;</a:t>
            </a:r>
          </a:p>
          <a:p>
            <a:r>
              <a:rPr lang="ru-RU" b="1" dirty="0"/>
              <a:t>Технологии животноводства – слайды с 8-11;</a:t>
            </a:r>
          </a:p>
          <a:p>
            <a:r>
              <a:rPr lang="ru-RU" b="1" dirty="0" err="1"/>
              <a:t>Физминутка</a:t>
            </a:r>
            <a:r>
              <a:rPr lang="ru-RU" b="1" dirty="0"/>
              <a:t> – слайд 12;</a:t>
            </a:r>
          </a:p>
          <a:p>
            <a:r>
              <a:rPr lang="ru-RU" b="1" dirty="0"/>
              <a:t>Технологии производства животноводческой продукции – слайды с 13-24;</a:t>
            </a:r>
          </a:p>
          <a:p>
            <a:r>
              <a:rPr lang="ru-RU" b="1" dirty="0"/>
              <a:t>Экологические проблемы животноводства – слайды с 25-31;</a:t>
            </a:r>
          </a:p>
          <a:p>
            <a:r>
              <a:rPr lang="ru-RU" b="1" dirty="0"/>
              <a:t>Пути решения экологической проблемы животноводства – слайд с 32 – 34; </a:t>
            </a:r>
          </a:p>
          <a:p>
            <a:r>
              <a:rPr lang="ru-RU" b="1" dirty="0"/>
              <a:t> Практическая работа – слайд 35; </a:t>
            </a:r>
          </a:p>
          <a:p>
            <a:r>
              <a:rPr lang="ru-RU" b="1" dirty="0"/>
              <a:t>Итог. Домашнее задание. Рефлексия – слайды 36-37;</a:t>
            </a:r>
          </a:p>
          <a:p>
            <a:r>
              <a:rPr lang="ru-RU" b="1" dirty="0"/>
              <a:t>Литература- слайд 39.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4670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81D075-8618-4B89-9312-EE2AA2B1F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0213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Технологии производства животноводческой продукции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D6459F-6EA1-4CBB-B912-B2F82521D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66952"/>
            <a:ext cx="10515600" cy="5210011"/>
          </a:xfrm>
        </p:spPr>
        <p:txBody>
          <a:bodyPr>
            <a:normAutofit fontScale="92500"/>
          </a:bodyPr>
          <a:lstStyle/>
          <a:p>
            <a:r>
              <a:rPr lang="ru-RU" sz="1200" b="1" i="1" dirty="0" err="1">
                <a:solidFill>
                  <a:srgbClr val="002060"/>
                </a:solidFill>
                <a:effectLst/>
              </a:rPr>
              <a:t>нутровка</a:t>
            </a:r>
            <a:r>
              <a:rPr lang="ru-RU" sz="1200" b="0" i="0" dirty="0">
                <a:solidFill>
                  <a:srgbClr val="333333"/>
                </a:solidFill>
                <a:effectLst/>
              </a:rPr>
              <a:t> </a:t>
            </a:r>
            <a:r>
              <a:rPr lang="ru-RU" sz="1200" b="1" i="0" dirty="0">
                <a:effectLst/>
              </a:rPr>
              <a:t>(извлечение внутренних органов). Перед этой операцией на </a:t>
            </a:r>
            <a:r>
              <a:rPr lang="ru-RU" sz="1200" b="1" i="0" dirty="0" err="1">
                <a:effectLst/>
              </a:rPr>
              <a:t>гузенки</a:t>
            </a:r>
            <a:r>
              <a:rPr lang="ru-RU" sz="1200" b="1" i="0" dirty="0">
                <a:effectLst/>
              </a:rPr>
              <a:t> и </a:t>
            </a:r>
            <a:r>
              <a:rPr lang="ru-RU" sz="1200" b="1" i="0" dirty="0" err="1">
                <a:effectLst/>
              </a:rPr>
              <a:t>проходник</a:t>
            </a:r>
            <a:r>
              <a:rPr lang="ru-RU" sz="1200" b="1" i="0" dirty="0">
                <a:effectLst/>
              </a:rPr>
              <a:t> надеваются специальные кольца и перевязывается мочевой пузырь. Тушу растягивают за задние конечности. Затем проводится распиливание грудной клетки туши и отделяется от трахеи пищевод. Затем начинается </a:t>
            </a:r>
            <a:r>
              <a:rPr lang="ru-RU" sz="1200" b="1" i="0" dirty="0" err="1">
                <a:effectLst/>
              </a:rPr>
              <a:t>ама</a:t>
            </a:r>
            <a:r>
              <a:rPr lang="ru-RU" sz="1200" b="1" i="0" dirty="0">
                <a:effectLst/>
              </a:rPr>
              <a:t> операция </a:t>
            </a:r>
            <a:r>
              <a:rPr lang="ru-RU" sz="1200" b="1" i="0" dirty="0" err="1">
                <a:effectLst/>
              </a:rPr>
              <a:t>нутровки</a:t>
            </a:r>
            <a:r>
              <a:rPr lang="ru-RU" sz="1200" b="1" i="0" dirty="0">
                <a:effectLst/>
              </a:rPr>
              <a:t> – через разрез по белой линии живота происходит извлечение выемка внутренних органов. Тип </a:t>
            </a:r>
            <a:r>
              <a:rPr lang="ru-RU" sz="1200" b="1" i="0" dirty="0" err="1">
                <a:effectLst/>
              </a:rPr>
              <a:t>нутровочного</a:t>
            </a:r>
            <a:r>
              <a:rPr lang="ru-RU" sz="1200" b="1" i="0" dirty="0">
                <a:effectLst/>
              </a:rPr>
              <a:t> конвейера при обработке туш КРС – пластинчатый. Работник предприятия передвигается параллельно движению туши и производит выемку внутренних </a:t>
            </a:r>
            <a:r>
              <a:rPr lang="ru-RU" sz="1200" b="1" i="0" dirty="0" err="1">
                <a:effectLst/>
              </a:rPr>
              <a:t>органыов</a:t>
            </a:r>
            <a:r>
              <a:rPr lang="ru-RU" sz="1200" b="1" i="0" dirty="0">
                <a:effectLst/>
              </a:rPr>
              <a:t>. Затем эти органы осматривают и отправляют в другие цеха;</a:t>
            </a:r>
          </a:p>
          <a:p>
            <a:r>
              <a:rPr lang="ru-RU" sz="1200" b="1" i="1" dirty="0">
                <a:solidFill>
                  <a:srgbClr val="002060"/>
                </a:solidFill>
                <a:effectLst/>
              </a:rPr>
              <a:t>распил туши КНС на полутуши</a:t>
            </a:r>
            <a:r>
              <a:rPr lang="ru-RU" sz="1200" b="0" i="0" dirty="0">
                <a:solidFill>
                  <a:srgbClr val="333333"/>
                </a:solidFill>
                <a:effectLst/>
              </a:rPr>
              <a:t>. </a:t>
            </a:r>
            <a:r>
              <a:rPr lang="ru-RU" sz="1200" b="1" i="0" dirty="0">
                <a:effectLst/>
              </a:rPr>
              <a:t>Эта операция производится для более удобного хранения и транспортировки продукции. Этот процесс проводят при помощи электропил. Сама линия распила должна быть правее позвоночника на 1,5-2 сантиметра, чтобы избежать повреждения ценного костного мозга, использующегося в качестве сырья для </a:t>
            </a:r>
            <a:r>
              <a:rPr lang="ru-RU" sz="1200" b="1" i="0" dirty="0" err="1">
                <a:effectLst/>
              </a:rPr>
              <a:t>биопрепаратного</a:t>
            </a:r>
            <a:r>
              <a:rPr lang="ru-RU" sz="1200" b="1" i="0" dirty="0">
                <a:effectLst/>
              </a:rPr>
              <a:t> производства;</a:t>
            </a:r>
          </a:p>
          <a:p>
            <a:r>
              <a:rPr lang="ru-RU" sz="1300" b="1" i="1" dirty="0">
                <a:solidFill>
                  <a:srgbClr val="002060"/>
                </a:solidFill>
                <a:effectLst/>
              </a:rPr>
              <a:t>сухой туалет</a:t>
            </a:r>
            <a:r>
              <a:rPr lang="ru-RU" sz="1300" b="0" i="0" dirty="0">
                <a:solidFill>
                  <a:srgbClr val="333333"/>
                </a:solidFill>
                <a:effectLst/>
              </a:rPr>
              <a:t>. </a:t>
            </a:r>
            <a:r>
              <a:rPr lang="ru-RU" sz="1300" b="1" i="0" dirty="0">
                <a:effectLst/>
              </a:rPr>
              <a:t>Целью проведения этой операции является придание продукту хорошего товарного вида и для увеличения сроков его хранения. Она заключается в отделении от туши КРС мясо-костного хвоста, околопочечного жира и самих почек, в также в удалении </a:t>
            </a:r>
            <a:r>
              <a:rPr lang="ru-RU" sz="1300" b="1" i="0" dirty="0" err="1">
                <a:effectLst/>
              </a:rPr>
              <a:t>побитостей</a:t>
            </a:r>
            <a:r>
              <a:rPr lang="ru-RU" sz="1300" b="1" i="0" dirty="0">
                <a:effectLst/>
              </a:rPr>
              <a:t> и кровоподтеков, зачистке диафрагмы и в отделении спинного мозга;</a:t>
            </a:r>
          </a:p>
          <a:p>
            <a:r>
              <a:rPr lang="ru-RU" sz="1300" b="1" i="1" dirty="0">
                <a:solidFill>
                  <a:srgbClr val="002060"/>
                </a:solidFill>
                <a:effectLst/>
              </a:rPr>
              <a:t>мокрый туалет</a:t>
            </a:r>
            <a:r>
              <a:rPr lang="ru-RU" sz="1300" b="0" i="0" dirty="0">
                <a:solidFill>
                  <a:srgbClr val="333333"/>
                </a:solidFill>
                <a:effectLst/>
              </a:rPr>
              <a:t>. </a:t>
            </a:r>
            <a:r>
              <a:rPr lang="ru-RU" sz="1300" b="1" i="0" dirty="0">
                <a:effectLst/>
              </a:rPr>
              <a:t>Под струей воды температурой от 38-ми до 40-ка градусов туша обмывается, при этом удаляются кровеносные сгустки и прочие загрязнения; </a:t>
            </a:r>
          </a:p>
          <a:p>
            <a:r>
              <a:rPr lang="ru-RU" sz="1300" b="1" i="1" dirty="0">
                <a:solidFill>
                  <a:srgbClr val="002060"/>
                </a:solidFill>
                <a:effectLst/>
              </a:rPr>
              <a:t>клеймение</a:t>
            </a:r>
            <a:r>
              <a:rPr lang="ru-RU" sz="1300" b="0" i="0" dirty="0">
                <a:solidFill>
                  <a:srgbClr val="333333"/>
                </a:solidFill>
                <a:effectLst/>
              </a:rPr>
              <a:t>. </a:t>
            </a:r>
            <a:r>
              <a:rPr lang="ru-RU" sz="1300" b="1" i="0" dirty="0">
                <a:effectLst/>
              </a:rPr>
              <a:t>Перед взвешиванием готовые туши клеймят согласно их категориям и направляют в холодильник</a:t>
            </a:r>
            <a:r>
              <a:rPr lang="ru-RU" b="1" i="0" dirty="0">
                <a:effectLst/>
                <a:latin typeface="Roboto"/>
              </a:rPr>
              <a:t>.</a:t>
            </a:r>
          </a:p>
          <a:p>
            <a:pPr algn="l"/>
            <a:r>
              <a:rPr lang="ru-RU" sz="1300" b="1" i="1" dirty="0">
                <a:solidFill>
                  <a:srgbClr val="002060"/>
                </a:solidFill>
                <a:effectLst/>
              </a:rPr>
              <a:t>Технология первичной переработки птицы </a:t>
            </a:r>
            <a:r>
              <a:rPr lang="ru-RU" sz="1300" b="1" i="0" dirty="0">
                <a:effectLst/>
              </a:rPr>
              <a:t>заключается в следующем:</a:t>
            </a:r>
          </a:p>
          <a:p>
            <a:pPr algn="l"/>
            <a:r>
              <a:rPr lang="ru-RU" sz="1300" b="1" i="0" dirty="0">
                <a:effectLst/>
              </a:rPr>
              <a:t>Птица должна быть здоровой и чистой, а также отвечать требованиям по живой массе и количеству мяса, установленных ГОСТ-ом 18292-72 “Птица сельскохозяйственная для убоя”. Транспортировка птицы обычно осуществляется автотранспортом в контейнерах или клетках, после чего ее выдерживают в течение нескольких часов (до убоя). Затем начинается технологический цикл первичной переработки. Птицу вывешивают вниз головой на конвейер и начинается асам технологический процесс: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81618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F44FA7-6000-4FC2-AD0D-3DC09A670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1591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Технологии производства мяса</a:t>
            </a:r>
          </a:p>
        </p:txBody>
      </p:sp>
      <p:pic>
        <p:nvPicPr>
          <p:cNvPr id="2050" name="Picture 2" descr="Технология производства мяса">
            <a:extLst>
              <a:ext uri="{FF2B5EF4-FFF2-40B4-BE49-F238E27FC236}">
                <a16:creationId xmlns:a16="http://schemas.microsoft.com/office/drawing/2014/main" id="{65091644-898D-4D18-BBE9-7D61746D634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421" y="945930"/>
            <a:ext cx="10515600" cy="5546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831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723DE6-3DD9-42D8-8C5B-3C1C5A536F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1591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Технологии производства животноводства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0C4F88-41AF-48AB-9A96-C061205B11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61848"/>
            <a:ext cx="10515600" cy="5315115"/>
          </a:xfrm>
        </p:spPr>
        <p:txBody>
          <a:bodyPr>
            <a:normAutofit fontScale="70000" lnSpcReduction="20000"/>
          </a:bodyPr>
          <a:lstStyle/>
          <a:p>
            <a:pPr algn="l">
              <a:buFont typeface="+mj-lt"/>
              <a:buAutoNum type="arabicPeriod"/>
            </a:pPr>
            <a:r>
              <a:rPr lang="ru-RU" sz="1300" b="1" i="1" dirty="0">
                <a:solidFill>
                  <a:srgbClr val="002060"/>
                </a:solidFill>
                <a:effectLst/>
              </a:rPr>
              <a:t>оглушение </a:t>
            </a:r>
            <a:r>
              <a:rPr lang="ru-RU" sz="1300" b="1" i="0" dirty="0">
                <a:solidFill>
                  <a:srgbClr val="002060"/>
                </a:solidFill>
                <a:effectLst/>
              </a:rPr>
              <a:t>с помощью электрического тока </a:t>
            </a:r>
            <a:r>
              <a:rPr lang="ru-RU" sz="1300" b="1" i="0" dirty="0">
                <a:effectLst/>
              </a:rPr>
              <a:t>силой 25 миллиампер, и напряжением 550 Вольт. Для сухопутных птиц достаточно воздействия в течение 15 секунд, для </a:t>
            </a:r>
            <a:r>
              <a:rPr lang="ru-RU" sz="1300" b="1" i="0" dirty="0" err="1">
                <a:effectLst/>
              </a:rPr>
              <a:t>водоплавующих</a:t>
            </a:r>
            <a:r>
              <a:rPr lang="ru-RU" sz="1300" b="1" i="0" dirty="0">
                <a:effectLst/>
              </a:rPr>
              <a:t> – в течение 30 секунд. Также возможно оглушение через воду, при котором напряжение для сухопутных особей составляет от 90 до 110 вольт, для водоплавающих – от 120 до 135 вольт при частоте тока 50 Герц. Время воздействия – до 6 секунд;</a:t>
            </a:r>
          </a:p>
          <a:p>
            <a:pPr algn="l">
              <a:buFont typeface="+mj-lt"/>
              <a:buAutoNum type="arabicPeriod"/>
            </a:pPr>
            <a:r>
              <a:rPr lang="ru-RU" sz="1300" b="1" i="1" dirty="0">
                <a:solidFill>
                  <a:srgbClr val="002060"/>
                </a:solidFill>
                <a:effectLst/>
              </a:rPr>
              <a:t>обескровливание</a:t>
            </a:r>
            <a:r>
              <a:rPr lang="ru-RU" sz="1300" b="0" i="0" dirty="0">
                <a:solidFill>
                  <a:srgbClr val="333333"/>
                </a:solidFill>
                <a:effectLst/>
              </a:rPr>
              <a:t>. </a:t>
            </a:r>
            <a:r>
              <a:rPr lang="ru-RU" sz="1300" b="1" i="0" dirty="0">
                <a:effectLst/>
              </a:rPr>
              <a:t>Следует проводить не позже, чем через полчаса после оглушения. Существуют 3 способа обескровливания: внутренний (при котором ножницами в задней части неба перерезают яремную и мостовую вену и делают укол в переднюю часть мозжечка, что позволяет облегчить процесс удаления оперения за счет уменьшения силы удержания пера; наружный односторонний (снаружи делают разрез чуть ниже области левой ушной мочки, также режут яремную вену и обескровливают птицу; наружный двухсторонний (при этом способе проделывается сквозной прокол шеи чуть ниже ушной мочки, который перерезает яремная вена и сонную артерию, но не повреждая ни пищевода, ни трахеи). Третий способ является самым лучшим, так как исключается ошибка при разрезе и выход крови увеличивается на 4 процента. Продолжительность обескровливания птицы составляет от 2 до 3 секунд. Собранную кровь можно использовать лишь для технических целей;</a:t>
            </a:r>
          </a:p>
          <a:p>
            <a:pPr algn="l">
              <a:buFont typeface="+mj-lt"/>
              <a:buAutoNum type="arabicPeriod"/>
            </a:pPr>
            <a:r>
              <a:rPr lang="ru-RU" sz="1300" b="1" i="1" dirty="0">
                <a:solidFill>
                  <a:srgbClr val="002060"/>
                </a:solidFill>
                <a:effectLst/>
              </a:rPr>
              <a:t>удаление </a:t>
            </a:r>
            <a:r>
              <a:rPr lang="ru-RU" sz="1300" b="1" i="1" dirty="0" err="1">
                <a:solidFill>
                  <a:srgbClr val="002060"/>
                </a:solidFill>
                <a:effectLst/>
              </a:rPr>
              <a:t>оперерения</a:t>
            </a:r>
            <a:r>
              <a:rPr lang="ru-RU" sz="1300" b="0" i="0" dirty="0">
                <a:solidFill>
                  <a:srgbClr val="333333"/>
                </a:solidFill>
                <a:effectLst/>
              </a:rPr>
              <a:t>. </a:t>
            </a:r>
            <a:r>
              <a:rPr lang="ru-RU" sz="1300" b="1" i="0" dirty="0">
                <a:effectLst/>
              </a:rPr>
              <a:t>Перед ощипывание птицу ошпаривают горячей водой в специальных ваннах или камерах, Удаление оперения происходит при помощи специальных </a:t>
            </a:r>
            <a:r>
              <a:rPr lang="ru-RU" sz="1300" b="1" i="0" dirty="0" err="1">
                <a:effectLst/>
              </a:rPr>
              <a:t>бильных</a:t>
            </a:r>
            <a:r>
              <a:rPr lang="ru-RU" sz="1300" b="1" i="0" dirty="0">
                <a:effectLst/>
              </a:rPr>
              <a:t> машин с частотой вращения от 110 до 120 оборотов в минуту. Иногда применяются и дисковые аппараты, а также ручную </a:t>
            </a:r>
            <a:r>
              <a:rPr lang="ru-RU" sz="1300" b="1" i="0" dirty="0" err="1">
                <a:effectLst/>
              </a:rPr>
              <a:t>дощипку</a:t>
            </a:r>
            <a:r>
              <a:rPr lang="ru-RU" sz="1300" b="1" i="0" dirty="0">
                <a:effectLst/>
              </a:rPr>
              <a:t>. Чтобы удалить пух применяется способ опалку в специальных печах при температуре 700 градусов в течение 5-7 секунд. Главное в этой операции – не повредить кожу. При ощипе водоплавающих птиц применяют метод </a:t>
            </a:r>
            <a:r>
              <a:rPr lang="ru-RU" sz="1300" b="1" i="0" dirty="0" err="1">
                <a:effectLst/>
              </a:rPr>
              <a:t>воскования</a:t>
            </a:r>
            <a:r>
              <a:rPr lang="ru-RU" sz="1300" b="1" i="0" dirty="0">
                <a:effectLst/>
              </a:rPr>
              <a:t> (тушки погружают в специальные ванны с </a:t>
            </a:r>
            <a:r>
              <a:rPr lang="ru-RU" sz="1300" b="1" i="0" dirty="0" err="1">
                <a:effectLst/>
              </a:rPr>
              <a:t>воскомассой</a:t>
            </a:r>
            <a:r>
              <a:rPr lang="ru-RU" sz="1300" b="1" i="0" dirty="0">
                <a:effectLst/>
              </a:rPr>
              <a:t> два раза по 6 секунд, с перерывом в 20 секунд для стекания). Удаляется </a:t>
            </a:r>
            <a:r>
              <a:rPr lang="ru-RU" sz="1300" b="1" i="0" dirty="0" err="1">
                <a:effectLst/>
              </a:rPr>
              <a:t>воскомасса</a:t>
            </a:r>
            <a:r>
              <a:rPr lang="ru-RU" sz="1300" b="1" i="0" dirty="0">
                <a:effectLst/>
              </a:rPr>
              <a:t> при помощи специальных </a:t>
            </a:r>
            <a:r>
              <a:rPr lang="ru-RU" sz="1300" b="1" i="0" dirty="0" err="1">
                <a:effectLst/>
              </a:rPr>
              <a:t>перосъемочных</a:t>
            </a:r>
            <a:r>
              <a:rPr lang="ru-RU" sz="1300" b="1" i="0" dirty="0">
                <a:effectLst/>
              </a:rPr>
              <a:t> машин. После удаления этой массы птицу обливают водой. Если удалено не все перо и пух, то применяют ручную </a:t>
            </a:r>
            <a:r>
              <a:rPr lang="ru-RU" sz="1300" b="1" i="0" dirty="0" err="1">
                <a:effectLst/>
              </a:rPr>
              <a:t>дощипку</a:t>
            </a:r>
            <a:r>
              <a:rPr lang="ru-RU" sz="1300" b="1" i="0" dirty="0">
                <a:effectLst/>
              </a:rPr>
              <a:t>;</a:t>
            </a:r>
          </a:p>
          <a:p>
            <a:pPr algn="l">
              <a:buFont typeface="+mj-lt"/>
              <a:buAutoNum type="arabicPeriod"/>
            </a:pPr>
            <a:r>
              <a:rPr lang="ru-RU" sz="1300" b="1" i="1" dirty="0">
                <a:solidFill>
                  <a:srgbClr val="002060"/>
                </a:solidFill>
                <a:effectLst/>
              </a:rPr>
              <a:t>потрошение</a:t>
            </a:r>
            <a:r>
              <a:rPr lang="ru-RU" sz="1300" b="0" i="0" dirty="0">
                <a:solidFill>
                  <a:srgbClr val="333333"/>
                </a:solidFill>
                <a:effectLst/>
              </a:rPr>
              <a:t>. </a:t>
            </a:r>
            <a:r>
              <a:rPr lang="ru-RU" sz="1300" b="1" i="0" dirty="0">
                <a:effectLst/>
              </a:rPr>
              <a:t>Различают полное потрошение и полупотрошение. При полупотрошении удаляется зоб, кишечник, яйцевод и клоака. При потрошении происходит и удаление внутренних органов, а также отделение ног, головы и шеи;</a:t>
            </a:r>
          </a:p>
          <a:p>
            <a:pPr algn="l">
              <a:buFont typeface="+mj-lt"/>
              <a:buAutoNum type="arabicPeriod"/>
            </a:pPr>
            <a:r>
              <a:rPr lang="ru-RU" sz="1300" b="1" i="1" dirty="0">
                <a:solidFill>
                  <a:srgbClr val="002060"/>
                </a:solidFill>
                <a:effectLst/>
              </a:rPr>
              <a:t>туалет тушек</a:t>
            </a:r>
            <a:r>
              <a:rPr lang="ru-RU" sz="1300" b="0" i="0" dirty="0">
                <a:solidFill>
                  <a:srgbClr val="333333"/>
                </a:solidFill>
                <a:effectLst/>
              </a:rPr>
              <a:t>. </a:t>
            </a:r>
            <a:r>
              <a:rPr lang="ru-RU" sz="1300" b="1" i="0" dirty="0">
                <a:effectLst/>
              </a:rPr>
              <a:t>На этой стадии тушки промывают и снаружи, и изнутри на специальных </a:t>
            </a:r>
            <a:r>
              <a:rPr lang="ru-RU" sz="1300" b="1" i="0" dirty="0" err="1">
                <a:effectLst/>
              </a:rPr>
              <a:t>бильно</a:t>
            </a:r>
            <a:r>
              <a:rPr lang="ru-RU" sz="1300" b="1" i="0" dirty="0">
                <a:effectLst/>
              </a:rPr>
              <a:t>-моющих устройствах. На этом этапе также удаляются остатки корма, если применялось полупотрошение;</a:t>
            </a:r>
          </a:p>
          <a:p>
            <a:pPr algn="l">
              <a:buFont typeface="+mj-lt"/>
              <a:buAutoNum type="arabicPeriod"/>
            </a:pPr>
            <a:r>
              <a:rPr lang="ru-RU" sz="1300" b="1" i="0" dirty="0">
                <a:solidFill>
                  <a:srgbClr val="002060"/>
                </a:solidFill>
                <a:effectLst/>
              </a:rPr>
              <a:t>формовка тушек</a:t>
            </a:r>
            <a:r>
              <a:rPr lang="ru-RU" sz="1300" b="1" i="0" dirty="0">
                <a:effectLst/>
              </a:rPr>
              <a:t>. Производится перед охлаждением. Сухопутным птицам складывают крылья, сгибают ноги и подворачивают голову. Водоплавающим птицам выворачивают крылья и ноги для последующего складывания их за спину, а также выворачивают шеи и головы;</a:t>
            </a:r>
          </a:p>
          <a:p>
            <a:pPr algn="l">
              <a:buFont typeface="+mj-lt"/>
              <a:buAutoNum type="arabicPeriod"/>
            </a:pPr>
            <a:r>
              <a:rPr lang="ru-RU" sz="1300" b="1" i="1" dirty="0">
                <a:solidFill>
                  <a:srgbClr val="002060"/>
                </a:solidFill>
                <a:effectLst/>
              </a:rPr>
              <a:t>охлаждение</a:t>
            </a:r>
            <a:r>
              <a:rPr lang="ru-RU" sz="1300" b="0" i="0" dirty="0">
                <a:solidFill>
                  <a:srgbClr val="333333"/>
                </a:solidFill>
                <a:effectLst/>
              </a:rPr>
              <a:t>: </a:t>
            </a:r>
            <a:r>
              <a:rPr lang="ru-RU" sz="1300" b="1" i="0" dirty="0">
                <a:effectLst/>
              </a:rPr>
              <a:t>производится в воздушной холодильной камере при температуре в толще грудной мышцы 3 градуса;</a:t>
            </a:r>
          </a:p>
          <a:p>
            <a:pPr algn="l">
              <a:buFont typeface="+mj-lt"/>
              <a:buAutoNum type="arabicPeriod"/>
            </a:pPr>
            <a:r>
              <a:rPr lang="ru-RU" sz="1300" b="1" i="1" dirty="0">
                <a:solidFill>
                  <a:srgbClr val="002060"/>
                </a:solidFill>
                <a:effectLst/>
              </a:rPr>
              <a:t>сортировка и маркировка</a:t>
            </a:r>
            <a:r>
              <a:rPr lang="ru-RU" sz="1300" b="0" i="0" dirty="0">
                <a:solidFill>
                  <a:srgbClr val="333333"/>
                </a:solidFill>
                <a:effectLst/>
              </a:rPr>
              <a:t>. </a:t>
            </a:r>
            <a:r>
              <a:rPr lang="ru-RU" sz="1300" b="1" i="0" dirty="0">
                <a:effectLst/>
              </a:rPr>
              <a:t>В зависимости от качества проведенной обработки, а также упитанности птицу разделяют на две категории – первую и вторую. Маркировка производится путем </a:t>
            </a:r>
            <a:r>
              <a:rPr lang="ru-RU" sz="1300" b="1" i="0" dirty="0" err="1">
                <a:effectLst/>
              </a:rPr>
              <a:t>электроклеймения</a:t>
            </a:r>
            <a:r>
              <a:rPr lang="ru-RU" sz="1300" b="1" i="0" dirty="0">
                <a:effectLst/>
              </a:rPr>
              <a:t> или простого наклеивания этикеток (в случаях, когда птица расфасована по пакетам);</a:t>
            </a:r>
          </a:p>
          <a:p>
            <a:pPr algn="l">
              <a:buFont typeface="+mj-lt"/>
              <a:buAutoNum type="arabicPeriod"/>
            </a:pPr>
            <a:r>
              <a:rPr lang="ru-RU" sz="1300" b="1" i="1" dirty="0">
                <a:solidFill>
                  <a:srgbClr val="002060"/>
                </a:solidFill>
                <a:effectLst/>
              </a:rPr>
              <a:t>упаковка птицы </a:t>
            </a:r>
            <a:r>
              <a:rPr lang="ru-RU" sz="1300" b="1" i="0" dirty="0">
                <a:effectLst/>
              </a:rPr>
              <a:t>происходит в основном в пакеты, изготовленные из </a:t>
            </a:r>
            <a:r>
              <a:rPr lang="ru-RU" sz="1300" b="1" i="0" dirty="0" err="1">
                <a:effectLst/>
              </a:rPr>
              <a:t>термо</a:t>
            </a:r>
            <a:r>
              <a:rPr lang="ru-RU" sz="1300" b="1" i="0" dirty="0">
                <a:effectLst/>
              </a:rPr>
              <a:t>-осадочной пленки. Затем происходит взвешивание и упаковка тушек в ящики, которые маркируются ярлыками с названием предприятия, видом птицы, а также с информацией о категория упитанности, количестве тушек в ящике, о дате убоя. Также на этих ярлыках указываются фамилии </a:t>
            </a:r>
            <a:r>
              <a:rPr lang="ru-RU" sz="1300" b="1" i="0" dirty="0" err="1">
                <a:effectLst/>
              </a:rPr>
              <a:t>мясовщика</a:t>
            </a:r>
            <a:r>
              <a:rPr lang="ru-RU" sz="1300" b="1" i="0" dirty="0">
                <a:effectLst/>
              </a:rPr>
              <a:t> и сортировщика. Применяются следующие буквенные обозначения: у- утки; ум – утята; к – куры; ц – цыплята; с- цесарки, а также е – </a:t>
            </a:r>
            <a:r>
              <a:rPr lang="ru-RU" sz="1300" b="1" i="0" dirty="0" err="1">
                <a:effectLst/>
              </a:rPr>
              <a:t>полупотрошеные</a:t>
            </a:r>
            <a:r>
              <a:rPr lang="ru-RU" sz="1300" b="1" i="0" dirty="0">
                <a:effectLst/>
              </a:rPr>
              <a:t>, ее – потрошеные без потрохов и п – потрошеные с потрохами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22400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B274A6-C4DA-4730-98BF-71145ADC0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33661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Технологии забоя и разделки птицы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27F8A780-8396-4D7D-9B2A-6C25BEEF3CF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39" y="872360"/>
            <a:ext cx="4971395" cy="2722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67123B7-5F39-42D7-B883-63BE102126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41" y="3594538"/>
            <a:ext cx="4971394" cy="289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F96B8BFC-9AA9-4836-90AC-16B9D4514A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618" y="3594537"/>
            <a:ext cx="3436889" cy="2898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>
            <a:extLst>
              <a:ext uri="{FF2B5EF4-FFF2-40B4-BE49-F238E27FC236}">
                <a16:creationId xmlns:a16="http://schemas.microsoft.com/office/drawing/2014/main" id="{27FF25AE-6309-487C-B193-DD8D8F3E55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034" y="3594537"/>
            <a:ext cx="2611821" cy="2898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F2D6F39F-1CCF-4661-8B12-1606113234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1864" y="798786"/>
            <a:ext cx="5985644" cy="2722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3183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C7AD88-79F0-4E11-A2CD-BB8F72899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33661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Технологии производства продукции животноводства</a:t>
            </a:r>
          </a:p>
        </p:txBody>
      </p:sp>
      <p:pic>
        <p:nvPicPr>
          <p:cNvPr id="10242" name="Picture 2" descr="Технология животноводства">
            <a:extLst>
              <a:ext uri="{FF2B5EF4-FFF2-40B4-BE49-F238E27FC236}">
                <a16:creationId xmlns:a16="http://schemas.microsoft.com/office/drawing/2014/main" id="{C637B89C-574D-4DC3-A4CC-9B70CA93EBE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034" y="987972"/>
            <a:ext cx="6516413" cy="5265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Технология производства мяса">
            <a:extLst>
              <a:ext uri="{FF2B5EF4-FFF2-40B4-BE49-F238E27FC236}">
                <a16:creationId xmlns:a16="http://schemas.microsoft.com/office/drawing/2014/main" id="{705CD8E3-F0C0-4351-BBBD-FC2367E675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448" y="3615559"/>
            <a:ext cx="3678622" cy="2638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Продукция птицеводства">
            <a:extLst>
              <a:ext uri="{FF2B5EF4-FFF2-40B4-BE49-F238E27FC236}">
                <a16:creationId xmlns:a16="http://schemas.microsoft.com/office/drawing/2014/main" id="{2A527C70-03EF-4118-A7EE-17FF101EED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448" y="998480"/>
            <a:ext cx="3678621" cy="2522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88338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2A3A34-29D4-4F54-A98F-9481576D1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33661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Экологические проблемы животноводства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7D15A8-237E-47DE-9FCE-CAA8D3B12F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87972"/>
            <a:ext cx="10515600" cy="5188991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sz="1200" b="1" i="0" dirty="0">
                <a:effectLst/>
              </a:rPr>
              <a:t>Животноводство, как </a:t>
            </a:r>
            <a:r>
              <a:rPr lang="ru-RU" sz="1200" b="1" i="0" dirty="0" err="1">
                <a:effectLst/>
              </a:rPr>
              <a:t>отpасль</a:t>
            </a:r>
            <a:r>
              <a:rPr lang="ru-RU" sz="1200" b="1" i="0" dirty="0">
                <a:effectLst/>
              </a:rPr>
              <a:t> </a:t>
            </a:r>
            <a:r>
              <a:rPr lang="ru-RU" sz="1200" b="1" i="0" dirty="0" err="1">
                <a:effectLst/>
              </a:rPr>
              <a:t>наpодного</a:t>
            </a:r>
            <a:r>
              <a:rPr lang="ru-RU" sz="1200" b="1" i="0" dirty="0">
                <a:effectLst/>
              </a:rPr>
              <a:t> хозяйства, создает существенную экологическую </a:t>
            </a:r>
            <a:r>
              <a:rPr lang="ru-RU" sz="1200" b="1" i="0" dirty="0" err="1">
                <a:effectLst/>
              </a:rPr>
              <a:t>напpяженность</a:t>
            </a:r>
            <a:r>
              <a:rPr lang="ru-RU" sz="1200" b="1" i="0" dirty="0">
                <a:effectLst/>
              </a:rPr>
              <a:t> сельскохозяйственной территории. Ведение животноводства связано с</a:t>
            </a:r>
          </a:p>
          <a:p>
            <a:pPr algn="l"/>
            <a:r>
              <a:rPr lang="ru-RU" sz="1200" b="1" i="0" dirty="0">
                <a:effectLst/>
              </a:rPr>
              <a:t>- уничтожением природной растительности на больших пространствах и опустыниванием территорий вследствие перегрузки пастбищ;</a:t>
            </a:r>
          </a:p>
          <a:p>
            <a:pPr algn="l"/>
            <a:r>
              <a:rPr lang="ru-RU" sz="1200" b="1" i="0" dirty="0">
                <a:effectLst/>
              </a:rPr>
              <a:t>- деградацией природной растительности на пастбищах;</a:t>
            </a:r>
          </a:p>
          <a:p>
            <a:pPr algn="l"/>
            <a:r>
              <a:rPr lang="ru-RU" sz="1200" b="1" i="0" dirty="0">
                <a:effectLst/>
              </a:rPr>
              <a:t>- загрязнением поверхностных вод отходами животноводства при стойловом содержании скота, а также вблизи боен и перерабатывающих предприятий.</a:t>
            </a:r>
          </a:p>
          <a:p>
            <a:pPr algn="l"/>
            <a:r>
              <a:rPr lang="ru-RU" sz="1300" b="1" i="0" dirty="0">
                <a:effectLst/>
              </a:rPr>
              <a:t>Традиционное пастбищное животноводство является </a:t>
            </a:r>
            <a:r>
              <a:rPr lang="ru-RU" sz="1300" b="1" i="0" dirty="0" err="1">
                <a:effectLst/>
              </a:rPr>
              <a:t>пpичиной</a:t>
            </a:r>
            <a:r>
              <a:rPr lang="ru-RU" sz="1300" b="1" i="0" dirty="0">
                <a:effectLst/>
              </a:rPr>
              <a:t> пастбищной эрозии почв. Этот вид </a:t>
            </a:r>
            <a:r>
              <a:rPr lang="ru-RU" sz="1300" b="1" i="0" dirty="0" err="1">
                <a:effectLst/>
              </a:rPr>
              <a:t>эpозии</a:t>
            </a:r>
            <a:r>
              <a:rPr lang="ru-RU" sz="1300" b="1" i="0" dirty="0">
                <a:effectLst/>
              </a:rPr>
              <a:t> возникает в </a:t>
            </a:r>
            <a:r>
              <a:rPr lang="ru-RU" sz="1300" b="1" i="0" dirty="0" err="1">
                <a:effectLst/>
              </a:rPr>
              <a:t>pезультате</a:t>
            </a:r>
            <a:r>
              <a:rPr lang="ru-RU" sz="1300" b="1" i="0" dirty="0">
                <a:effectLst/>
              </a:rPr>
              <a:t> интенсивного выпаса скота на склонах </a:t>
            </a:r>
            <a:r>
              <a:rPr lang="ru-RU" sz="1300" b="1" i="0" dirty="0" err="1">
                <a:effectLst/>
              </a:rPr>
              <a:t>pанней</a:t>
            </a:r>
            <a:r>
              <a:rPr lang="ru-RU" sz="1300" b="1" i="0" dirty="0">
                <a:effectLst/>
              </a:rPr>
              <a:t> весной, когда почва еще очень влажная, а </a:t>
            </a:r>
            <a:r>
              <a:rPr lang="ru-RU" sz="1300" b="1" i="0" dirty="0" err="1">
                <a:effectLst/>
              </a:rPr>
              <a:t>тpавянистый</a:t>
            </a:r>
            <a:r>
              <a:rPr lang="ru-RU" sz="1300" b="1" i="0" dirty="0">
                <a:effectLst/>
              </a:rPr>
              <a:t> </a:t>
            </a:r>
            <a:r>
              <a:rPr lang="ru-RU" sz="1300" b="1" i="0" dirty="0" err="1">
                <a:effectLst/>
              </a:rPr>
              <a:t>покpов</a:t>
            </a:r>
            <a:r>
              <a:rPr lang="ru-RU" sz="1300" b="1" i="0" dirty="0">
                <a:effectLst/>
              </a:rPr>
              <a:t> недостаточно </a:t>
            </a:r>
            <a:r>
              <a:rPr lang="ru-RU" sz="1300" b="1" i="0" dirty="0" err="1">
                <a:effectLst/>
              </a:rPr>
              <a:t>окpеп</a:t>
            </a:r>
            <a:r>
              <a:rPr lang="ru-RU" sz="1300" b="1" i="0" dirty="0">
                <a:effectLst/>
              </a:rPr>
              <a:t>.</a:t>
            </a:r>
          </a:p>
          <a:p>
            <a:pPr algn="l"/>
            <a:r>
              <a:rPr lang="ru-RU" sz="1300" b="1" i="0" dirty="0">
                <a:effectLst/>
              </a:rPr>
              <a:t>В последние десятилетия в связи с переходом животноводства на новые промышленные технологии содержания скота и концентрацией большого количества животных на крупных животноводческих комплексах воздействие животноводства на окружающую природную среду чрезвычайно возросло. Происходит образование и накопление значительного количества отходов в виде навоза и загрязнении им и продуктами его разложения поверхностных и грунтовых вод, почвы, атмосферного воздуха.</a:t>
            </a:r>
          </a:p>
          <a:p>
            <a:r>
              <a:rPr lang="ru-RU" sz="1300" b="1" i="0" dirty="0">
                <a:effectLst/>
              </a:rPr>
              <a:t>При использовании </a:t>
            </a:r>
            <a:r>
              <a:rPr lang="ru-RU" sz="1300" b="1" i="0" dirty="0" err="1">
                <a:effectLst/>
              </a:rPr>
              <a:t>гидpосмыва</a:t>
            </a:r>
            <a:r>
              <a:rPr lang="ru-RU" sz="1300" b="1" i="0" dirty="0">
                <a:effectLst/>
              </a:rPr>
              <a:t> для удаления из животноводческих помещений экскрементов в </a:t>
            </a:r>
            <a:r>
              <a:rPr lang="ru-RU" sz="1300" b="1" i="0" dirty="0" err="1">
                <a:effectLst/>
              </a:rPr>
              <a:t>огpомном</a:t>
            </a:r>
            <a:r>
              <a:rPr lang="ru-RU" sz="1300" b="1" i="0" dirty="0">
                <a:effectLst/>
              </a:rPr>
              <a:t> количестве </a:t>
            </a:r>
            <a:r>
              <a:rPr lang="ru-RU" sz="1300" b="1" i="0" dirty="0" err="1">
                <a:effectLst/>
              </a:rPr>
              <a:t>обpазуются</a:t>
            </a:r>
            <a:r>
              <a:rPr lang="ru-RU" sz="1300" b="1" i="0" dirty="0">
                <a:effectLst/>
              </a:rPr>
              <a:t> жидкие фекальные отходы, </a:t>
            </a:r>
            <a:r>
              <a:rPr lang="ru-RU" sz="1300" b="1" i="0" dirty="0" err="1">
                <a:effectLst/>
              </a:rPr>
              <a:t>котоpые</a:t>
            </a:r>
            <a:r>
              <a:rPr lang="ru-RU" sz="1300" b="1" i="0" dirty="0">
                <a:effectLst/>
              </a:rPr>
              <a:t> далеко не всегда в полном объеме удается использовать в качестве </a:t>
            </a:r>
            <a:r>
              <a:rPr lang="ru-RU" sz="1300" b="1" i="0" dirty="0" err="1">
                <a:effectLst/>
              </a:rPr>
              <a:t>удобpения</a:t>
            </a:r>
            <a:r>
              <a:rPr lang="ru-RU" sz="1300" b="1" i="0" dirty="0">
                <a:effectLst/>
              </a:rPr>
              <a:t>. Объем таких отходов животноводства, во много </a:t>
            </a:r>
            <a:r>
              <a:rPr lang="ru-RU" sz="1300" b="1" i="0" dirty="0" err="1">
                <a:effectLst/>
              </a:rPr>
              <a:t>pаз</a:t>
            </a:r>
            <a:r>
              <a:rPr lang="ru-RU" sz="1300" b="1" i="0" dirty="0">
                <a:effectLst/>
              </a:rPr>
              <a:t> </a:t>
            </a:r>
            <a:r>
              <a:rPr lang="ru-RU" sz="1300" b="1" i="0" dirty="0" err="1">
                <a:effectLst/>
              </a:rPr>
              <a:t>пpевышает</a:t>
            </a:r>
            <a:r>
              <a:rPr lang="ru-RU" sz="1300" b="1" i="0" dirty="0">
                <a:effectLst/>
              </a:rPr>
              <a:t> количество коммунальных стоков. В </a:t>
            </a:r>
            <a:r>
              <a:rPr lang="ru-RU" sz="1300" b="1" i="0" dirty="0" err="1">
                <a:effectLst/>
              </a:rPr>
              <a:t>Геpмании</a:t>
            </a:r>
            <a:r>
              <a:rPr lang="ru-RU" sz="1300" b="1" i="0" dirty="0">
                <a:effectLst/>
              </a:rPr>
              <a:t>, например, это </a:t>
            </a:r>
            <a:r>
              <a:rPr lang="ru-RU" sz="1300" b="1" i="0" dirty="0" err="1">
                <a:effectLst/>
              </a:rPr>
              <a:t>пpевышение</a:t>
            </a:r>
            <a:r>
              <a:rPr lang="ru-RU" sz="1300" b="1" i="0" dirty="0">
                <a:effectLst/>
              </a:rPr>
              <a:t> в 70-е годы составляло 5 </a:t>
            </a:r>
            <a:r>
              <a:rPr lang="ru-RU" sz="1300" b="1" i="0" dirty="0" err="1">
                <a:effectLst/>
              </a:rPr>
              <a:t>pаз</a:t>
            </a:r>
            <a:r>
              <a:rPr lang="ru-RU" sz="1300" b="1" i="0" dirty="0">
                <a:effectLst/>
              </a:rPr>
              <a:t>, а в США даже 10 [Фокина, 1980].</a:t>
            </a:r>
          </a:p>
          <a:p>
            <a:pPr algn="l"/>
            <a:r>
              <a:rPr lang="ru-RU" sz="1050" b="1" i="0" dirty="0" err="1">
                <a:effectLst/>
                <a:latin typeface="Verdana" panose="020B0604030504040204" pitchFamily="34" charset="0"/>
              </a:rPr>
              <a:t>Пpоблема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 усложнилась в условиях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пpомышленного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 ведения животноводства. В настоящее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вpемя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 существуют животноводческие комплексы по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откоpму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 до 50 тыс. голов крупного рогатого скота и более 200 тыс. голов свиней. Экономически такие комплексы очень эффективны, однако, эксплуатация их ставит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pяд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сеpьезных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пpоблем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, связанных с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охpаной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окpужающей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сpеды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.</a:t>
            </a:r>
          </a:p>
          <a:p>
            <a:pPr algn="l"/>
            <a:r>
              <a:rPr lang="ru-RU" sz="1050" b="1" i="0" dirty="0">
                <a:effectLst/>
                <a:latin typeface="Verdana" panose="020B0604030504040204" pitchFamily="34" charset="0"/>
              </a:rPr>
              <a:t>Попадание отходов в окружающую среду ведет к загрязнению грунтовых и поверхностных вод нитратами,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эвтрофикации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 водоемов в результате поступления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биогенов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, ухудшению санитарного и рыбохозяйственного состояния водоемов.</a:t>
            </a:r>
          </a:p>
          <a:p>
            <a:r>
              <a:rPr lang="ru-RU" sz="1050" b="1" i="0" dirty="0">
                <a:effectLst/>
                <a:latin typeface="Verdana" panose="020B0604030504040204" pitchFamily="34" charset="0"/>
              </a:rPr>
              <a:t>В животноводческих стоках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содеpжание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неpаствоpимых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 веществ может достигать 30 тыс. мг/л, общий сухой остаток до 4 тыс. мг/л, показатель БПК</a:t>
            </a:r>
            <a:r>
              <a:rPr lang="ru-RU" sz="1050" b="1" i="0" baseline="-25000" dirty="0">
                <a:effectLst/>
                <a:latin typeface="Verdana" panose="020B0604030504040204" pitchFamily="34" charset="0"/>
              </a:rPr>
              <a:t>5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 - 10 тыс. мг O</a:t>
            </a:r>
            <a:r>
              <a:rPr lang="ru-RU" sz="1050" b="1" i="0" baseline="-25000" dirty="0">
                <a:effectLst/>
                <a:latin typeface="Verdana" panose="020B0604030504040204" pitchFamily="34" charset="0"/>
              </a:rPr>
              <a:t>2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/л. При попадании таких стоков в водоемы ухудшаются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санитаpно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-гигиенические показатели питьевой воды, снижается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содеpжание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 кислорода за счет его биологического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потpебления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, могут наблюдаться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замоpы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 рыб в местах, где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пpоисходит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 сильное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загpязнение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 водоемов. Опасность загрязнения вод животноводческими отходами возникает также при несоблюдении правил и сроков внесения навоза на поля. Поступление в почву слишком больших количеств навоза вызывает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pяд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отpицательных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 явлений у растений: слабое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pазвитие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коpневой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 системы, повышенное накопление в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pастениях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 азота и калия. Избыток калия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блокиpует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 усвоение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pастениями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 магния, что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пpиводит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 к заболеваниям животных,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потpебляющих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 эти растения в качестве 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коpма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 (</a:t>
            </a:r>
            <a:r>
              <a:rPr lang="ru-RU" sz="1050" b="1" i="0" dirty="0" err="1">
                <a:effectLst/>
                <a:latin typeface="Verdana" panose="020B0604030504040204" pitchFamily="34" charset="0"/>
              </a:rPr>
              <a:t>гипомагнезия</a:t>
            </a:r>
            <a:r>
              <a:rPr lang="ru-RU" sz="1050" b="1" i="0" dirty="0">
                <a:effectLst/>
                <a:latin typeface="Verdana" panose="020B0604030504040204" pitchFamily="34" charset="0"/>
              </a:rPr>
              <a:t>).</a:t>
            </a:r>
            <a:endParaRPr lang="ru-RU" sz="1300" b="1" dirty="0"/>
          </a:p>
        </p:txBody>
      </p:sp>
    </p:spTree>
    <p:extLst>
      <p:ext uri="{BB962C8B-B14F-4D97-AF65-F5344CB8AC3E}">
        <p14:creationId xmlns:p14="http://schemas.microsoft.com/office/powerpoint/2010/main" val="10436834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9120EA-3399-46AA-A0F0-95CA7A0F38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>
            <a:extLst>
              <a:ext uri="{FF2B5EF4-FFF2-40B4-BE49-F238E27FC236}">
                <a16:creationId xmlns:a16="http://schemas.microsoft.com/office/drawing/2014/main" id="{3FC32BA1-9F5D-44C6-82EA-5F381611FC2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30" y="209549"/>
            <a:ext cx="6589986" cy="628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6" name="Picture 4">
            <a:extLst>
              <a:ext uri="{FF2B5EF4-FFF2-40B4-BE49-F238E27FC236}">
                <a16:creationId xmlns:a16="http://schemas.microsoft.com/office/drawing/2014/main" id="{63D54C12-D94D-4627-959E-9E027D0EE3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1116" y="3273423"/>
            <a:ext cx="4319754" cy="321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8" name="Picture 6">
            <a:extLst>
              <a:ext uri="{FF2B5EF4-FFF2-40B4-BE49-F238E27FC236}">
                <a16:creationId xmlns:a16="http://schemas.microsoft.com/office/drawing/2014/main" id="{408F727F-7039-45A4-BEDF-42E8C9C40E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1116" y="197561"/>
            <a:ext cx="4319753" cy="3063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08972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76B3CB-C5F8-4A30-BCB6-9BD9CC48E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9672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Экологические проблемы животноводства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2F216B-09C9-4B2B-B669-9A1CC408B9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1545"/>
            <a:ext cx="10515600" cy="5115418"/>
          </a:xfrm>
        </p:spPr>
        <p:txBody>
          <a:bodyPr>
            <a:normAutofit fontScale="92500" lnSpcReduction="20000"/>
          </a:bodyPr>
          <a:lstStyle/>
          <a:p>
            <a:r>
              <a:rPr lang="ru-RU" sz="1200" b="1" i="0" dirty="0">
                <a:effectLst/>
              </a:rPr>
              <a:t>Отходы животноводства являются источником </a:t>
            </a:r>
            <a:r>
              <a:rPr lang="ru-RU" sz="1200" b="1" i="0" dirty="0" err="1">
                <a:effectLst/>
              </a:rPr>
              <a:t>pаспpостpанения</a:t>
            </a:r>
            <a:r>
              <a:rPr lang="ru-RU" sz="1200" b="1" i="0" dirty="0">
                <a:effectLst/>
              </a:rPr>
              <a:t> в воздушной </a:t>
            </a:r>
            <a:r>
              <a:rPr lang="ru-RU" sz="1200" b="1" i="0" dirty="0" err="1">
                <a:effectLst/>
              </a:rPr>
              <a:t>сpеде</a:t>
            </a:r>
            <a:r>
              <a:rPr lang="ru-RU" sz="1200" b="1" i="0" dirty="0">
                <a:effectLst/>
              </a:rPr>
              <a:t> различных, часто токсичных и имеющих запах газов. Газы, присутствуя в воздухе животноводческих комплексов, влияют на продуктивность сельскохозяйственных животных; при уборке, </a:t>
            </a:r>
            <a:r>
              <a:rPr lang="ru-RU" sz="1200" b="1" i="0" dirty="0" err="1">
                <a:effectLst/>
              </a:rPr>
              <a:t>транспор-тировке</a:t>
            </a:r>
            <a:r>
              <a:rPr lang="ru-RU" sz="1200" b="1" i="0" dirty="0">
                <a:effectLst/>
              </a:rPr>
              <a:t>, </a:t>
            </a:r>
            <a:r>
              <a:rPr lang="ru-RU" sz="1200" b="1" i="0" dirty="0" err="1">
                <a:effectLst/>
              </a:rPr>
              <a:t>хpанении</a:t>
            </a:r>
            <a:r>
              <a:rPr lang="ru-RU" sz="1200" b="1" i="0" dirty="0">
                <a:effectLst/>
              </a:rPr>
              <a:t> и внесении навоза в почву поступают в атмосферный воздух. </a:t>
            </a:r>
            <a:r>
              <a:rPr lang="ru-RU" sz="1200" b="1" i="0" dirty="0" err="1">
                <a:effectLst/>
              </a:rPr>
              <a:t>Бесподстилочный</a:t>
            </a:r>
            <a:r>
              <a:rPr lang="ru-RU" sz="1200" b="1" i="0" dirty="0">
                <a:effectLst/>
              </a:rPr>
              <a:t> навоз является источником образования до 30 различных соединений. Наиболее распространенные из них аммиак, </a:t>
            </a:r>
            <a:r>
              <a:rPr lang="ru-RU" sz="1200" b="1" i="0" dirty="0" err="1">
                <a:effectLst/>
              </a:rPr>
              <a:t>сеpоводоpод</a:t>
            </a:r>
            <a:r>
              <a:rPr lang="ru-RU" sz="1200" b="1" i="0" dirty="0">
                <a:effectLst/>
              </a:rPr>
              <a:t>, метан. Кроме них, в воздухе свиноферм обнаруживаются бутанол, </a:t>
            </a:r>
            <a:r>
              <a:rPr lang="ru-RU" sz="1200" b="1" i="0" dirty="0" err="1">
                <a:effectLst/>
              </a:rPr>
              <a:t>гексанол</a:t>
            </a:r>
            <a:r>
              <a:rPr lang="ru-RU" sz="1200" b="1" i="0" dirty="0">
                <a:effectLst/>
              </a:rPr>
              <a:t>, этанол, ацетон, 2-бутанон, 3-пентанон; в воздухе молочных ферм - </a:t>
            </a:r>
            <a:r>
              <a:rPr lang="ru-RU" sz="1200" b="1" i="0" dirty="0" err="1">
                <a:effectLst/>
              </a:rPr>
              <a:t>метанэтиол</a:t>
            </a:r>
            <a:r>
              <a:rPr lang="ru-RU" sz="1200" b="1" i="0" dirty="0">
                <a:effectLst/>
              </a:rPr>
              <a:t>, </a:t>
            </a:r>
            <a:r>
              <a:rPr lang="ru-RU" sz="1200" b="1" i="0" dirty="0" err="1">
                <a:effectLst/>
              </a:rPr>
              <a:t>диметилсульфид</a:t>
            </a:r>
            <a:r>
              <a:rPr lang="ru-RU" sz="1200" b="1" i="0" dirty="0">
                <a:effectLst/>
              </a:rPr>
              <a:t>, </a:t>
            </a:r>
            <a:r>
              <a:rPr lang="ru-RU" sz="1200" b="1" i="0" dirty="0" err="1">
                <a:effectLst/>
              </a:rPr>
              <a:t>диэтилсульфид</a:t>
            </a:r>
            <a:r>
              <a:rPr lang="ru-RU" sz="1200" b="1" i="0" dirty="0">
                <a:effectLst/>
              </a:rPr>
              <a:t>, </a:t>
            </a:r>
            <a:r>
              <a:rPr lang="ru-RU" sz="1200" b="1" i="0" dirty="0" err="1">
                <a:effectLst/>
              </a:rPr>
              <a:t>пропилацетат</a:t>
            </a:r>
            <a:r>
              <a:rPr lang="ru-RU" sz="1200" b="1" i="0" dirty="0">
                <a:effectLst/>
              </a:rPr>
              <a:t>, этиламин, </a:t>
            </a:r>
            <a:r>
              <a:rPr lang="ru-RU" sz="1200" b="1" i="0" dirty="0" err="1">
                <a:effectLst/>
              </a:rPr>
              <a:t>триэтиламин</a:t>
            </a:r>
            <a:r>
              <a:rPr lang="ru-RU" sz="1200" b="1" i="0" dirty="0">
                <a:effectLst/>
              </a:rPr>
              <a:t>. Наибольшей токсичностью обладают сероводород и аммиак. Острые отравления токсичными газами вызывают заболевания и, в ряде случаев, гибель животных. Наиболее </a:t>
            </a:r>
            <a:r>
              <a:rPr lang="ru-RU" sz="1200" b="1" i="0" dirty="0" err="1">
                <a:effectLst/>
              </a:rPr>
              <a:t>остpо</a:t>
            </a:r>
            <a:r>
              <a:rPr lang="ru-RU" sz="1200" b="1" i="0" dirty="0">
                <a:effectLst/>
              </a:rPr>
              <a:t> стоит </a:t>
            </a:r>
            <a:r>
              <a:rPr lang="ru-RU" sz="1200" b="1" i="0" dirty="0" err="1">
                <a:effectLst/>
              </a:rPr>
              <a:t>пpоблема</a:t>
            </a:r>
            <a:r>
              <a:rPr lang="ru-RU" sz="1200" b="1" i="0" dirty="0">
                <a:effectLst/>
              </a:rPr>
              <a:t> </a:t>
            </a:r>
            <a:r>
              <a:rPr lang="ru-RU" sz="1200" b="1" i="0" dirty="0" err="1">
                <a:effectLst/>
              </a:rPr>
              <a:t>боpьбы</a:t>
            </a:r>
            <a:r>
              <a:rPr lang="ru-RU" sz="1200" b="1" i="0" dirty="0">
                <a:effectLst/>
              </a:rPr>
              <a:t> с запахами на </a:t>
            </a:r>
            <a:r>
              <a:rPr lang="ru-RU" sz="1200" b="1" i="0" dirty="0" err="1">
                <a:effectLst/>
              </a:rPr>
              <a:t>птицефабpиках</a:t>
            </a:r>
            <a:r>
              <a:rPr lang="ru-RU" sz="1200" b="1" i="0" dirty="0">
                <a:effectLst/>
              </a:rPr>
              <a:t> и свиноводческих </a:t>
            </a:r>
            <a:r>
              <a:rPr lang="ru-RU" sz="1200" b="1" i="0" dirty="0" err="1">
                <a:effectLst/>
              </a:rPr>
              <a:t>феpмах</a:t>
            </a:r>
            <a:r>
              <a:rPr lang="ru-RU" sz="1200" b="1" i="0" dirty="0">
                <a:effectLst/>
              </a:rPr>
              <a:t>, особенно в </a:t>
            </a:r>
            <a:r>
              <a:rPr lang="ru-RU" sz="1200" b="1" i="0" dirty="0" err="1">
                <a:effectLst/>
              </a:rPr>
              <a:t>pайонах</a:t>
            </a:r>
            <a:r>
              <a:rPr lang="ru-RU" sz="1200" b="1" i="0" dirty="0">
                <a:effectLst/>
              </a:rPr>
              <a:t> интенсивного свиноводства.</a:t>
            </a:r>
          </a:p>
          <a:p>
            <a:pPr algn="l"/>
            <a:r>
              <a:rPr lang="ru-RU" sz="1000" b="1" i="0" dirty="0" err="1">
                <a:effectLst/>
                <a:latin typeface="Verdana" panose="020B0604030504040204" pitchFamily="34" charset="0"/>
              </a:rPr>
              <a:t>Неперепревший</a:t>
            </a:r>
            <a:r>
              <a:rPr lang="ru-RU" sz="1000" b="1" i="0" dirty="0">
                <a:effectLst/>
                <a:latin typeface="Verdana" panose="020B0604030504040204" pitchFamily="34" charset="0"/>
              </a:rPr>
              <a:t>, </a:t>
            </a:r>
            <a:r>
              <a:rPr lang="ru-RU" sz="1000" b="1" i="0" dirty="0" err="1">
                <a:effectLst/>
                <a:latin typeface="Verdana" panose="020B0604030504040204" pitchFamily="34" charset="0"/>
              </a:rPr>
              <a:t>плохоперепревший</a:t>
            </a:r>
            <a:r>
              <a:rPr lang="ru-RU" sz="1000" b="1" i="0" dirty="0">
                <a:effectLst/>
                <a:latin typeface="Verdana" panose="020B0604030504040204" pitchFamily="34" charset="0"/>
              </a:rPr>
              <a:t> навоз, навоз от больных животных, навозные сточные воды могут стать источником распространения в окружающей среде возбудителей респираторных и кишечных болезней. С фекалиями, мочой, мокротой, слюной, молоком, выделениями из глаз, половых органов и др. возможно поступление патогенных организмов во внешнюю среду.</a:t>
            </a:r>
          </a:p>
          <a:p>
            <a:r>
              <a:rPr lang="ru-RU" sz="1000" b="1" i="0" dirty="0">
                <a:effectLst/>
                <a:latin typeface="Verdana" panose="020B0604030504040204" pitchFamily="34" charset="0"/>
              </a:rPr>
              <a:t>В животноводческих комплексах на 1 см</a:t>
            </a:r>
            <a:r>
              <a:rPr lang="ru-RU" sz="1000" b="1" i="0" baseline="30000" dirty="0">
                <a:effectLst/>
                <a:latin typeface="Verdana" panose="020B0604030504040204" pitchFamily="34" charset="0"/>
              </a:rPr>
              <a:t>2</a:t>
            </a:r>
            <a:r>
              <a:rPr lang="ru-RU" sz="1000" b="1" i="0" dirty="0">
                <a:effectLst/>
                <a:latin typeface="Verdana" panose="020B0604030504040204" pitchFamily="34" charset="0"/>
              </a:rPr>
              <a:t> поверхности накапливается до 4 млрд микробных клеток. Свиноводческий комплекс мощностью 108 тыс. голов в год выбрасывает в атмосферу каждый час 1,5 х 10</a:t>
            </a:r>
            <a:r>
              <a:rPr lang="ru-RU" sz="1000" b="1" i="0" baseline="30000" dirty="0">
                <a:effectLst/>
                <a:latin typeface="Verdana" panose="020B0604030504040204" pitchFamily="34" charset="0"/>
              </a:rPr>
              <a:t>9</a:t>
            </a:r>
            <a:r>
              <a:rPr lang="ru-RU" sz="1000" b="1" i="0" dirty="0">
                <a:effectLst/>
                <a:latin typeface="Verdana" panose="020B0604030504040204" pitchFamily="34" charset="0"/>
              </a:rPr>
              <a:t> микробных тел [Ворошилов и др., 1991]. Преимущественно с фекалиями выделяются возбудители бруцеллеза, </a:t>
            </a:r>
            <a:r>
              <a:rPr lang="ru-RU" sz="1000" b="1" i="0" dirty="0" err="1">
                <a:effectLst/>
                <a:latin typeface="Verdana" panose="020B0604030504040204" pitchFamily="34" charset="0"/>
              </a:rPr>
              <a:t>колибактериоза</a:t>
            </a:r>
            <a:r>
              <a:rPr lang="ru-RU" sz="1000" b="1" i="0" dirty="0">
                <a:effectLst/>
                <a:latin typeface="Verdana" panose="020B0604030504040204" pitchFamily="34" charset="0"/>
              </a:rPr>
              <a:t>, сальмонеллеза, </a:t>
            </a:r>
            <a:r>
              <a:rPr lang="ru-RU" sz="1000" b="1" i="0" dirty="0" err="1">
                <a:effectLst/>
                <a:latin typeface="Verdana" panose="020B0604030504040204" pitchFamily="34" charset="0"/>
              </a:rPr>
              <a:t>паратуберкулеза</a:t>
            </a:r>
            <a:r>
              <a:rPr lang="ru-RU" sz="1000" b="1" i="0" dirty="0">
                <a:effectLst/>
                <a:latin typeface="Verdana" panose="020B0604030504040204" pitchFamily="34" charset="0"/>
              </a:rPr>
              <a:t>, дизентерии, ящура, тифа птиц, чумы крупного рогатого скота, вирусного гастроэнтерита, ботулизма, столбняка и др., а с мочой – возбудители бруцеллеза, лептоспироза, ящура, болезни </a:t>
            </a:r>
            <a:r>
              <a:rPr lang="ru-RU" sz="1000" b="1" i="0" dirty="0" err="1">
                <a:effectLst/>
                <a:latin typeface="Verdana" panose="020B0604030504040204" pitchFamily="34" charset="0"/>
              </a:rPr>
              <a:t>Ауэски</a:t>
            </a:r>
            <a:r>
              <a:rPr lang="ru-RU" sz="1000" b="1" i="0" dirty="0">
                <a:effectLst/>
                <a:latin typeface="Verdana" panose="020B0604030504040204" pitchFamily="34" charset="0"/>
              </a:rPr>
              <a:t>, рожи свиней и </a:t>
            </a:r>
            <a:r>
              <a:rPr lang="ru-RU" sz="1000" b="1" i="0" dirty="0" err="1">
                <a:effectLst/>
                <a:latin typeface="Verdana" panose="020B0604030504040204" pitchFamily="34" charset="0"/>
              </a:rPr>
              <a:t>др</a:t>
            </a:r>
            <a:endParaRPr lang="ru-RU" sz="1000" b="1" i="0" dirty="0">
              <a:effectLst/>
              <a:latin typeface="Verdana" panose="020B0604030504040204" pitchFamily="34" charset="0"/>
            </a:endParaRPr>
          </a:p>
          <a:p>
            <a:r>
              <a:rPr lang="ru-RU" sz="1200" b="1" i="0" dirty="0">
                <a:effectLst/>
              </a:rPr>
              <a:t>Сроки выживаемости возбудителей зависят от особенностей их биологии (например, возможность образовывать споры), влажности навоза и эффективности его обеззараживания, температуры окружающей среды. При более низких температурах в осенне-зимний период возбудители сохраняются в навозе дольше, чем летом. С инфицированными сточными водами и навозом возбудители болезней попадают на почву, а осадками могут промываться в грунтовые воды или смываться в поверхностные водоемы.</a:t>
            </a:r>
          </a:p>
          <a:p>
            <a:pPr algn="l"/>
            <a:r>
              <a:rPr lang="ru-RU" sz="1000" b="1" i="0" dirty="0">
                <a:effectLst/>
                <a:latin typeface="Verdana" panose="020B0604030504040204" pitchFamily="34" charset="0"/>
              </a:rPr>
              <a:t>Ветеринарным законодательством предусмотрены меры, предотвращающие распространение возбудителей болезней с навозом и сточными водами. При наиболее опасных инфекционных болезнях (сибирская язва, сап, бешенство, </a:t>
            </a:r>
            <a:r>
              <a:rPr lang="ru-RU" sz="1000" b="1" i="0" dirty="0" err="1">
                <a:effectLst/>
                <a:latin typeface="Verdana" panose="020B0604030504040204" pitchFamily="34" charset="0"/>
              </a:rPr>
              <a:t>эмкар</a:t>
            </a:r>
            <a:r>
              <a:rPr lang="ru-RU" sz="1000" b="1" i="0" dirty="0">
                <a:effectLst/>
                <a:latin typeface="Verdana" panose="020B0604030504040204" pitchFamily="34" charset="0"/>
              </a:rPr>
              <a:t>, чума крупного рогатого скота) навоз необходимо сжигать, при менее опасных - обеззараживать </a:t>
            </a:r>
            <a:r>
              <a:rPr lang="ru-RU" sz="1000" b="1" i="0" dirty="0" err="1">
                <a:effectLst/>
                <a:latin typeface="Verdana" panose="020B0604030504040204" pitchFamily="34" charset="0"/>
              </a:rPr>
              <a:t>биотермически</a:t>
            </a:r>
            <a:r>
              <a:rPr lang="ru-RU" sz="1000" b="1" i="0" dirty="0">
                <a:effectLst/>
                <a:latin typeface="Verdana" panose="020B0604030504040204" pitchFamily="34" charset="0"/>
              </a:rPr>
              <a:t> или другими способами (физическими или химическими).</a:t>
            </a:r>
          </a:p>
          <a:p>
            <a:pPr algn="l"/>
            <a:r>
              <a:rPr lang="ru-RU" sz="1000" b="1" i="0" dirty="0">
                <a:effectLst/>
                <a:latin typeface="Verdana" panose="020B0604030504040204" pitchFamily="34" charset="0"/>
              </a:rPr>
              <a:t>Кроме возбудителей болезней, с навозом на поля вносятся семена сорной растительности, что повышает засоренность посевов сельскохозяйственных культур и снижение их урожайности.</a:t>
            </a:r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5556904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7B1DF6-3017-4045-81B6-11F50828DB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>
            <a:extLst>
              <a:ext uri="{FF2B5EF4-FFF2-40B4-BE49-F238E27FC236}">
                <a16:creationId xmlns:a16="http://schemas.microsoft.com/office/drawing/2014/main" id="{B86FD745-A15F-42B8-8C23-650956A8151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10" y="157655"/>
            <a:ext cx="10972799" cy="6159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4209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2B76C1-38C0-4BB2-93F4-A885E698B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19FC3508-005E-44EC-A358-FB5B59856EC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220717"/>
            <a:ext cx="10993821" cy="5956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0082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AD6EE2-1C99-4C25-92D0-24EDF84F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1591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Контроль знаний обучающихся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3098C7-3369-44B0-B963-CFAB56060B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72358"/>
            <a:ext cx="10515600" cy="5620515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Зрительный диктант </a:t>
            </a:r>
          </a:p>
          <a:p>
            <a:r>
              <a:rPr lang="ru-RU" b="1" i="1" dirty="0">
                <a:solidFill>
                  <a:srgbClr val="002060"/>
                </a:solidFill>
              </a:rPr>
              <a:t>Задание</a:t>
            </a:r>
            <a:r>
              <a:rPr lang="ru-RU" dirty="0">
                <a:solidFill>
                  <a:srgbClr val="002060"/>
                </a:solidFill>
              </a:rPr>
              <a:t>:</a:t>
            </a:r>
          </a:p>
          <a:p>
            <a:r>
              <a:rPr lang="ru-RU" b="1" dirty="0"/>
              <a:t>1.Посмотреть на слова, закрыть и написать их по памяти – 2-3 минуты</a:t>
            </a:r>
          </a:p>
          <a:p>
            <a:r>
              <a:rPr lang="ru-RU" b="1" dirty="0"/>
              <a:t>Слова: технологии растениеводства, домашние животные, ландшафтный дизайн, флористика, </a:t>
            </a:r>
            <a:r>
              <a:rPr lang="ru-RU" b="1" dirty="0" err="1"/>
              <a:t>фитодизайн</a:t>
            </a:r>
            <a:r>
              <a:rPr lang="ru-RU" b="1" dirty="0"/>
              <a:t>, автоматизация производства, производственные технологии, продуктивность, отбор, порода,  кома, скотоводство, продукты животноводства.</a:t>
            </a:r>
          </a:p>
          <a:p>
            <a:r>
              <a:rPr lang="ru-RU" b="1" dirty="0"/>
              <a:t>2.Оценить свою внимательность.</a:t>
            </a:r>
          </a:p>
          <a:p>
            <a:r>
              <a:rPr lang="ru-RU" b="1" i="1" dirty="0">
                <a:solidFill>
                  <a:srgbClr val="002060"/>
                </a:solidFill>
              </a:rPr>
              <a:t>Критерии оценки</a:t>
            </a:r>
            <a:r>
              <a:rPr lang="ru-RU" dirty="0"/>
              <a:t>:</a:t>
            </a:r>
          </a:p>
          <a:p>
            <a:r>
              <a:rPr lang="ru-RU" b="1" dirty="0"/>
              <a:t>12-14 слов -5 баллов;</a:t>
            </a:r>
          </a:p>
          <a:p>
            <a:r>
              <a:rPr lang="ru-RU" b="1" dirty="0"/>
              <a:t>9-11 слов – 4 балла;</a:t>
            </a:r>
          </a:p>
          <a:p>
            <a:r>
              <a:rPr lang="ru-RU" b="1" dirty="0"/>
              <a:t>6-8 слов – 3 балла;</a:t>
            </a:r>
          </a:p>
          <a:p>
            <a:r>
              <a:rPr lang="ru-RU" b="1" dirty="0"/>
              <a:t>Менее 6 слав – 0 баллов.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46714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48E803-2669-41EC-AC1D-0346909CD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>
            <a:extLst>
              <a:ext uri="{FF2B5EF4-FFF2-40B4-BE49-F238E27FC236}">
                <a16:creationId xmlns:a16="http://schemas.microsoft.com/office/drawing/2014/main" id="{77F9B7A6-DB77-4EAB-9BD3-04A1259EB6C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59" y="199697"/>
            <a:ext cx="11140965" cy="6293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44159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A0014D-4447-4B12-A602-B473D1A9F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>
            <a:extLst>
              <a:ext uri="{FF2B5EF4-FFF2-40B4-BE49-F238E27FC236}">
                <a16:creationId xmlns:a16="http://schemas.microsoft.com/office/drawing/2014/main" id="{0AC67974-CC7E-4CD3-AE18-3F0AD67FD2F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77" y="262758"/>
            <a:ext cx="5370786" cy="6230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A0906E6E-AB71-47E6-B5F1-0E0775BE3A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261" y="262759"/>
            <a:ext cx="5948855" cy="6230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20577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DC7E6C-8987-48F0-91F4-E1F4A2D92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0723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Пути решения экологической проблемы животноводства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90B8D7-3F81-481E-99D7-9C578CAC38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72055"/>
            <a:ext cx="10515600" cy="5104908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3000" b="1" i="1" dirty="0">
                <a:solidFill>
                  <a:srgbClr val="002060"/>
                </a:solidFill>
                <a:effectLst/>
              </a:rPr>
              <a:t>Мероприятия, обеспечивающие экологически безопасную работу животноводческих комплексов включают:</a:t>
            </a:r>
          </a:p>
          <a:p>
            <a:pPr algn="l"/>
            <a:r>
              <a:rPr lang="ru-RU" sz="3000" b="1" i="0" dirty="0">
                <a:effectLst/>
              </a:rPr>
              <a:t>1) полную утилизацию навоза и навозных стоков;</a:t>
            </a:r>
          </a:p>
          <a:p>
            <a:pPr algn="l"/>
            <a:r>
              <a:rPr lang="ru-RU" sz="3000" b="1" i="0" dirty="0">
                <a:effectLst/>
              </a:rPr>
              <a:t>2) исключение попадание его в поверхностные водоемы и грунтовые воды;</a:t>
            </a:r>
          </a:p>
          <a:p>
            <a:pPr algn="l"/>
            <a:r>
              <a:rPr lang="ru-RU" sz="3000" b="1" i="0" dirty="0">
                <a:effectLst/>
              </a:rPr>
              <a:t>3) полное обеззараживание навоза от патогенных организмов, яиц гельминтов, семян сорняков.</a:t>
            </a:r>
          </a:p>
          <a:p>
            <a:pPr algn="l"/>
            <a:r>
              <a:rPr lang="ru-RU" sz="3000" b="1" i="0" dirty="0">
                <a:effectLst/>
              </a:rPr>
              <a:t>4) исключение загрязнения атмосферного воздуха патогенными микроорганизмами и токсичными продуктами разложения навоза.</a:t>
            </a:r>
          </a:p>
          <a:p>
            <a:pPr algn="l"/>
            <a:r>
              <a:rPr lang="ru-RU" sz="3000" b="1" i="0" dirty="0">
                <a:solidFill>
                  <a:srgbClr val="002060"/>
                </a:solidFill>
                <a:effectLst/>
              </a:rPr>
              <a:t>Санитарно-строительные требования при размещении животноводческих предприятий</a:t>
            </a:r>
            <a:endParaRPr lang="ru-RU" sz="3000" b="0" i="0" dirty="0">
              <a:solidFill>
                <a:srgbClr val="002060"/>
              </a:solidFill>
              <a:effectLst/>
            </a:endParaRPr>
          </a:p>
          <a:p>
            <a:pPr algn="l"/>
            <a:r>
              <a:rPr lang="ru-RU" sz="3000" b="1" i="0" dirty="0">
                <a:effectLst/>
              </a:rPr>
              <a:t>При выборе территории под животноводческие комплексы и фермы должны учитываться не только экономические, транспортные, технические условия, но и требования охраны окружающей среды, направленные на предотвращение загрязнения ее отходами животноводства.</a:t>
            </a:r>
          </a:p>
          <a:p>
            <a:pPr algn="l"/>
            <a:r>
              <a:rPr lang="ru-RU" sz="3000" b="1" i="0" dirty="0">
                <a:effectLst/>
              </a:rPr>
              <a:t>Животноводческий комплекс (навозохранилище, склады кормов) должен быть отделен от ближайшего жилого района санитарно-защитной зоной, размеры которой зависят от вида и поголовья животных, систем удаления и очистки навозных стоков. Санитарно-защитная зона должна представлять собой участок территории яйцевидной формы, вытянутой в направлении преобладающих ветров. Вдоль границы территории комплекса и по возможности между отдельными зданиями следует создавать защитные лесные полосы из древесных насаждений.</a:t>
            </a:r>
          </a:p>
          <a:p>
            <a:pPr algn="l"/>
            <a:r>
              <a:rPr lang="ru-RU" sz="3000" b="1" i="0" dirty="0">
                <a:effectLst/>
              </a:rPr>
              <a:t>При выборе места для строительства животноводческого комплекса необходимо учитывать возможности утилизации навоза и других производственных стоков.</a:t>
            </a:r>
          </a:p>
          <a:p>
            <a:r>
              <a:rPr kumimoji="0" lang="ru-RU" altLang="ru-RU" sz="3000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</a:rPr>
              <a:t>Основные направления научных исследований по решению проблемы безопасности пищевых продуктов: </a:t>
            </a:r>
          </a:p>
          <a:p>
            <a:r>
              <a:rPr lang="ru-RU" sz="3000" b="1" dirty="0"/>
              <a:t>обеспечение производства высококачественным и экологически безопасным сырьём;</a:t>
            </a:r>
          </a:p>
          <a:p>
            <a:r>
              <a:rPr lang="ru-RU" sz="3000" b="1" dirty="0"/>
              <a:t>совершенствование существующих и разработка новых, в том числе безотходных и экологически чистых технологий пищевых продуктов;</a:t>
            </a:r>
          </a:p>
          <a:p>
            <a:r>
              <a:rPr lang="ru-RU" sz="3000" b="1" dirty="0"/>
              <a:t>совершенствование и создание новых видов упаковок для пищевых продуктов; </a:t>
            </a:r>
          </a:p>
          <a:p>
            <a:r>
              <a:rPr lang="ru-RU" sz="3000" b="1" dirty="0"/>
              <a:t>публикация полной информации о потребительских данных продукта, его производителе, требований по безопасному обращению, включая транспортировку, использование и утилизацию, а также данных о производителях и свойствах упаковки, в том числе её экологичности;</a:t>
            </a:r>
          </a:p>
          <a:p>
            <a:r>
              <a:rPr lang="ru-RU" sz="3000" b="1" dirty="0"/>
              <a:t>Обеспечение медико-биологической и гигиенической оценки продуктов питания и технологий их получения.</a:t>
            </a:r>
          </a:p>
          <a:p>
            <a:r>
              <a:rPr lang="ru-RU" sz="3000" b="1" dirty="0"/>
              <a:t>Воздух и вода как составляющие факторы оказывают негативное действие на содержание вредных веществ в продуктах питания при их производстве. Количество в них свинца, кадмия, ртути, сернистых веществ, диоксидов во многих районах России превышает в десятки и сотни раз ПДК. При очистки воды и воздуха необходимо учитывать, что даже микродозы вредных веществ, попадающие в продукты питания, в совокупности могут быть опасны в продукте, так как зачастую действие одного яда усиливается другим.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18580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034C73-63CB-40F5-B182-2137DA2A6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55" y="483477"/>
            <a:ext cx="10515600" cy="38626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Пути решения экологической проблемы животноводства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928F5C-D020-49AD-95E5-4811F38668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77462"/>
            <a:ext cx="10515600" cy="5717628"/>
          </a:xfrm>
        </p:spPr>
        <p:txBody>
          <a:bodyPr>
            <a:normAutofit fontScale="92500" lnSpcReduction="20000"/>
          </a:bodyPr>
          <a:lstStyle/>
          <a:p>
            <a:r>
              <a:rPr lang="ru-RU" sz="1200" b="1" i="1" dirty="0">
                <a:solidFill>
                  <a:srgbClr val="002060"/>
                </a:solidFill>
              </a:rPr>
              <a:t>Безопасность пищевых продуктов в технологических процессах пищевого производства</a:t>
            </a:r>
          </a:p>
          <a:p>
            <a:r>
              <a:rPr lang="ru-RU" sz="1200" b="1" i="1" dirty="0">
                <a:solidFill>
                  <a:srgbClr val="002060"/>
                </a:solidFill>
              </a:rPr>
              <a:t>Экологическая обстановка в стране такова</a:t>
            </a:r>
            <a:r>
              <a:rPr lang="ru-RU" sz="1200" b="1" i="1" dirty="0"/>
              <a:t>, </a:t>
            </a:r>
            <a:r>
              <a:rPr lang="ru-RU" sz="1200" b="1" dirty="0"/>
              <a:t>что появилась новая болезнь – </a:t>
            </a:r>
            <a:r>
              <a:rPr lang="ru-RU" sz="1200" b="1" dirty="0" err="1"/>
              <a:t>эндокологическая</a:t>
            </a:r>
            <a:r>
              <a:rPr lang="ru-RU" sz="1200" b="1" dirty="0"/>
              <a:t>. Это болезнь всего населения России. Самый яркий пример –применение пестицидов ив рисосеющих районах Краснодарского края, где из-за плохого состояния здоровья нет возможности призвать в армию молодых людей. Обследование школьников по всей стране показало, что только 15% из них здоровы. </a:t>
            </a:r>
          </a:p>
          <a:p>
            <a:r>
              <a:rPr lang="ru-RU" sz="1200" b="1" dirty="0"/>
              <a:t>Неудовлетворительное состояние дел с качеством и безопасностью питания-одна из причин снижения естественного прироста населения, сокращение средней продолжительности жизни у мужчин до 58 лет, у женщин до - 72 лет. По этим показателям Россия устойчиво занимает одно из последних мест среди индустриально развитых стран. </a:t>
            </a:r>
          </a:p>
          <a:p>
            <a:r>
              <a:rPr lang="ru-RU" sz="1200" b="1" dirty="0"/>
              <a:t>В связи с этим состояние питания становится важнейшим фактором, который в значительной степени определяет его здоровье и сохранение геноцида населения. А у нас до 15% молочных продуктов и до 10% мясопродуктов не соответствует требованиям стандартов по бактериологическим показателям. Повышение содержания щавелевой кислоты в моркови, горохе, фасоли, репе, шпинате и других культурах приводит к заболеваниям желудочно-кишечного тракта, нарушению обмена кальция и заболеваниям почек. </a:t>
            </a:r>
          </a:p>
          <a:p>
            <a:r>
              <a:rPr lang="ru-RU" sz="1200" b="1" dirty="0"/>
              <a:t>Следует ликвидировать экологическую безграмотность населения. </a:t>
            </a:r>
          </a:p>
          <a:p>
            <a:r>
              <a:rPr lang="ru-RU" sz="1200" b="1" dirty="0"/>
              <a:t>Широкая информация поможет создать общественное движение по борьбе за коренное изменение дел с экологией вообще и качеством пищевых продуктов в частности. </a:t>
            </a:r>
          </a:p>
          <a:p>
            <a:r>
              <a:rPr lang="ru-RU" sz="1200" b="1" dirty="0"/>
              <a:t>Назрела необходимость проведения научных исследований в области экологии по одной общей программе, охватывающей экологию сельского хозяйства, продуктов питания и здоровья человека. </a:t>
            </a:r>
          </a:p>
          <a:p>
            <a:r>
              <a:rPr lang="ru-RU" sz="1200" b="1" dirty="0"/>
              <a:t>Хранение отходов.</a:t>
            </a:r>
          </a:p>
          <a:p>
            <a:r>
              <a:rPr lang="ru-RU" sz="1200" b="1" dirty="0"/>
              <a:t>Обеспечение высокоэффективных процессов жиро-переработки – решение экологических проблем отрасли.</a:t>
            </a:r>
          </a:p>
          <a:p>
            <a:r>
              <a:rPr lang="ru-RU" sz="1200" b="1" dirty="0"/>
              <a:t>Утилизация отходов пищевых производств и охрана окружающей среды.</a:t>
            </a:r>
          </a:p>
          <a:p>
            <a:r>
              <a:rPr lang="ru-RU" sz="1200" b="1" dirty="0"/>
              <a:t>Система обеспечения безопасности пищевых продуктов.</a:t>
            </a:r>
          </a:p>
          <a:p>
            <a:r>
              <a:rPr lang="ru-RU" sz="1200" b="1" dirty="0"/>
              <a:t>Воздух и вода как составляющие факторы окружающей среды оказывают негативное действие на содержание вредных веществ в продукте питания при их производстве.</a:t>
            </a:r>
          </a:p>
          <a:p>
            <a:r>
              <a:rPr lang="ru-RU" sz="1200" b="1" dirty="0"/>
              <a:t>Состояние питания населения становится важным фактором, который в значительной степени определяет его здоровье и сохранение геноцида населения.</a:t>
            </a:r>
          </a:p>
          <a:p>
            <a:endParaRPr lang="ru-RU" sz="1200" dirty="0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4841407-5A30-4E7B-959E-54680380AE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33010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ru-RU" altLang="ru-RU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</a:b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88534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DFC56E-FCF0-48B3-9559-255C4DA00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441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Пути решения экологической проблемы животноводства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B8532A-B2A9-4F4A-9C30-C483FC0E7E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09298"/>
            <a:ext cx="10515600" cy="5833240"/>
          </a:xfrm>
        </p:spPr>
        <p:txBody>
          <a:bodyPr>
            <a:normAutofit fontScale="55000" lnSpcReduction="20000"/>
          </a:bodyPr>
          <a:lstStyle/>
          <a:p>
            <a:r>
              <a:rPr lang="ru-RU" sz="1300" b="1" i="1" dirty="0">
                <a:solidFill>
                  <a:srgbClr val="002060"/>
                </a:solidFill>
                <a:effectLst/>
              </a:rPr>
              <a:t>Санитарные нормы проектирования промышленных продуктовых предприятий должны обеспечить</a:t>
            </a:r>
            <a:r>
              <a:rPr lang="ru-RU" sz="1300" b="0" i="0" dirty="0">
                <a:solidFill>
                  <a:srgbClr val="424242"/>
                </a:solidFill>
                <a:effectLst/>
              </a:rPr>
              <a:t>: </a:t>
            </a:r>
          </a:p>
          <a:p>
            <a:pPr algn="l"/>
            <a:r>
              <a:rPr lang="ru-RU" sz="1300" b="1" i="0" dirty="0">
                <a:effectLst/>
              </a:rPr>
              <a:t>1) минимальные выбросы (или их отсутствие) в помещениях и в атмосферу, в сточные воды или в почву вредных веществ;</a:t>
            </a:r>
          </a:p>
          <a:p>
            <a:pPr algn="l"/>
            <a:r>
              <a:rPr lang="ru-RU" sz="1300" b="1" i="0" dirty="0">
                <a:effectLst/>
              </a:rPr>
              <a:t>2) отсутствие или минимальное создание шума, вибраций, ультразвука, электромагнитных волн, радиочастот и ионизирующего излучения.</a:t>
            </a:r>
          </a:p>
          <a:p>
            <a:pPr algn="l"/>
            <a:r>
              <a:rPr lang="ru-RU" sz="1300" b="1" i="1" dirty="0">
                <a:solidFill>
                  <a:srgbClr val="002060"/>
                </a:solidFill>
                <a:effectLst/>
              </a:rPr>
              <a:t>При разработке проектов пищевых предприятий необходимо предусмотреть</a:t>
            </a:r>
            <a:r>
              <a:rPr lang="ru-RU" sz="1300" b="0" i="0" dirty="0">
                <a:solidFill>
                  <a:srgbClr val="002060"/>
                </a:solidFill>
                <a:effectLst/>
              </a:rPr>
              <a:t>:</a:t>
            </a:r>
          </a:p>
          <a:p>
            <a:pPr algn="l"/>
            <a:r>
              <a:rPr lang="ru-RU" sz="1300" b="1" i="0" dirty="0">
                <a:effectLst/>
              </a:rPr>
              <a:t>· замену вредных веществ в производстве невредными или менее вредными, сухих способов переработки пылящих материалов мокрыми, замену процессов и технологических операций, связанных с возникновением шума, вибраций и других вредных факторов процессами, при которых уменьшается интенсивность этих факторов;</a:t>
            </a:r>
          </a:p>
          <a:p>
            <a:pPr algn="l"/>
            <a:r>
              <a:rPr lang="ru-RU" sz="1300" b="1" i="0" dirty="0">
                <a:effectLst/>
              </a:rPr>
              <a:t>· герметизацию технологического оборудования и трубопроводов для предотвращения выделения вредных образований в процессе производства;</a:t>
            </a:r>
          </a:p>
          <a:p>
            <a:pPr algn="l"/>
            <a:r>
              <a:rPr lang="ru-RU" sz="1300" b="1" i="0" dirty="0">
                <a:effectLst/>
              </a:rPr>
              <a:t>· тепловую изоляцию нагретых поверхностей оборудования, воздуха и трубопроводов;</a:t>
            </a:r>
          </a:p>
          <a:p>
            <a:pPr algn="l"/>
            <a:r>
              <a:rPr lang="ru-RU" sz="1300" b="1" i="0" dirty="0">
                <a:effectLst/>
              </a:rPr>
              <a:t>· автоматизацию и дистанционное управление, а также автоматическую сигнализацию осуществления отдельных процессов и операций, связанных с возможностью образования вредных веществ;</a:t>
            </a:r>
          </a:p>
          <a:p>
            <a:pPr algn="l"/>
            <a:r>
              <a:rPr lang="ru-RU" sz="1300" b="1" i="0" dirty="0">
                <a:effectLst/>
              </a:rPr>
              <a:t>· непрерывность процессов производства;</a:t>
            </a:r>
          </a:p>
          <a:p>
            <a:pPr algn="l"/>
            <a:r>
              <a:rPr lang="ru-RU" sz="1300" b="1" i="0" dirty="0">
                <a:effectLst/>
              </a:rPr>
              <a:t>· укрытие механического транспорта, а также применение гидравлического и пневмотранспорта при транспортировании пылевидных веществ;</a:t>
            </a:r>
          </a:p>
          <a:p>
            <a:pPr algn="l"/>
            <a:r>
              <a:rPr lang="ru-RU" sz="1300" b="1" i="0" dirty="0">
                <a:effectLst/>
              </a:rPr>
              <a:t>· рекуперацию вредных веществ и очистку от них технологических выбросов;</a:t>
            </a:r>
          </a:p>
          <a:p>
            <a:pPr algn="l"/>
            <a:r>
              <a:rPr lang="ru-RU" sz="1300" b="1" i="0" dirty="0">
                <a:effectLst/>
              </a:rPr>
              <a:t>· рациональную организацию рабочих мест и защиту их от влияния электромагнитных волн, радиочастот и ионизирующего излучения;</a:t>
            </a:r>
          </a:p>
          <a:p>
            <a:pPr algn="l"/>
            <a:r>
              <a:rPr lang="ru-RU" sz="1300" b="1" i="0" dirty="0">
                <a:effectLst/>
              </a:rPr>
              <a:t>· использование процессов, при которых максимально уменьшается количество сточных вод;</a:t>
            </a:r>
          </a:p>
          <a:p>
            <a:pPr algn="l"/>
            <a:r>
              <a:rPr lang="ru-RU" sz="1300" b="1" i="0" dirty="0">
                <a:effectLst/>
              </a:rPr>
              <a:t>· строительство очистных сооружений для очистки сточных вод на предприятиях пищевой промышленности.</a:t>
            </a:r>
          </a:p>
          <a:p>
            <a:r>
              <a:rPr lang="ru-RU" sz="1300" b="1" i="0" dirty="0">
                <a:solidFill>
                  <a:srgbClr val="002060"/>
                </a:solidFill>
                <a:effectLst/>
              </a:rPr>
              <a:t>Проблемы захоронения и утилизации токсичных отходов</a:t>
            </a:r>
          </a:p>
          <a:p>
            <a:pPr algn="l"/>
            <a:r>
              <a:rPr lang="ru-RU" sz="1300" b="1" i="1" dirty="0">
                <a:solidFill>
                  <a:srgbClr val="002060"/>
                </a:solidFill>
                <a:effectLst/>
              </a:rPr>
              <a:t>Сжигание отходов</a:t>
            </a:r>
            <a:r>
              <a:rPr lang="ru-RU" sz="1300" b="0" i="0" dirty="0">
                <a:solidFill>
                  <a:srgbClr val="002060"/>
                </a:solidFill>
                <a:effectLst/>
              </a:rPr>
              <a:t>. </a:t>
            </a:r>
            <a:r>
              <a:rPr lang="ru-RU" sz="1300" b="1" i="0" dirty="0">
                <a:effectLst/>
              </a:rPr>
              <a:t>Огневой способ обезвреживания и переработки отходов является наиболее универсальным по сравнению с другими. Во многих случаях он является единственно возможным способом обезвреживания промышленных и бытовых отходов. Этот способ характеризуется высокой санитарно-гигиенической эффективностью. Способом сжигания можно обезвреживать и такие сложные с точки зрения утилизации отходы, как смесь органических и неорганических продуктов.</a:t>
            </a:r>
          </a:p>
          <a:p>
            <a:pPr algn="l"/>
            <a:r>
              <a:rPr lang="ru-RU" sz="1300" b="1" i="0" dirty="0">
                <a:effectLst/>
              </a:rPr>
              <a:t>Процесс сжигания состоит из пяти стадий, которые, как правило, протекают последовательно, но могут проходить и одновременно. Это — сушка, газификация, воспламенение, горение и дожигание.</a:t>
            </a:r>
          </a:p>
          <a:p>
            <a:pPr algn="l"/>
            <a:r>
              <a:rPr lang="ru-RU" sz="1300" b="1" i="1" dirty="0">
                <a:solidFill>
                  <a:srgbClr val="002060"/>
                </a:solidFill>
                <a:effectLst/>
              </a:rPr>
              <a:t>Захоронение</a:t>
            </a:r>
          </a:p>
          <a:p>
            <a:pPr algn="l"/>
            <a:r>
              <a:rPr lang="ru-RU" sz="1300" b="1" i="0" dirty="0">
                <a:effectLst/>
              </a:rPr>
              <a:t>Существуют два основных типа захоронения: наземное и подземное.</a:t>
            </a:r>
          </a:p>
          <a:p>
            <a:pPr algn="l"/>
            <a:r>
              <a:rPr lang="ru-RU" sz="1300" b="1" i="1" dirty="0">
                <a:effectLst/>
              </a:rPr>
              <a:t>Подземные захоронения </a:t>
            </a:r>
            <a:r>
              <a:rPr lang="ru-RU" sz="1300" b="1" i="0" dirty="0">
                <a:effectLst/>
              </a:rPr>
              <a:t>— шахты, пустоты, скважины, старые нефтяные поля и другие выработки — используются в основном для размещения опасных и радиоактивных отходов.</a:t>
            </a:r>
          </a:p>
          <a:p>
            <a:pPr algn="l"/>
            <a:r>
              <a:rPr lang="ru-RU" sz="1300" b="1" i="1" dirty="0">
                <a:effectLst/>
              </a:rPr>
              <a:t>Наземные захоронения </a:t>
            </a:r>
            <a:r>
              <a:rPr lang="ru-RU" sz="1300" b="1" i="0" dirty="0">
                <a:effectLst/>
              </a:rPr>
              <a:t>различных видов используют для размещения бытового и строительного мусора, а также промышленных отходов с точно учтенным небольшим содержанием токсичных компонентов.</a:t>
            </a:r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0484729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6DB440-A666-4FA0-9076-71EBFB36D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8621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Практическая деятельность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C46C0F-B422-4EFC-AFA3-84908ED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30014"/>
            <a:ext cx="10515600" cy="5146949"/>
          </a:xfrm>
        </p:spPr>
        <p:txBody>
          <a:bodyPr>
            <a:normAutofit lnSpcReduction="10000"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Практическая работа № 17</a:t>
            </a:r>
            <a:r>
              <a:rPr lang="ru-RU" sz="2400" dirty="0">
                <a:solidFill>
                  <a:srgbClr val="002060"/>
                </a:solidFill>
              </a:rPr>
              <a:t>: </a:t>
            </a:r>
            <a:r>
              <a:rPr lang="ru-RU" sz="2400" dirty="0"/>
              <a:t>Экология и животноводство</a:t>
            </a:r>
          </a:p>
          <a:p>
            <a:r>
              <a:rPr lang="ru-RU" sz="2400" b="1" i="1" dirty="0">
                <a:solidFill>
                  <a:srgbClr val="002060"/>
                </a:solidFill>
              </a:rPr>
              <a:t>Задание:</a:t>
            </a:r>
          </a:p>
          <a:p>
            <a:r>
              <a:rPr lang="ru-RU" sz="2400" b="1" dirty="0"/>
              <a:t>1. Составить кроссворд по теме практической работы</a:t>
            </a:r>
          </a:p>
          <a:p>
            <a:r>
              <a:rPr lang="ru-RU" sz="2400" b="1" dirty="0"/>
              <a:t>2. Ответить на вопросы: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</a:rPr>
              <a:t>Вопросы для самостоятельного контроля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effectLst/>
              </a:rPr>
              <a:t>1. Экологические проблемы, возникающие в окружающей среде в зоне работы комплексов.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effectLst/>
              </a:rPr>
              <a:t>2. Способы обеззараживания животноводческих отходов.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effectLst/>
              </a:rPr>
              <a:t>3. Методы очистки навозных стоков.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effectLst/>
              </a:rPr>
              <a:t>4. Природоохранные требования к размещению животноводческих комплексов.</a:t>
            </a:r>
            <a:endParaRPr lang="ru-RU" sz="2400" b="1" dirty="0"/>
          </a:p>
          <a:p>
            <a:r>
              <a:rPr lang="ru-RU" sz="2400" b="1" i="1" dirty="0">
                <a:solidFill>
                  <a:srgbClr val="002060"/>
                </a:solidFill>
              </a:rPr>
              <a:t>3.Оценка и самооценка своей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9958499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64AEB9-2FE5-4C7E-89BF-3B7388D6F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4417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Итог 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AA1E62-3F6C-4151-B9EF-6E98765647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87972"/>
            <a:ext cx="10515600" cy="5188991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sz="2000" b="1" i="0" dirty="0">
                <a:solidFill>
                  <a:srgbClr val="000000"/>
                </a:solidFill>
                <a:effectLst/>
              </a:rPr>
              <a:t>1. </a:t>
            </a:r>
            <a:r>
              <a:rPr lang="ru-RU" sz="2000" b="1" dirty="0">
                <a:solidFill>
                  <a:srgbClr val="000000"/>
                </a:solidFill>
              </a:rPr>
              <a:t>П</a:t>
            </a:r>
            <a:r>
              <a:rPr lang="ru-RU" sz="2000" b="1" i="0" dirty="0">
                <a:solidFill>
                  <a:srgbClr val="000000"/>
                </a:solidFill>
                <a:effectLst/>
              </a:rPr>
              <a:t>одвести итог</a:t>
            </a:r>
          </a:p>
          <a:p>
            <a:pPr algn="l"/>
            <a:r>
              <a:rPr lang="ru-RU" sz="2000" b="1" i="0" dirty="0">
                <a:solidFill>
                  <a:srgbClr val="000000"/>
                </a:solidFill>
                <a:effectLst/>
              </a:rPr>
              <a:t>Выводы:</a:t>
            </a:r>
            <a:r>
              <a:rPr lang="ru-RU" sz="2000" b="0" i="0" dirty="0">
                <a:solidFill>
                  <a:srgbClr val="000000"/>
                </a:solidFill>
                <a:effectLst/>
              </a:rPr>
              <a:t> </a:t>
            </a:r>
          </a:p>
          <a:p>
            <a:r>
              <a:rPr lang="ru-RU" sz="2000" b="1" i="0" dirty="0">
                <a:solidFill>
                  <a:srgbClr val="000000"/>
                </a:solidFill>
                <a:effectLst/>
              </a:rPr>
              <a:t>-Существующими подходами проблем животноводства не решить.</a:t>
            </a:r>
            <a:endParaRPr lang="ru-RU" sz="2000" b="0" i="0" dirty="0">
              <a:solidFill>
                <a:srgbClr val="000000"/>
              </a:solidFill>
              <a:effectLst/>
            </a:endParaRPr>
          </a:p>
          <a:p>
            <a:r>
              <a:rPr lang="ru-RU" sz="2000" b="1" i="0" dirty="0">
                <a:solidFill>
                  <a:srgbClr val="000000"/>
                </a:solidFill>
                <a:effectLst/>
              </a:rPr>
              <a:t>-Необходимо практическое освоение принципиально новых технологических систем производства  биологически   полноценных,   экологически   безопасных   кормов,   позволяющих   нейтрализовать  негативное воздействие лектинов на организм животных.</a:t>
            </a:r>
            <a:endParaRPr lang="ru-RU" sz="2000" b="0" i="0" dirty="0">
              <a:solidFill>
                <a:srgbClr val="000000"/>
              </a:solidFill>
              <a:effectLst/>
            </a:endParaRPr>
          </a:p>
          <a:p>
            <a:r>
              <a:rPr lang="ru-RU" sz="2000" b="1" i="0" dirty="0">
                <a:solidFill>
                  <a:srgbClr val="000000"/>
                </a:solidFill>
                <a:effectLst/>
              </a:rPr>
              <a:t>-Необходимы новые подходы к профилактике и лечению заболеваний   животных.</a:t>
            </a:r>
            <a:endParaRPr lang="ru-RU" sz="2000" b="0" i="0" dirty="0">
              <a:solidFill>
                <a:srgbClr val="000000"/>
              </a:solidFill>
              <a:effectLst/>
            </a:endParaRPr>
          </a:p>
          <a:p>
            <a:r>
              <a:rPr lang="ru-RU" sz="2000" b="1" i="0" dirty="0">
                <a:solidFill>
                  <a:srgbClr val="000000"/>
                </a:solidFill>
                <a:effectLst/>
              </a:rPr>
              <a:t>-Копирование зарубежных технологий и закупка у них животных – путь в никуда,</a:t>
            </a:r>
            <a:r>
              <a:rPr lang="ru-RU" sz="2000" b="1" i="0" dirty="0">
                <a:solidFill>
                  <a:srgbClr val="0563C1"/>
                </a:solidFill>
                <a:effectLst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 </a:t>
            </a:r>
            <a:r>
              <a:rPr lang="ru-RU" sz="2000" b="1" i="0" dirty="0">
                <a:effectLst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и это легко доказать</a:t>
            </a:r>
            <a:r>
              <a:rPr lang="ru-RU" sz="2000" b="1" i="0" dirty="0">
                <a:effectLst/>
              </a:rPr>
              <a:t>.</a:t>
            </a:r>
            <a:endParaRPr lang="ru-RU" sz="2000" b="0" i="0" dirty="0">
              <a:effectLst/>
            </a:endParaRPr>
          </a:p>
          <a:p>
            <a:r>
              <a:rPr lang="ru-RU" sz="2000" b="1" dirty="0"/>
              <a:t>2.Выставить отметки</a:t>
            </a:r>
          </a:p>
          <a:p>
            <a:r>
              <a:rPr lang="ru-RU" sz="2000" b="1" dirty="0"/>
              <a:t>3. Домашнее задание:</a:t>
            </a:r>
          </a:p>
          <a:p>
            <a:r>
              <a:rPr lang="ru-RU" sz="2000" b="1" dirty="0"/>
              <a:t>Учебник Казакевич ВМ параграф 10.1; 10.2</a:t>
            </a:r>
          </a:p>
        </p:txBody>
      </p:sp>
    </p:spTree>
    <p:extLst>
      <p:ext uri="{BB962C8B-B14F-4D97-AF65-F5344CB8AC3E}">
        <p14:creationId xmlns:p14="http://schemas.microsoft.com/office/powerpoint/2010/main" val="20979553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6B63E3-2E13-4FA0-886F-9EE137804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>
            <a:extLst>
              <a:ext uri="{FF2B5EF4-FFF2-40B4-BE49-F238E27FC236}">
                <a16:creationId xmlns:a16="http://schemas.microsoft.com/office/drawing/2014/main" id="{2D85B9D2-408C-4E2D-B3F7-D653ADF21FE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52" y="210207"/>
            <a:ext cx="10920248" cy="614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418474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>
            <a:extLst>
              <a:ext uri="{FF2B5EF4-FFF2-40B4-BE49-F238E27FC236}">
                <a16:creationId xmlns:a16="http://schemas.microsoft.com/office/drawing/2014/main" id="{0949EBA4-F432-4762-BEB2-99C954F3BFA8}"/>
              </a:ext>
            </a:extLst>
          </p:cNvPr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285" y="1566041"/>
            <a:ext cx="10143797" cy="4992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8" name="Picture 6">
            <a:extLst>
              <a:ext uri="{FF2B5EF4-FFF2-40B4-BE49-F238E27FC236}">
                <a16:creationId xmlns:a16="http://schemas.microsoft.com/office/drawing/2014/main" id="{3889BCDD-5796-4E40-A091-9B6D68E32BB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511" y="425341"/>
            <a:ext cx="8250620" cy="856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0" name="Picture 8">
            <a:extLst>
              <a:ext uri="{FF2B5EF4-FFF2-40B4-BE49-F238E27FC236}">
                <a16:creationId xmlns:a16="http://schemas.microsoft.com/office/drawing/2014/main" id="{051FAA60-D33E-4E51-B651-0FB9FB3AB4D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970940"/>
            <a:ext cx="3810000" cy="154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13097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7800F5-0F17-4A77-893C-0255CBC2F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1591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Литература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DAAC13-F64A-421F-AF0B-C38892C0A9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61848"/>
            <a:ext cx="10515600" cy="5315115"/>
          </a:xfrm>
        </p:spPr>
        <p:txBody>
          <a:bodyPr>
            <a:normAutofit fontScale="70000" lnSpcReduction="20000"/>
          </a:bodyPr>
          <a:lstStyle/>
          <a:p>
            <a:pPr algn="l">
              <a:buFont typeface="Arial" panose="020B0604020202020204" pitchFamily="34" charset="0"/>
              <a:buChar char="•"/>
            </a:pPr>
            <a:endParaRPr lang="ru-RU" sz="1200" b="0" i="0" dirty="0">
              <a:solidFill>
                <a:srgbClr val="333333"/>
              </a:solidFill>
              <a:effectLst/>
            </a:endParaRPr>
          </a:p>
          <a:p>
            <a:pPr algn="l"/>
            <a:r>
              <a:rPr lang="ru-RU" sz="1500" b="1" i="0" dirty="0">
                <a:solidFill>
                  <a:srgbClr val="424242"/>
                </a:solidFill>
                <a:effectLst/>
              </a:rPr>
              <a:t>1. </a:t>
            </a:r>
            <a:r>
              <a:rPr lang="ru-RU" sz="1500" b="1" i="0" dirty="0" err="1">
                <a:solidFill>
                  <a:srgbClr val="424242"/>
                </a:solidFill>
                <a:effectLst/>
              </a:rPr>
              <a:t>Агpоэкология</a:t>
            </a:r>
            <a:r>
              <a:rPr lang="ru-RU" sz="1500" b="1" i="0" dirty="0">
                <a:solidFill>
                  <a:srgbClr val="424242"/>
                </a:solidFill>
                <a:effectLst/>
              </a:rPr>
              <a:t>/Под </a:t>
            </a:r>
            <a:r>
              <a:rPr lang="ru-RU" sz="1500" b="1" i="0" dirty="0" err="1">
                <a:solidFill>
                  <a:srgbClr val="424242"/>
                </a:solidFill>
                <a:effectLst/>
              </a:rPr>
              <a:t>pед</a:t>
            </a:r>
            <a:r>
              <a:rPr lang="ru-RU" sz="1500" b="1" i="0" dirty="0">
                <a:solidFill>
                  <a:srgbClr val="424242"/>
                </a:solidFill>
                <a:effectLst/>
              </a:rPr>
              <a:t>. д.с.-х.н. </a:t>
            </a:r>
            <a:r>
              <a:rPr lang="ru-RU" sz="1500" b="1" i="0" dirty="0" err="1">
                <a:solidFill>
                  <a:srgbClr val="424242"/>
                </a:solidFill>
                <a:effectLst/>
              </a:rPr>
              <a:t>В.А.Чеpникова</a:t>
            </a:r>
            <a:r>
              <a:rPr lang="ru-RU" sz="1500" b="1" i="0" dirty="0">
                <a:solidFill>
                  <a:srgbClr val="424242"/>
                </a:solidFill>
                <a:effectLst/>
              </a:rPr>
              <a:t> и </a:t>
            </a:r>
            <a:r>
              <a:rPr lang="ru-RU" sz="1500" b="1" i="0" dirty="0" err="1">
                <a:solidFill>
                  <a:srgbClr val="424242"/>
                </a:solidFill>
                <a:effectLst/>
              </a:rPr>
              <a:t>к.геогp.н</a:t>
            </a:r>
            <a:r>
              <a:rPr lang="ru-RU" sz="1500" b="1" i="0" dirty="0">
                <a:solidFill>
                  <a:srgbClr val="424242"/>
                </a:solidFill>
                <a:effectLst/>
              </a:rPr>
              <a:t>. </a:t>
            </a:r>
            <a:r>
              <a:rPr lang="ru-RU" sz="1500" b="1" i="0" dirty="0" err="1">
                <a:solidFill>
                  <a:srgbClr val="424242"/>
                </a:solidFill>
                <a:effectLst/>
              </a:rPr>
              <a:t>А.И.Чекеpеса</a:t>
            </a:r>
            <a:r>
              <a:rPr lang="ru-RU" sz="1500" b="1" i="0" dirty="0">
                <a:solidFill>
                  <a:srgbClr val="424242"/>
                </a:solidFill>
                <a:effectLst/>
              </a:rPr>
              <a:t>.- М.: Колос, 2000.- 536 c.</a:t>
            </a:r>
          </a:p>
          <a:p>
            <a:pPr algn="l"/>
            <a:r>
              <a:rPr lang="ru-RU" sz="1500" b="1" i="0" dirty="0">
                <a:solidFill>
                  <a:srgbClr val="424242"/>
                </a:solidFill>
                <a:effectLst/>
              </a:rPr>
              <a:t>2. </a:t>
            </a:r>
            <a:r>
              <a:rPr lang="ru-RU" sz="1500" b="1" i="0" dirty="0" err="1">
                <a:solidFill>
                  <a:srgbClr val="424242"/>
                </a:solidFill>
                <a:effectLst/>
              </a:rPr>
              <a:t>Бакулов</a:t>
            </a:r>
            <a:r>
              <a:rPr lang="ru-RU" sz="1500" b="1" i="0" dirty="0">
                <a:solidFill>
                  <a:srgbClr val="424242"/>
                </a:solidFill>
                <a:effectLst/>
              </a:rPr>
              <a:t> И.А., </a:t>
            </a:r>
            <a:r>
              <a:rPr lang="ru-RU" sz="1500" b="1" i="0" dirty="0" err="1">
                <a:solidFill>
                  <a:srgbClr val="424242"/>
                </a:solidFill>
                <a:effectLst/>
              </a:rPr>
              <a:t>Кокуpин</a:t>
            </a:r>
            <a:r>
              <a:rPr lang="ru-RU" sz="1500" b="1" i="0" dirty="0">
                <a:solidFill>
                  <a:srgbClr val="424242"/>
                </a:solidFill>
                <a:effectLst/>
              </a:rPr>
              <a:t> В.А., </a:t>
            </a:r>
            <a:r>
              <a:rPr lang="ru-RU" sz="1500" b="1" i="0" dirty="0" err="1">
                <a:solidFill>
                  <a:srgbClr val="424242"/>
                </a:solidFill>
                <a:effectLst/>
              </a:rPr>
              <a:t>Котляpов</a:t>
            </a:r>
            <a:r>
              <a:rPr lang="ru-RU" sz="1500" b="1" i="0" dirty="0">
                <a:solidFill>
                  <a:srgbClr val="424242"/>
                </a:solidFill>
                <a:effectLst/>
              </a:rPr>
              <a:t> В.М. </a:t>
            </a:r>
            <a:r>
              <a:rPr lang="ru-RU" sz="1500" b="1" i="0" dirty="0" err="1">
                <a:solidFill>
                  <a:srgbClr val="424242"/>
                </a:solidFill>
                <a:effectLst/>
              </a:rPr>
              <a:t>Обеззаpаживание</a:t>
            </a:r>
            <a:r>
              <a:rPr lang="ru-RU" sz="1500" b="1" i="0" dirty="0">
                <a:solidFill>
                  <a:srgbClr val="424242"/>
                </a:solidFill>
                <a:effectLst/>
              </a:rPr>
              <a:t> навозных стоков в условиях </a:t>
            </a:r>
            <a:r>
              <a:rPr lang="ru-RU" sz="1500" b="1" i="0" dirty="0" err="1">
                <a:solidFill>
                  <a:srgbClr val="424242"/>
                </a:solidFill>
                <a:effectLst/>
              </a:rPr>
              <a:t>пpомышленного</a:t>
            </a:r>
            <a:r>
              <a:rPr lang="ru-RU" sz="1500" b="1" i="0" dirty="0">
                <a:solidFill>
                  <a:srgbClr val="424242"/>
                </a:solidFill>
                <a:effectLst/>
              </a:rPr>
              <a:t> животноводства.- М.: </a:t>
            </a:r>
            <a:r>
              <a:rPr lang="ru-RU" sz="1500" b="1" i="0" dirty="0" err="1">
                <a:solidFill>
                  <a:srgbClr val="424242"/>
                </a:solidFill>
                <a:effectLst/>
              </a:rPr>
              <a:t>Росагpопpомиздат</a:t>
            </a:r>
            <a:r>
              <a:rPr lang="ru-RU" sz="1500" b="1" i="0" dirty="0">
                <a:solidFill>
                  <a:srgbClr val="424242"/>
                </a:solidFill>
                <a:effectLst/>
              </a:rPr>
              <a:t>, 1988. - 126 с.</a:t>
            </a:r>
          </a:p>
          <a:p>
            <a:pPr algn="l"/>
            <a:r>
              <a:rPr lang="ru-RU" sz="1500" b="1" i="0" dirty="0">
                <a:solidFill>
                  <a:srgbClr val="424242"/>
                </a:solidFill>
                <a:effectLst/>
              </a:rPr>
              <a:t>3. </a:t>
            </a:r>
            <a:r>
              <a:rPr lang="ru-RU" sz="1500" b="1" i="0" dirty="0" err="1">
                <a:solidFill>
                  <a:srgbClr val="424242"/>
                </a:solidFill>
                <a:effectLst/>
              </a:rPr>
              <a:t>Баpанников</a:t>
            </a:r>
            <a:r>
              <a:rPr lang="ru-RU" sz="1500" b="1" i="0" dirty="0">
                <a:solidFill>
                  <a:srgbClr val="424242"/>
                </a:solidFill>
                <a:effectLst/>
              </a:rPr>
              <a:t> В.Д. </a:t>
            </a:r>
            <a:r>
              <a:rPr lang="ru-RU" sz="1500" b="1" i="0" dirty="0" err="1">
                <a:solidFill>
                  <a:srgbClr val="424242"/>
                </a:solidFill>
                <a:effectLst/>
              </a:rPr>
              <a:t>Охpана</a:t>
            </a:r>
            <a:r>
              <a:rPr lang="ru-RU" sz="1500" b="1" i="0" dirty="0">
                <a:solidFill>
                  <a:srgbClr val="424242"/>
                </a:solidFill>
                <a:effectLst/>
              </a:rPr>
              <a:t> </a:t>
            </a:r>
            <a:r>
              <a:rPr lang="ru-RU" sz="1500" b="1" i="0" dirty="0" err="1">
                <a:solidFill>
                  <a:srgbClr val="424242"/>
                </a:solidFill>
                <a:effectLst/>
              </a:rPr>
              <a:t>окpужающей</a:t>
            </a:r>
            <a:r>
              <a:rPr lang="ru-RU" sz="1500" b="1" i="0" dirty="0">
                <a:solidFill>
                  <a:srgbClr val="424242"/>
                </a:solidFill>
                <a:effectLst/>
              </a:rPr>
              <a:t> </a:t>
            </a:r>
            <a:r>
              <a:rPr lang="ru-RU" sz="1500" b="1" i="0" dirty="0" err="1">
                <a:solidFill>
                  <a:srgbClr val="424242"/>
                </a:solidFill>
                <a:effectLst/>
              </a:rPr>
              <a:t>сpеды</a:t>
            </a:r>
            <a:r>
              <a:rPr lang="ru-RU" sz="1500" b="1" i="0" dirty="0">
                <a:solidFill>
                  <a:srgbClr val="424242"/>
                </a:solidFill>
                <a:effectLst/>
              </a:rPr>
              <a:t> в зоне </a:t>
            </a:r>
            <a:r>
              <a:rPr lang="ru-RU" sz="1500" b="1" i="0" dirty="0" err="1">
                <a:solidFill>
                  <a:srgbClr val="424242"/>
                </a:solidFill>
                <a:effectLst/>
              </a:rPr>
              <a:t>пpомышленного</a:t>
            </a:r>
            <a:r>
              <a:rPr lang="ru-RU" sz="1500" b="1" i="0" dirty="0">
                <a:solidFill>
                  <a:srgbClr val="424242"/>
                </a:solidFill>
                <a:effectLst/>
              </a:rPr>
              <a:t> животноводства.- М., 1985.- 118 с.</a:t>
            </a:r>
          </a:p>
          <a:p>
            <a:pPr algn="l"/>
            <a:r>
              <a:rPr lang="ru-RU" sz="1500" b="1" i="0" dirty="0">
                <a:solidFill>
                  <a:srgbClr val="424242"/>
                </a:solidFill>
                <a:effectLst/>
              </a:rPr>
              <a:t>4. </a:t>
            </a:r>
            <a:r>
              <a:rPr lang="ru-RU" sz="1500" b="1" i="0" dirty="0" err="1">
                <a:solidFill>
                  <a:srgbClr val="424242"/>
                </a:solidFill>
                <a:effectLst/>
              </a:rPr>
              <a:t>Воpошилов</a:t>
            </a:r>
            <a:r>
              <a:rPr lang="ru-RU" sz="1500" b="1" i="0" dirty="0">
                <a:solidFill>
                  <a:srgbClr val="424242"/>
                </a:solidFill>
                <a:effectLst/>
              </a:rPr>
              <a:t> Ю.И., </a:t>
            </a:r>
            <a:r>
              <a:rPr lang="ru-RU" sz="1500" b="1" i="0" dirty="0" err="1">
                <a:solidFill>
                  <a:srgbClr val="424242"/>
                </a:solidFill>
                <a:effectLst/>
              </a:rPr>
              <a:t>Дуpдыбаев</a:t>
            </a:r>
            <a:r>
              <a:rPr lang="ru-RU" sz="1500" b="1" i="0" dirty="0">
                <a:solidFill>
                  <a:srgbClr val="424242"/>
                </a:solidFill>
                <a:effectLst/>
              </a:rPr>
              <a:t> Е.Б. и </a:t>
            </a:r>
            <a:r>
              <a:rPr lang="ru-RU" sz="1500" b="1" i="0" dirty="0" err="1">
                <a:solidFill>
                  <a:srgbClr val="424242"/>
                </a:solidFill>
                <a:effectLst/>
              </a:rPr>
              <a:t>дp</a:t>
            </a:r>
            <a:r>
              <a:rPr lang="ru-RU" sz="1500" b="1" i="0" dirty="0">
                <a:solidFill>
                  <a:srgbClr val="424242"/>
                </a:solidFill>
                <a:effectLst/>
              </a:rPr>
              <a:t>. Животноводческие комплексы и </a:t>
            </a:r>
            <a:r>
              <a:rPr lang="ru-RU" sz="1500" b="1" i="0" dirty="0" err="1">
                <a:solidFill>
                  <a:srgbClr val="424242"/>
                </a:solidFill>
                <a:effectLst/>
              </a:rPr>
              <a:t>охpана</a:t>
            </a:r>
            <a:r>
              <a:rPr lang="ru-RU" sz="1500" b="1" i="0" dirty="0">
                <a:solidFill>
                  <a:srgbClr val="424242"/>
                </a:solidFill>
                <a:effectLst/>
              </a:rPr>
              <a:t> </a:t>
            </a:r>
            <a:r>
              <a:rPr lang="ru-RU" sz="1500" b="1" i="0" dirty="0" err="1">
                <a:solidFill>
                  <a:srgbClr val="424242"/>
                </a:solidFill>
                <a:effectLst/>
              </a:rPr>
              <a:t>окpужающей</a:t>
            </a:r>
            <a:r>
              <a:rPr lang="ru-RU" sz="1500" b="1" i="0" dirty="0">
                <a:solidFill>
                  <a:srgbClr val="424242"/>
                </a:solidFill>
                <a:effectLst/>
              </a:rPr>
              <a:t> </a:t>
            </a:r>
            <a:r>
              <a:rPr lang="ru-RU" sz="1500" b="1" i="0" dirty="0" err="1">
                <a:solidFill>
                  <a:srgbClr val="424242"/>
                </a:solidFill>
                <a:effectLst/>
              </a:rPr>
              <a:t>сpеды</a:t>
            </a:r>
            <a:r>
              <a:rPr lang="ru-RU" sz="1500" b="1" i="0" dirty="0">
                <a:solidFill>
                  <a:srgbClr val="424242"/>
                </a:solidFill>
                <a:effectLst/>
              </a:rPr>
              <a:t>.- М., </a:t>
            </a:r>
            <a:r>
              <a:rPr lang="ru-RU" sz="1500" b="1" i="0" dirty="0" err="1">
                <a:solidFill>
                  <a:srgbClr val="424242"/>
                </a:solidFill>
                <a:effectLst/>
              </a:rPr>
              <a:t>Агpопpомиздат</a:t>
            </a:r>
            <a:r>
              <a:rPr lang="ru-RU" sz="1500" b="1" i="0" dirty="0">
                <a:solidFill>
                  <a:srgbClr val="424242"/>
                </a:solidFill>
                <a:effectLst/>
              </a:rPr>
              <a:t>, 1991.</a:t>
            </a:r>
          </a:p>
          <a:p>
            <a:r>
              <a:rPr lang="ru-RU" sz="1500" b="1" i="0" dirty="0">
                <a:solidFill>
                  <a:srgbClr val="424242"/>
                </a:solidFill>
                <a:effectLst/>
              </a:rPr>
              <a:t>5. </a:t>
            </a:r>
            <a:r>
              <a:rPr lang="ru-RU" sz="1500" b="1" i="0" dirty="0">
                <a:solidFill>
                  <a:srgbClr val="000000"/>
                </a:solidFill>
                <a:effectLst/>
              </a:rPr>
              <a:t>Девяткин А. И. Рациональное использование кормов. М.: </a:t>
            </a:r>
            <a:r>
              <a:rPr lang="ru-RU" sz="1500" b="1" i="0" dirty="0" err="1">
                <a:solidFill>
                  <a:srgbClr val="000000"/>
                </a:solidFill>
                <a:effectLst/>
              </a:rPr>
              <a:t>Росагропромиздат</a:t>
            </a:r>
            <a:r>
              <a:rPr lang="ru-RU" sz="1500" b="1" i="0" dirty="0">
                <a:solidFill>
                  <a:srgbClr val="000000"/>
                </a:solidFill>
                <a:effectLst/>
              </a:rPr>
              <a:t>, 1990. 256 с.</a:t>
            </a:r>
            <a:endParaRPr lang="ru-RU" sz="1500" b="1" i="0" dirty="0">
              <a:solidFill>
                <a:srgbClr val="424242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500" b="1" i="0" dirty="0">
                <a:solidFill>
                  <a:srgbClr val="333333"/>
                </a:solidFill>
                <a:effectLst/>
              </a:rPr>
              <a:t>6.Животноводство // Большая советская энциклопедия : [в 30 т.] / гл. ред. А. М. Прохоров. — 3-е изд. — М. : Советская энциклопедия, 1969—1978. (Проверено 5 апреля 2012)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500" b="1" i="0" u="none" strike="noStrike" dirty="0">
                <a:effectLst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7.Животноводство - Википедия</a:t>
            </a:r>
            <a:endParaRPr lang="ru-RU" sz="1500" b="1" i="0" dirty="0"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500" b="1" i="0" dirty="0">
                <a:solidFill>
                  <a:srgbClr val="333333"/>
                </a:solidFill>
                <a:effectLst/>
              </a:rPr>
              <a:t>8.Животноводство // Энциклопедический словарь Брокгауза и Ефрона : в 86 т. (82 т. и 4 доп.). — СПб., 1890—1907.</a:t>
            </a:r>
          </a:p>
          <a:p>
            <a:r>
              <a:rPr lang="ru-RU" sz="1500" b="1" i="0" dirty="0">
                <a:solidFill>
                  <a:srgbClr val="333333"/>
                </a:solidFill>
                <a:effectLst/>
              </a:rPr>
              <a:t>9. </a:t>
            </a:r>
            <a:r>
              <a:rPr lang="ru-RU" sz="15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Технология. 8-9 классы: учеб. пособие для </a:t>
            </a:r>
            <a:r>
              <a:rPr lang="ru-RU" sz="1500" b="1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общеобразоват</a:t>
            </a:r>
            <a:r>
              <a:rPr lang="ru-RU" sz="15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 организаций / (В. М. Казакевич, Г. В. Пичугина, Г.Ю. </a:t>
            </a:r>
            <a:r>
              <a:rPr lang="ru-RU" sz="1500" b="1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Семёнова</a:t>
            </a:r>
            <a:r>
              <a:rPr lang="ru-RU" sz="15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и др.) под ред. В. М. Казакевича. – М.: Просвещение, 2017.-255 с. </a:t>
            </a:r>
          </a:p>
          <a:p>
            <a:r>
              <a:rPr lang="ru-RU" sz="1500" b="1" i="0" dirty="0">
                <a:solidFill>
                  <a:srgbClr val="000000"/>
                </a:solidFill>
                <a:effectLst/>
              </a:rPr>
              <a:t>10.Производство молока: справочник/ Н. Г. Дмитриев, В. И. </a:t>
            </a:r>
            <a:r>
              <a:rPr lang="ru-RU" sz="1500" b="1" i="0" dirty="0" err="1">
                <a:solidFill>
                  <a:srgbClr val="000000"/>
                </a:solidFill>
                <a:effectLst/>
              </a:rPr>
              <a:t>Мосийко</a:t>
            </a:r>
            <a:r>
              <a:rPr lang="ru-RU" sz="1500" b="1" i="0" dirty="0">
                <a:solidFill>
                  <a:srgbClr val="000000"/>
                </a:solidFill>
                <a:effectLst/>
              </a:rPr>
              <a:t>, С. С. Брага и др.; Сост. Н. Г. Дмитриев. М.: </a:t>
            </a:r>
            <a:r>
              <a:rPr lang="ru-RU" sz="1500" b="1" i="0" dirty="0" err="1">
                <a:solidFill>
                  <a:srgbClr val="000000"/>
                </a:solidFill>
                <a:effectLst/>
              </a:rPr>
              <a:t>Агропромиздат</a:t>
            </a:r>
            <a:r>
              <a:rPr lang="ru-RU" sz="1500" b="1" i="0" dirty="0">
                <a:solidFill>
                  <a:srgbClr val="000000"/>
                </a:solidFill>
                <a:effectLst/>
              </a:rPr>
              <a:t>, 1985. 336 с.</a:t>
            </a:r>
          </a:p>
          <a:p>
            <a:r>
              <a:rPr lang="ru-RU" sz="1500" b="1" i="0" dirty="0">
                <a:solidFill>
                  <a:srgbClr val="333333"/>
                </a:solidFill>
                <a:effectLst/>
              </a:rPr>
              <a:t>11.А.П. Солдатов. Основы животноводства. — 3-е изд. — М.: </a:t>
            </a:r>
            <a:r>
              <a:rPr lang="ru-RU" sz="1500" b="1" i="0" dirty="0" err="1">
                <a:solidFill>
                  <a:srgbClr val="333333"/>
                </a:solidFill>
                <a:effectLst/>
              </a:rPr>
              <a:t>Агропромиздат</a:t>
            </a:r>
            <a:r>
              <a:rPr lang="ru-RU" sz="1500" b="1" i="0" dirty="0">
                <a:solidFill>
                  <a:srgbClr val="333333"/>
                </a:solidFill>
                <a:effectLst/>
              </a:rPr>
              <a:t>, 1988.</a:t>
            </a:r>
            <a:endParaRPr lang="ru-RU" sz="1500" b="1" i="0" dirty="0">
              <a:solidFill>
                <a:srgbClr val="424242"/>
              </a:solidFill>
              <a:effectLst/>
            </a:endParaRPr>
          </a:p>
          <a:p>
            <a:pPr algn="l"/>
            <a:r>
              <a:rPr lang="ru-RU" sz="1500" b="1" dirty="0">
                <a:solidFill>
                  <a:srgbClr val="424242"/>
                </a:solidFill>
              </a:rPr>
              <a:t>12</a:t>
            </a:r>
            <a:r>
              <a:rPr lang="ru-RU" sz="1500" b="1" i="0" dirty="0">
                <a:solidFill>
                  <a:srgbClr val="424242"/>
                </a:solidFill>
                <a:effectLst/>
              </a:rPr>
              <a:t>. Справочный материал для разработки системы применения удобрений в хозяйстве/Метод. указания для студентов. - </a:t>
            </a:r>
            <a:r>
              <a:rPr lang="ru-RU" sz="1500" b="1" i="0" dirty="0" err="1">
                <a:solidFill>
                  <a:srgbClr val="424242"/>
                </a:solidFill>
                <a:effectLst/>
              </a:rPr>
              <a:t>Н.Новгород</a:t>
            </a:r>
            <a:r>
              <a:rPr lang="ru-RU" sz="1500" b="1" i="0" dirty="0">
                <a:solidFill>
                  <a:srgbClr val="424242"/>
                </a:solidFill>
                <a:effectLst/>
              </a:rPr>
              <a:t>: ГСХИ, 1991. - 61 с.</a:t>
            </a:r>
          </a:p>
          <a:p>
            <a:r>
              <a:rPr lang="ru-RU" sz="1500" b="1" i="0" dirty="0">
                <a:solidFill>
                  <a:srgbClr val="000000"/>
                </a:solidFill>
                <a:effectLst/>
              </a:rPr>
              <a:t>13.Справочник зоотехника/ А. П. Калашников, О. К. Смирнов, Н. И. </a:t>
            </a:r>
            <a:r>
              <a:rPr lang="ru-RU" sz="1500" b="1" i="0" dirty="0" err="1">
                <a:solidFill>
                  <a:srgbClr val="000000"/>
                </a:solidFill>
                <a:effectLst/>
              </a:rPr>
              <a:t>Стрекозов</a:t>
            </a:r>
            <a:r>
              <a:rPr lang="ru-RU" sz="1500" b="1" i="0" dirty="0">
                <a:solidFill>
                  <a:srgbClr val="000000"/>
                </a:solidFill>
                <a:effectLst/>
              </a:rPr>
              <a:t> и др.; Под ред. А. П. Калашникова, О. К. Смирнова. М.: </a:t>
            </a:r>
            <a:r>
              <a:rPr lang="ru-RU" sz="1500" b="1" i="0" dirty="0" err="1">
                <a:solidFill>
                  <a:srgbClr val="000000"/>
                </a:solidFill>
                <a:effectLst/>
              </a:rPr>
              <a:t>Агропромиздат</a:t>
            </a:r>
            <a:r>
              <a:rPr lang="ru-RU" sz="1500" b="1" i="0" dirty="0">
                <a:solidFill>
                  <a:srgbClr val="000000"/>
                </a:solidFill>
                <a:effectLst/>
              </a:rPr>
              <a:t>, 1986. 479 с.</a:t>
            </a:r>
            <a:endParaRPr lang="ru-RU" sz="1500" b="1" i="0" dirty="0">
              <a:solidFill>
                <a:srgbClr val="424242"/>
              </a:solidFill>
              <a:effectLst/>
            </a:endParaRPr>
          </a:p>
          <a:p>
            <a:pPr algn="l"/>
            <a:r>
              <a:rPr lang="ru-RU" sz="1500" b="1" dirty="0">
                <a:solidFill>
                  <a:srgbClr val="424242"/>
                </a:solidFill>
              </a:rPr>
              <a:t>14</a:t>
            </a:r>
            <a:r>
              <a:rPr lang="ru-RU" sz="1500" b="1" i="0" dirty="0">
                <a:solidFill>
                  <a:srgbClr val="424242"/>
                </a:solidFill>
                <a:effectLst/>
              </a:rPr>
              <a:t>. Фокина В.Д. Охрана окружающей среды от загрязнения отходами животноводства. Обзорная информация. - М.: ВНИИТЭИСХ, 1980. - 49 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360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016372-1E59-48D1-BA15-D5ADBCAB6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9162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Актуализация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181A48D-A33C-4714-9E30-30BB1285B6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14400"/>
            <a:ext cx="10515600" cy="5262563"/>
          </a:xfrm>
        </p:spPr>
        <p:txBody>
          <a:bodyPr>
            <a:normAutofit fontScale="85000" lnSpcReduction="20000"/>
          </a:bodyPr>
          <a:lstStyle/>
          <a:p>
            <a:r>
              <a:rPr lang="ru-RU" sz="1600" b="1" i="0" dirty="0">
                <a:effectLst/>
              </a:rPr>
              <a:t>Технологию в животноводстве можно определить как некую совокупность сведений научного характера и практических последовательных приемов преобразования при помощи сельскохозяйственных животных кормовых средств в сырье для прочих отраслей промышленности (например, пищевой и легкой) и в готовые пищевые продукты, которые подходят для определенных условий природного и экономического характера и принятым системам животноводческой отрасли.</a:t>
            </a:r>
          </a:p>
          <a:p>
            <a:r>
              <a:rPr lang="ru-RU" sz="1600" b="1" i="0" dirty="0">
                <a:effectLst/>
              </a:rPr>
              <a:t>На данный момент времени технология является самостоятельной отраслью знаний о наиболее выгодных с экономической точки зрения способах переработки сырья в продукты, которые жизненно необходимы людям.</a:t>
            </a:r>
          </a:p>
          <a:p>
            <a:r>
              <a:rPr lang="ru-RU" sz="1600" b="1" dirty="0"/>
              <a:t>Т</a:t>
            </a:r>
            <a:r>
              <a:rPr lang="ru-RU" sz="1600" b="1" i="0" dirty="0">
                <a:effectLst/>
              </a:rPr>
              <a:t>ехнология рекомендует наиболее целесообразный производственный процесс, как с точки зрения самих технологических операций, так и с учетом процессов перемещения, транспортировки и технического контроля.</a:t>
            </a:r>
          </a:p>
          <a:p>
            <a:r>
              <a:rPr lang="ru-RU" sz="1600" b="1" i="0" dirty="0">
                <a:effectLst/>
              </a:rPr>
              <a:t>С развитием науки и техники, с постоянным прогрессом научно-технического развития усиливается роль технологии как проводника науки в промышленное производство, она становится многоплановой и учитывает все больше факторов, позволяющих добиваться наилучшего результата.</a:t>
            </a:r>
          </a:p>
          <a:p>
            <a:r>
              <a:rPr lang="ru-RU" sz="1600" b="1" i="0" dirty="0">
                <a:effectLst/>
              </a:rPr>
              <a:t>условия для того, чтобы стало возможным формирование научно обоснованных технологий промышленного производства продуктов животноводства</a:t>
            </a:r>
            <a:r>
              <a:rPr lang="ru-RU" sz="1600" b="1" dirty="0"/>
              <a:t>. В настоящее время быстрые темпы роста энергетического и технического оснащения сельского хозяйства, развитие научных разработок в области биохимии и биологии, электроники и механики, в экономической области и сфере организации производства, а также повсеместное применение последних достижений научно-технического прогресса, которое приводит к комплексной механизации технологических животноводческих процессов – всё это создало нужные  предпосылки для животноводческих хозяйств, выращивающих продукцию животноводства для пищевых производств.</a:t>
            </a:r>
            <a:endParaRPr lang="ru-RU" sz="1600" b="1" i="0" dirty="0">
              <a:effectLst/>
            </a:endParaRPr>
          </a:p>
          <a:p>
            <a:r>
              <a:rPr lang="ru-RU" sz="1600" b="1" dirty="0"/>
              <a:t>Развитие новых технологий приносит как пользу так определённый вред особенно если это касается экологии окружающей нас среды. Об этом и многом другом мы сегодня поговорим с вами на уроке технологии.</a:t>
            </a:r>
          </a:p>
        </p:txBody>
      </p:sp>
    </p:spTree>
    <p:extLst>
      <p:ext uri="{BB962C8B-B14F-4D97-AF65-F5344CB8AC3E}">
        <p14:creationId xmlns:p14="http://schemas.microsoft.com/office/powerpoint/2010/main" val="3834147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57761E-0F2E-4263-A551-625D56372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0213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Тема, цель, задачи урока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342653-09F3-4FA4-9921-F3AD00FBA3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24910"/>
            <a:ext cx="10515600" cy="5252053"/>
          </a:xfrm>
        </p:spPr>
        <p:txBody>
          <a:bodyPr>
            <a:normAutofit fontScale="92500" lnSpcReduction="20000"/>
          </a:bodyPr>
          <a:lstStyle/>
          <a:p>
            <a:r>
              <a:rPr lang="ru-RU" b="1" i="1" dirty="0">
                <a:solidFill>
                  <a:srgbClr val="002060"/>
                </a:solidFill>
              </a:rPr>
              <a:t>Тема урока</a:t>
            </a:r>
            <a:r>
              <a:rPr lang="ru-RU" dirty="0"/>
              <a:t>: «Технологии сельского хозяйства» (Экологические проблемы животноводства)</a:t>
            </a:r>
          </a:p>
          <a:p>
            <a:r>
              <a:rPr lang="ru-RU" b="1" i="1" dirty="0">
                <a:solidFill>
                  <a:srgbClr val="002060"/>
                </a:solidFill>
              </a:rPr>
              <a:t>Цель урока</a:t>
            </a:r>
            <a:r>
              <a:rPr lang="ru-RU" dirty="0"/>
              <a:t>: организовать деятельность обучающихся по формированию умений использования технологий сельского хозяйства в решении экологических проблем животноводства.</a:t>
            </a:r>
          </a:p>
          <a:p>
            <a:r>
              <a:rPr lang="ru-RU" b="1" i="1" dirty="0">
                <a:solidFill>
                  <a:srgbClr val="002060"/>
                </a:solidFill>
              </a:rPr>
              <a:t>Задачи урока</a:t>
            </a:r>
            <a:r>
              <a:rPr lang="ru-RU" dirty="0"/>
              <a:t>: </a:t>
            </a:r>
          </a:p>
          <a:p>
            <a:r>
              <a:rPr lang="ru-RU" dirty="0"/>
              <a:t>продолжить формировать знания обучающихся  о технологиях сельского хозяйства в области животноводства и последствие  их внедрения в производство;</a:t>
            </a:r>
          </a:p>
          <a:p>
            <a:r>
              <a:rPr lang="ru-RU" dirty="0"/>
              <a:t>способствовать развитию технологического мышления, аналитических способностей. </a:t>
            </a:r>
          </a:p>
          <a:p>
            <a:r>
              <a:rPr lang="ru-RU" dirty="0"/>
              <a:t>способствовать формированию таких качеств личности, как ответственное отношение к  достижениям человечества в области технологий и влияния их последствий от внедрения в производство на экологию окружающей среды; ориентировать обучающихся на выбор профессий, связанных с технологиями сельского хозяйства и экологией.</a:t>
            </a:r>
          </a:p>
        </p:txBody>
      </p:sp>
    </p:spTree>
    <p:extLst>
      <p:ext uri="{BB962C8B-B14F-4D97-AF65-F5344CB8AC3E}">
        <p14:creationId xmlns:p14="http://schemas.microsoft.com/office/powerpoint/2010/main" val="3073109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17E353-AC28-48F3-935D-7152F5A02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1203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Понятие о технологическом процессе животноводческого производства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A9C46BA-E7B9-406E-BD73-831EDCFFB2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7876"/>
            <a:ext cx="10515600" cy="4779087"/>
          </a:xfrm>
        </p:spPr>
        <p:txBody>
          <a:bodyPr>
            <a:normAutofit fontScale="77500" lnSpcReduction="20000"/>
          </a:bodyPr>
          <a:lstStyle/>
          <a:p>
            <a:r>
              <a:rPr lang="ru-RU" sz="1200" b="1" i="0" dirty="0">
                <a:effectLst/>
              </a:rPr>
              <a:t>Современное промышленное скотоводство по условиям организации сходно с заводским. Так же, как и на промышленных предприятиях, для организации производства продукции в соответствии с принятой технологией применяют капитальные помещения, по размерам зависящие от объема производства, основные и подсобные цехи, системы водоснабжения и электроснабжения, складские помещения, подъездные пути. </a:t>
            </a:r>
            <a:endParaRPr lang="ru-RU" sz="1200" b="1" dirty="0"/>
          </a:p>
          <a:p>
            <a:r>
              <a:rPr lang="ru-RU" sz="1200" b="1" dirty="0"/>
              <a:t>Р</a:t>
            </a:r>
            <a:r>
              <a:rPr lang="ru-RU" sz="1200" b="1" i="0" dirty="0">
                <a:effectLst/>
              </a:rPr>
              <a:t>ассмотрим основные термины и понятия технологических процессов и операций.</a:t>
            </a:r>
          </a:p>
          <a:p>
            <a:r>
              <a:rPr lang="ru-RU" sz="1000" b="1" dirty="0">
                <a:solidFill>
                  <a:srgbClr val="002060"/>
                </a:solidFill>
                <a:effectLst/>
                <a:latin typeface="Roboto"/>
              </a:rPr>
              <a:t>Технология производства животноводческой продукции </a:t>
            </a:r>
            <a:r>
              <a:rPr lang="ru-RU" sz="1000" b="1" i="0" dirty="0">
                <a:effectLst/>
                <a:latin typeface="Roboto"/>
              </a:rPr>
              <a:t>— совокупность способов содержания и методов воспроизводства животных, ухода за ними, приготовления кормов, организации их скармливания, обеспечивающих получение конечной (промежуточной) продукции с заданными параметрами или свойствами. Например, технология производства молока при привязном содержании животных характеризуется определенными способами раздачи кормов (использование мобильных или стационарных систем), уборки навоза (с помощью механических или самотечных систем) и доения (в ведро, молокопровод или в залах со танками).</a:t>
            </a:r>
          </a:p>
          <a:p>
            <a:r>
              <a:rPr lang="ru-RU" sz="1000" b="1" dirty="0">
                <a:solidFill>
                  <a:srgbClr val="002060"/>
                </a:solidFill>
                <a:effectLst/>
                <a:latin typeface="Roboto"/>
              </a:rPr>
              <a:t>Технологический процесс </a:t>
            </a:r>
            <a:r>
              <a:rPr lang="ru-RU" sz="1000" b="1" i="0" dirty="0">
                <a:effectLst/>
                <a:latin typeface="Roboto"/>
              </a:rPr>
              <a:t>— совокупность физических, механических, химических, биологических воздействий на объект (животное) с помощью машин и механизмов, обеспечивающих изменение состояния объекта, получение промежуточного продукта или полуфабриката. Например: приготовление кормов для скармливания, доение коров, кормление животных, чистка станков стойла и удаление навоза из помещений. </a:t>
            </a:r>
          </a:p>
          <a:p>
            <a:r>
              <a:rPr lang="ru-RU" sz="1000" b="1" dirty="0">
                <a:solidFill>
                  <a:srgbClr val="002060"/>
                </a:solidFill>
                <a:effectLst/>
                <a:latin typeface="Roboto"/>
              </a:rPr>
              <a:t>Технологическая операция </a:t>
            </a:r>
            <a:r>
              <a:rPr lang="ru-RU" sz="1000" b="1" i="0" dirty="0">
                <a:effectLst/>
                <a:latin typeface="Roboto"/>
              </a:rPr>
              <a:t>(часть технологического процесса) — последовательные воздействия на объект, частично изменяющие то состояние, положение. Например: чистка животных, обмывание вымени коров, подключение доильного аппарата, перемещение животных.</a:t>
            </a:r>
          </a:p>
          <a:p>
            <a:r>
              <a:rPr lang="ru-RU" sz="1000" b="1" dirty="0">
                <a:solidFill>
                  <a:srgbClr val="002060"/>
                </a:solidFill>
                <a:effectLst/>
                <a:latin typeface="Roboto"/>
              </a:rPr>
              <a:t>Техническое обслуживание </a:t>
            </a:r>
            <a:r>
              <a:rPr lang="ru-RU" sz="1000" b="1" i="0" dirty="0">
                <a:effectLst/>
                <a:latin typeface="Roboto"/>
              </a:rPr>
              <a:t>— это одна или комплекс операций по поддержанию работоспособности (исправности) машины при использовании по назначению, хранении и транспортировке. Техническое обслуживание — неотъемлемая часть любого производства, где применяются машины и механизмы.</a:t>
            </a:r>
          </a:p>
          <a:p>
            <a:r>
              <a:rPr lang="ru-RU" sz="1000" b="1" dirty="0">
                <a:solidFill>
                  <a:srgbClr val="002060"/>
                </a:solidFill>
                <a:effectLst/>
                <a:latin typeface="Roboto"/>
              </a:rPr>
              <a:t>Интенсивная технология</a:t>
            </a:r>
            <a:r>
              <a:rPr lang="ru-RU" sz="1000" b="1" dirty="0">
                <a:effectLst/>
                <a:latin typeface="Roboto"/>
              </a:rPr>
              <a:t> </a:t>
            </a:r>
            <a:r>
              <a:rPr lang="ru-RU" sz="1000" b="1" i="0" dirty="0">
                <a:effectLst/>
                <a:latin typeface="Roboto"/>
              </a:rPr>
              <a:t>— совокупность технологических процессов, способствующих реализации генетических возможностей юроды по продуктивности и качеству продукции на 85...90 % и более. Основной показатель, определяющий прогрессивность технологии, — поточность производства. </a:t>
            </a:r>
          </a:p>
          <a:p>
            <a:r>
              <a:rPr lang="ru-RU" sz="1000" b="1" dirty="0">
                <a:solidFill>
                  <a:srgbClr val="002060"/>
                </a:solidFill>
                <a:effectLst/>
                <a:latin typeface="Roboto"/>
              </a:rPr>
              <a:t>Поточное производство</a:t>
            </a:r>
            <a:r>
              <a:rPr lang="ru-RU" sz="1000" b="1" dirty="0">
                <a:effectLst/>
                <a:latin typeface="Roboto"/>
              </a:rPr>
              <a:t> </a:t>
            </a:r>
            <a:r>
              <a:rPr lang="ru-RU" sz="1000" b="1" i="0" dirty="0">
                <a:effectLst/>
                <a:latin typeface="Roboto"/>
              </a:rPr>
              <a:t>— это такое производство, при котором технологические операции выполняются в определенном порядке на строго закрепленных и специально оборудованных рабочих местах. Это значительно сокращает нерациональные переходы обслуживающего персонала. Важный признак прогрессивности технологии — автоматизация производства. </a:t>
            </a:r>
          </a:p>
          <a:p>
            <a:r>
              <a:rPr lang="ru-RU" sz="1000" b="1" i="0" dirty="0">
                <a:effectLst/>
                <a:latin typeface="Roboto"/>
              </a:rPr>
              <a:t>Все технологические процессы и операции должны способствовать раскрытию генетического потенциала животного. Такт образом, заменяя ручной труд или облегчая его, технические средства должны быть адаптированы к животным, окружающей среде и соответствовать требованиям экологии. В то же время необходимо подбирать и животных, устойчивых к стрессам, с правильной формой вымени, одинаковыми сосками, равномерной молокоотдачей, скоростью выдавливания и другими признаками, приспособленных к машинным технологиям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868514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51E093-F353-4183-A081-F3A72A32E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2825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Отгадай загадку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AA9C576-0998-4AD7-AA76-5610DC35D8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3586"/>
            <a:ext cx="10515600" cy="5073377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Она не бурёнка, но всё же пока</a:t>
            </a:r>
          </a:p>
          <a:p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Даёт ежедневно кувшин молока.</a:t>
            </a:r>
          </a:p>
          <a:p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Ей дай только волю-</a:t>
            </a:r>
          </a:p>
          <a:p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Семь дней не пройдёт-</a:t>
            </a:r>
          </a:p>
          <a:p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Повсюду с деревьев </a:t>
            </a:r>
          </a:p>
          <a:p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Кору обдерёт….</a:t>
            </a:r>
          </a:p>
        </p:txBody>
      </p:sp>
    </p:spTree>
    <p:extLst>
      <p:ext uri="{BB962C8B-B14F-4D97-AF65-F5344CB8AC3E}">
        <p14:creationId xmlns:p14="http://schemas.microsoft.com/office/powerpoint/2010/main" val="11430269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50A6CA-0129-4972-AEB2-416348E2C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1591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Технологии животноводства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AC381D-E658-4152-8EB5-9C56FD5BF0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72359"/>
            <a:ext cx="10515600" cy="5304604"/>
          </a:xfrm>
        </p:spPr>
        <p:txBody>
          <a:bodyPr>
            <a:noAutofit/>
          </a:bodyPr>
          <a:lstStyle/>
          <a:p>
            <a:r>
              <a:rPr lang="ru-RU" sz="1600" b="1" dirty="0"/>
              <a:t>Р</a:t>
            </a:r>
            <a:r>
              <a:rPr lang="ru-RU" sz="1600" b="1" i="0" dirty="0">
                <a:effectLst/>
              </a:rPr>
              <a:t>ациональные технологии производства животноводческой продукции необходимо разрабатывать с учетом конкретных условий ведения хозяйства, а именно: особенностей организма конкретного вида животных, в котором и проходит биологический процесс по преобразованию кормовых веществ в молоко, мясо, шерсть и прочие готовые продукты или сырье; наличия возможностей интенсифицировать биологические функции этих животных, такие как рост, размножение, способность к производству мяса, мяса, шерсти и так далее; местных особенностей кормовых ресурсов.</a:t>
            </a:r>
          </a:p>
          <a:p>
            <a:r>
              <a:rPr lang="ru-RU" sz="1600" b="1" i="0" dirty="0">
                <a:effectLst/>
              </a:rPr>
              <a:t>На основании результатов научных исследований технология разрабатывает определенные требования к животным-«конверторам», такие как необходимость стимулирования их продуктивности, состав и стоимость кормов, увеличение коэффициента полезного действия и так далее).</a:t>
            </a:r>
          </a:p>
          <a:p>
            <a:r>
              <a:rPr lang="ru-RU" sz="1600" b="1" i="0" dirty="0">
                <a:effectLst/>
              </a:rPr>
              <a:t>Для решения этих задач технология определяет обоснованную с технической и экономической точек зрения последовательность разнообразных операций и производственных процессов, в также их частей и элементов. Также в задачу технологии входит обоснование выбора таких общих схем производства животноводческой продукции и способов проведения необходимых технологических процессов, которые наиболее выгодны с экономической точки зрения. Кроме того, также выбираются и самое производительное оборудование, машины, сельскохозяйственные постройки и методы расстановки животных в этих помещениях, оборудование и механизмы, которые позволяют создать наилучшие условия для обоснованных с научной точки зрения необходимых производственных процессов с высокой производительностью.</a:t>
            </a:r>
          </a:p>
          <a:p>
            <a:r>
              <a:rPr lang="ru-RU" sz="1600" b="1" i="0" dirty="0">
                <a:effectLst/>
              </a:rPr>
              <a:t>В общем, целью технологии должно быть получение наиболее дешевой, но высококачественной продукции в максимально возможном количестве. Достижение этой цели возможно при взаимной и наиболее целесообразной увязке различных методов работ и производственных процессов, которые составляют организационную, экономическую, техническую и биологическую основу животноводческого производства и включают в себя следующие вопросы: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8115932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E6C28A-475B-4A94-A2D7-B2727F5170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33661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Технологии животноводства</a:t>
            </a:r>
          </a:p>
        </p:txBody>
      </p:sp>
      <p:pic>
        <p:nvPicPr>
          <p:cNvPr id="8194" name="Picture 2" descr="Народно – хозяйственное значение животноводства">
            <a:extLst>
              <a:ext uri="{FF2B5EF4-FFF2-40B4-BE49-F238E27FC236}">
                <a16:creationId xmlns:a16="http://schemas.microsoft.com/office/drawing/2014/main" id="{D57B46F6-9B2A-425E-99B7-6CEAE15063C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649" y="1177159"/>
            <a:ext cx="10068910" cy="4929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0998313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634</TotalTime>
  <Words>6056</Words>
  <Application>Microsoft Office PowerPoint</Application>
  <PresentationFormat>Широкоэкранный</PresentationFormat>
  <Paragraphs>238</Paragraphs>
  <Slides>39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5" baseType="lpstr">
      <vt:lpstr>Arial</vt:lpstr>
      <vt:lpstr>Calibri</vt:lpstr>
      <vt:lpstr>Roboto</vt:lpstr>
      <vt:lpstr>Tw Cen MT</vt:lpstr>
      <vt:lpstr>Verdana</vt:lpstr>
      <vt:lpstr>Капля</vt:lpstr>
      <vt:lpstr>«Технологии сельского хозяйства» ФГОС  8 класс  (Экологические проблемы животноводства)</vt:lpstr>
      <vt:lpstr>Содержание</vt:lpstr>
      <vt:lpstr>Контроль знаний обучающихся</vt:lpstr>
      <vt:lpstr>Актуализация</vt:lpstr>
      <vt:lpstr>Тема, цель, задачи урока</vt:lpstr>
      <vt:lpstr>Понятие о технологическом процессе животноводческого производства</vt:lpstr>
      <vt:lpstr>Отгадай загадку</vt:lpstr>
      <vt:lpstr>Технологии животноводства</vt:lpstr>
      <vt:lpstr>Технологии животноводства</vt:lpstr>
      <vt:lpstr>Технологии животноводства</vt:lpstr>
      <vt:lpstr>Технологии животноводства</vt:lpstr>
      <vt:lpstr>Физминутка</vt:lpstr>
      <vt:lpstr>Технологии производства животноводческой продукции</vt:lpstr>
      <vt:lpstr>Технологии производства молока</vt:lpstr>
      <vt:lpstr>Технологии производства животноводческой продукции</vt:lpstr>
      <vt:lpstr>Виды продукции животноводства</vt:lpstr>
      <vt:lpstr>Технологии производства животноводческой продукции</vt:lpstr>
      <vt:lpstr>Презентация PowerPoint</vt:lpstr>
      <vt:lpstr>Технологии убоя животных и разделки туш</vt:lpstr>
      <vt:lpstr>Технологии производства животноводческой продукции</vt:lpstr>
      <vt:lpstr>Технологии производства мяса</vt:lpstr>
      <vt:lpstr>Технологии производства животноводства</vt:lpstr>
      <vt:lpstr>Технологии забоя и разделки птицы</vt:lpstr>
      <vt:lpstr>Технологии производства продукции животноводства</vt:lpstr>
      <vt:lpstr>Экологические проблемы животноводства</vt:lpstr>
      <vt:lpstr>Презентация PowerPoint</vt:lpstr>
      <vt:lpstr>Экологические проблемы животноводства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Пути решения экологической проблемы животноводства</vt:lpstr>
      <vt:lpstr>Пути решения экологической проблемы животноводства</vt:lpstr>
      <vt:lpstr>Пути решения экологической проблемы животноводства</vt:lpstr>
      <vt:lpstr>Практическая деятельность</vt:lpstr>
      <vt:lpstr>Итог Домашнее задание</vt:lpstr>
      <vt:lpstr>Презентация PowerPoint</vt:lpstr>
      <vt:lpstr>Презентация PowerPoint</vt:lpstr>
      <vt:lpstr>Литература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hp</cp:lastModifiedBy>
  <cp:revision>86</cp:revision>
  <dcterms:created xsi:type="dcterms:W3CDTF">2020-12-06T07:49:16Z</dcterms:created>
  <dcterms:modified xsi:type="dcterms:W3CDTF">2020-12-07T14:44:22Z</dcterms:modified>
</cp:coreProperties>
</file>