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32"/>
  </p:notesMasterIdLst>
  <p:sldIdLst>
    <p:sldId id="304" r:id="rId2"/>
    <p:sldId id="273" r:id="rId3"/>
    <p:sldId id="303" r:id="rId4"/>
    <p:sldId id="274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83" r:id="rId13"/>
    <p:sldId id="302" r:id="rId14"/>
    <p:sldId id="285" r:id="rId15"/>
    <p:sldId id="287" r:id="rId16"/>
    <p:sldId id="288" r:id="rId17"/>
    <p:sldId id="260" r:id="rId18"/>
    <p:sldId id="261" r:id="rId19"/>
    <p:sldId id="300" r:id="rId20"/>
    <p:sldId id="291" r:id="rId21"/>
    <p:sldId id="292" r:id="rId22"/>
    <p:sldId id="263" r:id="rId23"/>
    <p:sldId id="293" r:id="rId24"/>
    <p:sldId id="301" r:id="rId25"/>
    <p:sldId id="294" r:id="rId26"/>
    <p:sldId id="295" r:id="rId27"/>
    <p:sldId id="296" r:id="rId28"/>
    <p:sldId id="297" r:id="rId29"/>
    <p:sldId id="272" r:id="rId30"/>
    <p:sldId id="299" r:id="rId3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5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D22F53B-48BB-4398-9D73-2A934869F6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346701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7" name="Полилиния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/>
              <a:gdLst>
                <a:gd name="T0" fmla="*/ 0 w 5760"/>
                <a:gd name="T1" fmla="*/ 0 h 528"/>
                <a:gd name="T2" fmla="*/ 2147483647 w 5760"/>
                <a:gd name="T3" fmla="*/ 0 h 528"/>
                <a:gd name="T4" fmla="*/ 2147483647 w 5760"/>
                <a:gd name="T5" fmla="*/ 2147483647 h 528"/>
                <a:gd name="T6" fmla="*/ 2147483647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>
                <a:defRPr/>
              </a:pPr>
              <a:endParaRPr lang="en-US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6E73E64E-10D0-457F-89CE-EB33CDBD49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915182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39BE7-D3E5-477C-BE0C-C1FF1C64FF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66275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47F35-9DFE-4F3B-BFE7-12253478C7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62411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4ECE65-EA4D-40DF-87CF-6F660BA6B1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05168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ED0276-0222-4DB3-875A-93F69B2B2D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62971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Нашивка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47232EF-7EE4-4C20-9FA2-7CECDAE3D3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29586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EB6310-182D-4B6F-895E-CC22BB0EA9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70856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2A8EB92-9D34-4250-B7F3-1CD6D41C0A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48251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9DDBD7-7B72-48E7-AD59-45A1CA4E52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273989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67F8A-C18B-4F2F-8815-C93DCC62AA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86513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4EB8BFD-DDD1-40DB-848D-D8EA5FB223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75997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Полилиния 1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Нашивка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D00CFBD4-F1FB-421B-925B-88B4ED2D9C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96951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27" name="Полилиния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extLst/>
          </a:lstStyle>
          <a:p>
            <a:pPr>
              <a:defRPr/>
            </a:pPr>
            <a:fld id="{77F1F9E1-4B52-4573-9F04-B4C833CBFF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48" r:id="rId2"/>
    <p:sldLayoutId id="2147483756" r:id="rId3"/>
    <p:sldLayoutId id="2147483749" r:id="rId4"/>
    <p:sldLayoutId id="2147483757" r:id="rId5"/>
    <p:sldLayoutId id="2147483750" r:id="rId6"/>
    <p:sldLayoutId id="2147483751" r:id="rId7"/>
    <p:sldLayoutId id="2147483758" r:id="rId8"/>
    <p:sldLayoutId id="2147483759" r:id="rId9"/>
    <p:sldLayoutId id="2147483752" r:id="rId10"/>
    <p:sldLayoutId id="2147483753" r:id="rId11"/>
    <p:sldLayoutId id="2147483754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1" fontAlgn="base" hangingPunct="1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1" fontAlgn="base" hangingPunct="1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1" fontAlgn="base" hangingPunct="1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fontAlgn="base" hangingPunct="1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3.png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Урок русского языка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в 5 классе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sz="2400" dirty="0" smtClean="0">
                <a:solidFill>
                  <a:schemeClr val="tx2"/>
                </a:solidFill>
                <a:latin typeface="Arial" charset="0"/>
              </a:rPr>
              <a:t>Запишите слова группами в зависимости от вида орфограмм.</a:t>
            </a:r>
            <a:br>
              <a:rPr lang="ru-RU" altLang="ru-RU" sz="2400" dirty="0" smtClean="0">
                <a:solidFill>
                  <a:schemeClr val="tx2"/>
                </a:solidFill>
                <a:latin typeface="Arial" charset="0"/>
              </a:rPr>
            </a:br>
            <a:r>
              <a:rPr lang="ru-RU" altLang="ru-RU" sz="2800" dirty="0" err="1" smtClean="0">
                <a:solidFill>
                  <a:schemeClr val="accent2"/>
                </a:solidFill>
                <a:latin typeface="Arial" charset="0"/>
              </a:rPr>
              <a:t>Ноч</a:t>
            </a:r>
            <a:r>
              <a:rPr lang="ru-RU" altLang="ru-RU" sz="2800" dirty="0" smtClean="0">
                <a:solidFill>
                  <a:schemeClr val="accent2"/>
                </a:solidFill>
                <a:latin typeface="Arial" charset="0"/>
              </a:rPr>
              <a:t>.., ч..</a:t>
            </a:r>
            <a:r>
              <a:rPr lang="ru-RU" altLang="ru-RU" sz="2800" dirty="0" err="1" smtClean="0">
                <a:solidFill>
                  <a:schemeClr val="accent2"/>
                </a:solidFill>
                <a:latin typeface="Arial" charset="0"/>
              </a:rPr>
              <a:t>ща</a:t>
            </a:r>
            <a:r>
              <a:rPr lang="ru-RU" altLang="ru-RU" sz="2800" dirty="0" smtClean="0">
                <a:solidFill>
                  <a:schemeClr val="accent2"/>
                </a:solidFill>
                <a:latin typeface="Arial" charset="0"/>
              </a:rPr>
              <a:t>, круч.., </a:t>
            </a:r>
            <a:r>
              <a:rPr lang="ru-RU" altLang="ru-RU" sz="2800" dirty="0" err="1" smtClean="0">
                <a:solidFill>
                  <a:schemeClr val="accent2"/>
                </a:solidFill>
                <a:latin typeface="Arial" charset="0"/>
              </a:rPr>
              <a:t>дрож</a:t>
            </a:r>
            <a:r>
              <a:rPr lang="ru-RU" altLang="ru-RU" sz="2800" dirty="0" smtClean="0">
                <a:solidFill>
                  <a:schemeClr val="accent2"/>
                </a:solidFill>
                <a:latin typeface="Arial" charset="0"/>
              </a:rPr>
              <a:t>.., </a:t>
            </a:r>
            <a:r>
              <a:rPr lang="ru-RU" altLang="ru-RU" sz="2800" dirty="0" err="1" smtClean="0">
                <a:solidFill>
                  <a:schemeClr val="accent2"/>
                </a:solidFill>
                <a:latin typeface="Arial" charset="0"/>
              </a:rPr>
              <a:t>роскош</a:t>
            </a:r>
            <a:r>
              <a:rPr lang="ru-RU" altLang="ru-RU" sz="2800" dirty="0" smtClean="0">
                <a:solidFill>
                  <a:schemeClr val="accent2"/>
                </a:solidFill>
                <a:latin typeface="Arial" charset="0"/>
              </a:rPr>
              <a:t>.., луч.., ключ.., ж..</a:t>
            </a:r>
            <a:r>
              <a:rPr lang="ru-RU" altLang="ru-RU" sz="2800" dirty="0" err="1" smtClean="0">
                <a:solidFill>
                  <a:schemeClr val="accent2"/>
                </a:solidFill>
                <a:latin typeface="Arial" charset="0"/>
              </a:rPr>
              <a:t>знь</a:t>
            </a:r>
            <a:r>
              <a:rPr lang="ru-RU" altLang="ru-RU" sz="2800" dirty="0" smtClean="0">
                <a:solidFill>
                  <a:schemeClr val="accent2"/>
                </a:solidFill>
                <a:latin typeface="Arial" charset="0"/>
              </a:rPr>
              <a:t>, </a:t>
            </a:r>
            <a:r>
              <a:rPr lang="ru-RU" altLang="ru-RU" sz="2800" dirty="0" err="1" smtClean="0">
                <a:solidFill>
                  <a:schemeClr val="accent2"/>
                </a:solidFill>
                <a:latin typeface="Arial" charset="0"/>
              </a:rPr>
              <a:t>ш</a:t>
            </a:r>
            <a:r>
              <a:rPr lang="ru-RU" altLang="ru-RU" sz="2800" dirty="0" smtClean="0">
                <a:solidFill>
                  <a:schemeClr val="accent2"/>
                </a:solidFill>
                <a:latin typeface="Arial" charset="0"/>
              </a:rPr>
              <a:t>..</a:t>
            </a:r>
            <a:r>
              <a:rPr lang="ru-RU" altLang="ru-RU" sz="2800" dirty="0" err="1" smtClean="0">
                <a:solidFill>
                  <a:schemeClr val="accent2"/>
                </a:solidFill>
                <a:latin typeface="Arial" charset="0"/>
              </a:rPr>
              <a:t>ло</a:t>
            </a:r>
            <a:r>
              <a:rPr lang="ru-RU" altLang="ru-RU" sz="2800" dirty="0" smtClean="0">
                <a:solidFill>
                  <a:schemeClr val="accent2"/>
                </a:solidFill>
                <a:latin typeface="Arial" charset="0"/>
              </a:rPr>
              <a:t>, </a:t>
            </a:r>
            <a:r>
              <a:rPr lang="ru-RU" altLang="ru-RU" sz="2800" dirty="0" err="1" smtClean="0">
                <a:solidFill>
                  <a:schemeClr val="accent2"/>
                </a:solidFill>
                <a:latin typeface="Arial" charset="0"/>
              </a:rPr>
              <a:t>пустош</a:t>
            </a:r>
            <a:r>
              <a:rPr lang="ru-RU" altLang="ru-RU" sz="2800" dirty="0" smtClean="0">
                <a:solidFill>
                  <a:schemeClr val="accent2"/>
                </a:solidFill>
                <a:latin typeface="Arial" charset="0"/>
              </a:rPr>
              <a:t>.., </a:t>
            </a:r>
            <a:r>
              <a:rPr lang="ru-RU" altLang="ru-RU" sz="2800" dirty="0" err="1" smtClean="0">
                <a:solidFill>
                  <a:schemeClr val="accent2"/>
                </a:solidFill>
                <a:latin typeface="Arial" charset="0"/>
              </a:rPr>
              <a:t>щ</a:t>
            </a:r>
            <a:r>
              <a:rPr lang="ru-RU" altLang="ru-RU" sz="2800" dirty="0" smtClean="0">
                <a:solidFill>
                  <a:schemeClr val="accent2"/>
                </a:solidFill>
                <a:latin typeface="Arial" charset="0"/>
              </a:rPr>
              <a:t>..</a:t>
            </a:r>
            <a:r>
              <a:rPr lang="ru-RU" altLang="ru-RU" sz="2800" dirty="0" err="1" smtClean="0">
                <a:solidFill>
                  <a:schemeClr val="accent2"/>
                </a:solidFill>
                <a:latin typeface="Arial" charset="0"/>
              </a:rPr>
              <a:t>вель</a:t>
            </a:r>
            <a:r>
              <a:rPr lang="ru-RU" altLang="ru-RU" sz="2800" dirty="0" smtClean="0">
                <a:solidFill>
                  <a:schemeClr val="accent2"/>
                </a:solidFill>
                <a:latin typeface="Arial" charset="0"/>
              </a:rPr>
              <a:t>, ч..до.</a:t>
            </a:r>
            <a:br>
              <a:rPr lang="ru-RU" altLang="ru-RU" sz="2800" dirty="0" smtClean="0">
                <a:solidFill>
                  <a:schemeClr val="accent2"/>
                </a:solidFill>
                <a:latin typeface="Arial" charset="0"/>
              </a:rPr>
            </a:br>
            <a:r>
              <a:rPr lang="ru-RU" altLang="ru-RU" sz="2800" dirty="0" smtClean="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sz="4400" dirty="0" smtClean="0">
                <a:latin typeface="Arial" charset="0"/>
              </a:rPr>
              <a:t>Вспоминаем то, что знаем</a:t>
            </a:r>
            <a:br>
              <a:rPr lang="ru-RU" altLang="ru-RU" sz="4400" dirty="0" smtClean="0">
                <a:latin typeface="Arial" charset="0"/>
              </a:rPr>
            </a:br>
            <a:r>
              <a:rPr lang="ru-RU" altLang="ru-RU" sz="44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Arial" charset="0"/>
              </a:rPr>
              <a:t>ЛАБИРИНТ СЛОВ</a:t>
            </a:r>
            <a:r>
              <a:rPr lang="ru-RU" altLang="ru-RU" sz="4400" dirty="0" smtClean="0">
                <a:latin typeface="Arial" charset="0"/>
              </a:rPr>
              <a:t/>
            </a:r>
            <a:br>
              <a:rPr lang="ru-RU" altLang="ru-RU" sz="4400" dirty="0" smtClean="0">
                <a:latin typeface="Arial" charset="0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sz="2400" dirty="0" smtClean="0">
                <a:solidFill>
                  <a:schemeClr val="tx2"/>
                </a:solidFill>
                <a:latin typeface="Arial" charset="0"/>
              </a:rPr>
              <a:t>Запишите слова группами в зависимости от вида орфограмм.</a:t>
            </a:r>
            <a:br>
              <a:rPr lang="ru-RU" altLang="ru-RU" sz="2400" dirty="0" smtClean="0">
                <a:solidFill>
                  <a:schemeClr val="tx2"/>
                </a:solidFill>
                <a:latin typeface="Arial" charset="0"/>
              </a:rPr>
            </a:br>
            <a:r>
              <a:rPr lang="ru-RU" altLang="ru-RU" sz="2000" dirty="0" smtClean="0">
                <a:solidFill>
                  <a:srgbClr val="FF0000"/>
                </a:solidFill>
                <a:latin typeface="Arial" charset="0"/>
              </a:rPr>
              <a:t> «Буква </a:t>
            </a:r>
            <a:r>
              <a:rPr lang="ru-RU" altLang="ru-RU" sz="2000" b="1" i="1" dirty="0" smtClean="0">
                <a:solidFill>
                  <a:srgbClr val="FF0000"/>
                </a:solidFill>
                <a:latin typeface="Arial" charset="0"/>
              </a:rPr>
              <a:t>Ь</a:t>
            </a:r>
            <a:r>
              <a:rPr lang="ru-RU" altLang="ru-RU" sz="2000" dirty="0" smtClean="0">
                <a:solidFill>
                  <a:srgbClr val="FF0000"/>
                </a:solidFill>
                <a:latin typeface="Arial" charset="0"/>
              </a:rPr>
              <a:t> после букв шип.          «Буквы </a:t>
            </a:r>
            <a:r>
              <a:rPr lang="ru-RU" altLang="ru-RU" sz="2000" b="1" i="1" dirty="0" smtClean="0">
                <a:solidFill>
                  <a:srgbClr val="FF0000"/>
                </a:solidFill>
                <a:latin typeface="Arial" charset="0"/>
              </a:rPr>
              <a:t>И, У, А</a:t>
            </a:r>
            <a:r>
              <a:rPr lang="ru-RU" altLang="ru-RU" sz="2000" dirty="0" smtClean="0">
                <a:solidFill>
                  <a:srgbClr val="FF0000"/>
                </a:solidFill>
                <a:latin typeface="Arial" charset="0"/>
              </a:rPr>
              <a:t> после </a:t>
            </a:r>
            <a:br>
              <a:rPr lang="ru-RU" altLang="ru-RU" sz="2000" dirty="0" smtClean="0">
                <a:solidFill>
                  <a:srgbClr val="FF0000"/>
                </a:solidFill>
                <a:latin typeface="Arial" charset="0"/>
              </a:rPr>
            </a:br>
            <a:r>
              <a:rPr lang="ru-RU" altLang="ru-RU" sz="2000" dirty="0" smtClean="0">
                <a:solidFill>
                  <a:srgbClr val="FF0000"/>
                </a:solidFill>
                <a:latin typeface="Arial" charset="0"/>
              </a:rPr>
              <a:t>на конце имён сущ.»                    букв шипящих»</a:t>
            </a:r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None/>
              <a:defRPr/>
            </a:pPr>
            <a:r>
              <a:rPr lang="ru-RU" altLang="ru-RU" sz="2800" dirty="0" smtClean="0">
                <a:solidFill>
                  <a:schemeClr val="accent2"/>
                </a:solidFill>
              </a:rPr>
              <a:t>ноч</a:t>
            </a:r>
            <a:r>
              <a:rPr lang="ru-RU" altLang="ru-RU" sz="2800" u="sng" dirty="0" smtClean="0">
                <a:solidFill>
                  <a:schemeClr val="accent2"/>
                </a:solidFill>
              </a:rPr>
              <a:t>ь</a:t>
            </a:r>
            <a:r>
              <a:rPr lang="ru-RU" altLang="ru-RU" sz="2800" dirty="0" smtClean="0">
                <a:solidFill>
                  <a:schemeClr val="accent2"/>
                </a:solidFill>
              </a:rPr>
              <a:t>                            ч</a:t>
            </a:r>
            <a:r>
              <a:rPr lang="ru-RU" altLang="ru-RU" sz="2800" u="sng" dirty="0" smtClean="0">
                <a:solidFill>
                  <a:schemeClr val="accent2"/>
                </a:solidFill>
              </a:rPr>
              <a:t>а</a:t>
            </a:r>
            <a:r>
              <a:rPr lang="ru-RU" altLang="ru-RU" sz="2800" dirty="0" smtClean="0">
                <a:solidFill>
                  <a:schemeClr val="accent2"/>
                </a:solidFill>
              </a:rPr>
              <a:t>щ</a:t>
            </a:r>
            <a:r>
              <a:rPr lang="ru-RU" altLang="ru-RU" sz="2800" u="sng" dirty="0" smtClean="0">
                <a:solidFill>
                  <a:schemeClr val="accent2"/>
                </a:solidFill>
              </a:rPr>
              <a:t>а</a:t>
            </a:r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None/>
              <a:defRPr/>
            </a:pPr>
            <a:r>
              <a:rPr lang="ru-RU" altLang="ru-RU" sz="2800" dirty="0" smtClean="0">
                <a:solidFill>
                  <a:schemeClr val="accent2"/>
                </a:solidFill>
              </a:rPr>
              <a:t>дрож</a:t>
            </a:r>
            <a:r>
              <a:rPr lang="ru-RU" altLang="ru-RU" sz="2800" u="sng" dirty="0" smtClean="0">
                <a:solidFill>
                  <a:schemeClr val="accent2"/>
                </a:solidFill>
              </a:rPr>
              <a:t>ь</a:t>
            </a:r>
            <a:r>
              <a:rPr lang="ru-RU" altLang="ru-RU" sz="2800" dirty="0" smtClean="0">
                <a:solidFill>
                  <a:schemeClr val="accent2"/>
                </a:solidFill>
              </a:rPr>
              <a:t>                         круч</a:t>
            </a:r>
            <a:r>
              <a:rPr lang="ru-RU" altLang="ru-RU" sz="2800" u="sng" dirty="0" smtClean="0">
                <a:solidFill>
                  <a:schemeClr val="accent2"/>
                </a:solidFill>
              </a:rPr>
              <a:t>а</a:t>
            </a:r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None/>
              <a:defRPr/>
            </a:pPr>
            <a:r>
              <a:rPr lang="ru-RU" altLang="ru-RU" sz="2800" dirty="0" smtClean="0">
                <a:solidFill>
                  <a:schemeClr val="accent2"/>
                </a:solidFill>
              </a:rPr>
              <a:t>роскош</a:t>
            </a:r>
            <a:r>
              <a:rPr lang="ru-RU" altLang="ru-RU" sz="2800" u="sng" dirty="0" smtClean="0">
                <a:solidFill>
                  <a:schemeClr val="accent2"/>
                </a:solidFill>
              </a:rPr>
              <a:t>ь</a:t>
            </a:r>
            <a:r>
              <a:rPr lang="ru-RU" altLang="ru-RU" sz="2800" dirty="0" smtClean="0">
                <a:solidFill>
                  <a:schemeClr val="accent2"/>
                </a:solidFill>
              </a:rPr>
              <a:t>                      ж</a:t>
            </a:r>
            <a:r>
              <a:rPr lang="ru-RU" altLang="ru-RU" sz="2800" u="sng" dirty="0" smtClean="0">
                <a:solidFill>
                  <a:schemeClr val="accent2"/>
                </a:solidFill>
              </a:rPr>
              <a:t>и</a:t>
            </a:r>
            <a:r>
              <a:rPr lang="ru-RU" altLang="ru-RU" sz="2800" dirty="0" smtClean="0">
                <a:solidFill>
                  <a:schemeClr val="accent2"/>
                </a:solidFill>
              </a:rPr>
              <a:t>знь</a:t>
            </a:r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None/>
              <a:defRPr/>
            </a:pPr>
            <a:r>
              <a:rPr lang="ru-RU" altLang="ru-RU" sz="2800" dirty="0" err="1" smtClean="0">
                <a:solidFill>
                  <a:schemeClr val="accent2"/>
                </a:solidFill>
              </a:rPr>
              <a:t>луч</a:t>
            </a:r>
            <a:r>
              <a:rPr lang="ru-RU" altLang="ru-RU" sz="2800" u="sng" dirty="0" err="1" smtClean="0">
                <a:solidFill>
                  <a:schemeClr val="accent2"/>
                </a:solidFill>
              </a:rPr>
              <a:t>_</a:t>
            </a:r>
            <a:r>
              <a:rPr lang="ru-RU" altLang="ru-RU" sz="2800" dirty="0" smtClean="0">
                <a:solidFill>
                  <a:schemeClr val="accent2"/>
                </a:solidFill>
              </a:rPr>
              <a:t>                            ш</a:t>
            </a:r>
            <a:r>
              <a:rPr lang="ru-RU" altLang="ru-RU" sz="2800" u="sng" dirty="0" smtClean="0">
                <a:solidFill>
                  <a:schemeClr val="accent2"/>
                </a:solidFill>
              </a:rPr>
              <a:t>и</a:t>
            </a:r>
            <a:r>
              <a:rPr lang="ru-RU" altLang="ru-RU" sz="2800" dirty="0" smtClean="0">
                <a:solidFill>
                  <a:schemeClr val="accent2"/>
                </a:solidFill>
              </a:rPr>
              <a:t>ло</a:t>
            </a:r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None/>
              <a:defRPr/>
            </a:pPr>
            <a:r>
              <a:rPr lang="ru-RU" altLang="ru-RU" sz="2800" dirty="0" err="1" smtClean="0">
                <a:solidFill>
                  <a:schemeClr val="accent2"/>
                </a:solidFill>
              </a:rPr>
              <a:t>ключ_</a:t>
            </a:r>
            <a:r>
              <a:rPr lang="ru-RU" altLang="ru-RU" sz="2800" dirty="0" smtClean="0">
                <a:solidFill>
                  <a:schemeClr val="accent2"/>
                </a:solidFill>
              </a:rPr>
              <a:t>                          щ</a:t>
            </a:r>
            <a:r>
              <a:rPr lang="ru-RU" altLang="ru-RU" sz="2800" u="sng" dirty="0" smtClean="0">
                <a:solidFill>
                  <a:schemeClr val="accent2"/>
                </a:solidFill>
              </a:rPr>
              <a:t>а</a:t>
            </a:r>
            <a:r>
              <a:rPr lang="ru-RU" altLang="ru-RU" sz="2800" dirty="0" smtClean="0">
                <a:solidFill>
                  <a:schemeClr val="accent2"/>
                </a:solidFill>
              </a:rPr>
              <a:t>вель</a:t>
            </a:r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None/>
              <a:defRPr/>
            </a:pPr>
            <a:r>
              <a:rPr lang="ru-RU" altLang="ru-RU" sz="2800" dirty="0" smtClean="0">
                <a:solidFill>
                  <a:schemeClr val="accent2"/>
                </a:solidFill>
              </a:rPr>
              <a:t>пустош</a:t>
            </a:r>
            <a:r>
              <a:rPr lang="ru-RU" altLang="ru-RU" sz="2800" u="sng" dirty="0" smtClean="0">
                <a:solidFill>
                  <a:schemeClr val="accent2"/>
                </a:solidFill>
              </a:rPr>
              <a:t>ь</a:t>
            </a:r>
            <a:r>
              <a:rPr lang="ru-RU" altLang="ru-RU" sz="2800" dirty="0" smtClean="0">
                <a:solidFill>
                  <a:schemeClr val="accent2"/>
                </a:solidFill>
              </a:rPr>
              <a:t>                      ч</a:t>
            </a:r>
            <a:r>
              <a:rPr lang="ru-RU" altLang="ru-RU" sz="2800" u="sng" dirty="0" smtClean="0">
                <a:solidFill>
                  <a:schemeClr val="accent2"/>
                </a:solidFill>
              </a:rPr>
              <a:t>у</a:t>
            </a:r>
            <a:r>
              <a:rPr lang="ru-RU" altLang="ru-RU" sz="2800" dirty="0" smtClean="0">
                <a:solidFill>
                  <a:schemeClr val="accent2"/>
                </a:solidFill>
              </a:rPr>
              <a:t>до</a:t>
            </a:r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None/>
              <a:defRPr/>
            </a:pPr>
            <a:r>
              <a:rPr lang="ru-RU" altLang="ru-RU" sz="2800" dirty="0" smtClean="0">
                <a:solidFill>
                  <a:schemeClr val="accent2"/>
                </a:solidFill>
                <a:latin typeface="Arial" charset="0"/>
              </a:rPr>
              <a:t>                                    </a:t>
            </a:r>
            <a:endParaRPr lang="ru-RU" altLang="ru-RU" sz="2800" dirty="0" smtClean="0">
              <a:solidFill>
                <a:schemeClr val="tx2"/>
              </a:solidFill>
              <a:latin typeface="Arial" charset="0"/>
            </a:endParaRPr>
          </a:p>
          <a:p>
            <a:endParaRPr lang="ru-RU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sz="4000" dirty="0" smtClean="0">
                <a:latin typeface="Arial" charset="0"/>
              </a:rPr>
              <a:t>Вспоминаем то, что знаем</a:t>
            </a:r>
            <a:br>
              <a:rPr lang="ru-RU" altLang="ru-RU" sz="4000" dirty="0" smtClean="0">
                <a:latin typeface="Arial" charset="0"/>
              </a:rPr>
            </a:br>
            <a:r>
              <a:rPr lang="ru-RU" altLang="ru-RU" sz="4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Arial" charset="0"/>
              </a:rPr>
              <a:t>Лабиринт слов</a:t>
            </a:r>
            <a:endParaRPr lang="ru-RU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5517232"/>
            <a:ext cx="1866900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869160"/>
            <a:ext cx="2483768" cy="1720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idx="1"/>
          </p:nvPr>
        </p:nvSpPr>
        <p:spPr>
          <a:xfrm>
            <a:off x="2133600" y="2667000"/>
            <a:ext cx="4572000" cy="1524000"/>
          </a:xfrm>
        </p:spPr>
        <p:txBody>
          <a:bodyPr>
            <a:normAutofit fontScale="92500"/>
          </a:bodyPr>
          <a:lstStyle/>
          <a:p>
            <a:pPr marL="365760" indent="-256032" algn="just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altLang="ru-RU" sz="2400" b="1" dirty="0" smtClean="0">
                <a:solidFill>
                  <a:schemeClr val="accent2"/>
                </a:solidFill>
              </a:rPr>
              <a:t>б…</a:t>
            </a:r>
            <a:r>
              <a:rPr lang="ru-RU" altLang="ru-RU" sz="2400" b="1" dirty="0" err="1" smtClean="0">
                <a:solidFill>
                  <a:schemeClr val="accent2"/>
                </a:solidFill>
              </a:rPr>
              <a:t>чка</a:t>
            </a:r>
            <a:r>
              <a:rPr lang="ru-RU" altLang="ru-RU" sz="2400" b="1" dirty="0" smtClean="0">
                <a:solidFill>
                  <a:schemeClr val="accent2"/>
                </a:solidFill>
              </a:rPr>
              <a:t>                       ч…</a:t>
            </a:r>
            <a:r>
              <a:rPr lang="ru-RU" altLang="ru-RU" sz="2400" b="1" dirty="0" err="1" smtClean="0">
                <a:solidFill>
                  <a:schemeClr val="accent2"/>
                </a:solidFill>
              </a:rPr>
              <a:t>лка</a:t>
            </a:r>
            <a:endParaRPr lang="ru-RU" altLang="ru-RU" sz="2400" b="1" dirty="0" smtClean="0">
              <a:solidFill>
                <a:schemeClr val="accent2"/>
              </a:solidFill>
            </a:endParaRPr>
          </a:p>
          <a:p>
            <a:pPr marL="365760" indent="-256032" algn="just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altLang="ru-RU" sz="2400" b="1" dirty="0" smtClean="0">
                <a:solidFill>
                  <a:schemeClr val="accent2"/>
                </a:solidFill>
              </a:rPr>
              <a:t>м…</a:t>
            </a:r>
            <a:r>
              <a:rPr lang="ru-RU" altLang="ru-RU" sz="2400" b="1" dirty="0" err="1" smtClean="0">
                <a:solidFill>
                  <a:schemeClr val="accent2"/>
                </a:solidFill>
              </a:rPr>
              <a:t>д</a:t>
            </a:r>
            <a:r>
              <a:rPr lang="ru-RU" altLang="ru-RU" sz="2400" b="1" dirty="0" smtClean="0">
                <a:solidFill>
                  <a:schemeClr val="accent2"/>
                </a:solidFill>
              </a:rPr>
              <a:t>                          </a:t>
            </a:r>
            <a:r>
              <a:rPr lang="ru-RU" altLang="ru-RU" sz="2400" b="1" dirty="0" err="1" smtClean="0">
                <a:solidFill>
                  <a:schemeClr val="accent2"/>
                </a:solidFill>
              </a:rPr>
              <a:t>ш</a:t>
            </a:r>
            <a:r>
              <a:rPr lang="ru-RU" altLang="ru-RU" sz="2400" b="1" dirty="0" smtClean="0">
                <a:solidFill>
                  <a:schemeClr val="accent2"/>
                </a:solidFill>
              </a:rPr>
              <a:t>…лк</a:t>
            </a:r>
          </a:p>
          <a:p>
            <a:pPr marL="365760" indent="-256032" algn="just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altLang="ru-RU" sz="2400" b="1" dirty="0" smtClean="0">
                <a:solidFill>
                  <a:schemeClr val="accent2"/>
                </a:solidFill>
              </a:rPr>
              <a:t>л…</a:t>
            </a:r>
            <a:r>
              <a:rPr lang="ru-RU" altLang="ru-RU" sz="2400" b="1" dirty="0" err="1" smtClean="0">
                <a:solidFill>
                  <a:schemeClr val="accent2"/>
                </a:solidFill>
              </a:rPr>
              <a:t>дка</a:t>
            </a:r>
            <a:r>
              <a:rPr lang="ru-RU" altLang="ru-RU" sz="2400" b="1" dirty="0" smtClean="0">
                <a:solidFill>
                  <a:schemeClr val="accent2"/>
                </a:solidFill>
              </a:rPr>
              <a:t>                       </a:t>
            </a:r>
            <a:r>
              <a:rPr lang="ru-RU" altLang="ru-RU" sz="2400" b="1" dirty="0" err="1" smtClean="0">
                <a:solidFill>
                  <a:schemeClr val="accent2"/>
                </a:solidFill>
              </a:rPr>
              <a:t>щ</a:t>
            </a:r>
            <a:r>
              <a:rPr lang="ru-RU" altLang="ru-RU" sz="2400" b="1" dirty="0" smtClean="0">
                <a:solidFill>
                  <a:schemeClr val="accent2"/>
                </a:solidFill>
              </a:rPr>
              <a:t>…</a:t>
            </a:r>
            <a:r>
              <a:rPr lang="ru-RU" altLang="ru-RU" sz="2400" b="1" dirty="0" err="1" smtClean="0">
                <a:solidFill>
                  <a:schemeClr val="accent2"/>
                </a:solidFill>
              </a:rPr>
              <a:t>тка</a:t>
            </a:r>
            <a:endParaRPr lang="ru-RU" altLang="ru-RU" sz="2400" b="1" dirty="0" smtClean="0">
              <a:solidFill>
                <a:schemeClr val="accent2"/>
              </a:solidFill>
            </a:endParaRPr>
          </a:p>
          <a:p>
            <a:pPr marL="365760" indent="-256032" algn="just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altLang="ru-RU" sz="2400" b="1" dirty="0" smtClean="0">
                <a:solidFill>
                  <a:schemeClr val="accent2"/>
                </a:solidFill>
              </a:rPr>
              <a:t>т…</a:t>
            </a:r>
            <a:r>
              <a:rPr lang="ru-RU" altLang="ru-RU" sz="2400" b="1" dirty="0" err="1" smtClean="0">
                <a:solidFill>
                  <a:schemeClr val="accent2"/>
                </a:solidFill>
              </a:rPr>
              <a:t>плый</a:t>
            </a:r>
            <a:r>
              <a:rPr lang="ru-RU" altLang="ru-RU" sz="2400" b="1" dirty="0" smtClean="0">
                <a:solidFill>
                  <a:schemeClr val="accent2"/>
                </a:solidFill>
              </a:rPr>
              <a:t>                    ж…</a:t>
            </a:r>
            <a:r>
              <a:rPr lang="ru-RU" altLang="ru-RU" sz="2400" b="1" dirty="0" err="1" smtClean="0">
                <a:solidFill>
                  <a:schemeClr val="accent2"/>
                </a:solidFill>
              </a:rPr>
              <a:t>лтый</a:t>
            </a:r>
            <a:endParaRPr lang="ru-RU" altLang="ru-RU" sz="2400" b="1" dirty="0" smtClean="0">
              <a:solidFill>
                <a:schemeClr val="accent2"/>
              </a:solidFill>
            </a:endParaRPr>
          </a:p>
          <a:p>
            <a:pPr marL="365760" indent="-256032" algn="ctr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ru-RU" altLang="ru-RU" sz="800" dirty="0" smtClean="0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762000" y="1447800"/>
            <a:ext cx="76962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dirty="0">
                <a:solidFill>
                  <a:schemeClr val="tx2"/>
                </a:solidFill>
                <a:latin typeface="Arial" charset="0"/>
              </a:rPr>
              <a:t>Вставьте букву </a:t>
            </a:r>
            <a:r>
              <a:rPr lang="ru-RU" altLang="ru-RU" sz="2400" b="1" i="1" dirty="0">
                <a:solidFill>
                  <a:schemeClr val="tx2"/>
                </a:solidFill>
                <a:latin typeface="Arial" charset="0"/>
              </a:rPr>
              <a:t>Ё</a:t>
            </a:r>
            <a:r>
              <a:rPr lang="ru-RU" altLang="ru-RU" sz="2400" dirty="0">
                <a:solidFill>
                  <a:schemeClr val="tx2"/>
                </a:solidFill>
                <a:latin typeface="Arial" charset="0"/>
              </a:rPr>
              <a:t> или </a:t>
            </a:r>
            <a:r>
              <a:rPr lang="ru-RU" altLang="ru-RU" sz="2400" b="1" i="1" dirty="0">
                <a:solidFill>
                  <a:schemeClr val="tx2"/>
                </a:solidFill>
                <a:latin typeface="Arial" charset="0"/>
              </a:rPr>
              <a:t>О</a:t>
            </a:r>
            <a:r>
              <a:rPr lang="ru-RU" altLang="ru-RU" sz="2400" dirty="0">
                <a:solidFill>
                  <a:schemeClr val="tx2"/>
                </a:solidFill>
                <a:latin typeface="Arial" charset="0"/>
              </a:rPr>
              <a:t>. </a:t>
            </a:r>
            <a:br>
              <a:rPr lang="ru-RU" altLang="ru-RU" sz="2400" dirty="0">
                <a:solidFill>
                  <a:schemeClr val="tx2"/>
                </a:solidFill>
                <a:latin typeface="Arial" charset="0"/>
              </a:rPr>
            </a:br>
            <a:r>
              <a:rPr lang="ru-RU" altLang="ru-RU" sz="2400" dirty="0">
                <a:solidFill>
                  <a:schemeClr val="tx2"/>
                </a:solidFill>
                <a:latin typeface="Arial" charset="0"/>
              </a:rPr>
              <a:t>В каком случае возникла проблема выбора?</a:t>
            </a: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1066800" y="4191000"/>
            <a:ext cx="65532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15365" name="AutoShape 5"/>
          <p:cNvSpPr>
            <a:spLocks noChangeArrowheads="1"/>
          </p:cNvSpPr>
          <p:nvPr/>
        </p:nvSpPr>
        <p:spPr bwMode="auto">
          <a:xfrm>
            <a:off x="838200" y="304800"/>
            <a:ext cx="7543800" cy="963960"/>
          </a:xfrm>
          <a:prstGeom prst="roundRect">
            <a:avLst>
              <a:gd name="adj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 dirty="0" smtClean="0">
                <a:solidFill>
                  <a:schemeClr val="tx2"/>
                </a:solidFill>
                <a:latin typeface="Arial" charset="0"/>
              </a:rPr>
              <a:t>Определяем тему урока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 dirty="0" err="1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Хмический</a:t>
            </a:r>
            <a:r>
              <a:rPr lang="ru-RU" altLang="ru-RU" sz="3600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 опыт №1</a:t>
            </a:r>
            <a:endParaRPr lang="ru-RU" altLang="ru-RU" sz="3600" dirty="0">
              <a:solidFill>
                <a:schemeClr val="accent1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2051720" y="4725144"/>
            <a:ext cx="4495800" cy="1524000"/>
          </a:xfrm>
          <a:prstGeom prst="rect">
            <a:avLst/>
          </a:prstGeom>
          <a:solidFill>
            <a:srgbClr val="EEF1A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Tx/>
              <a:buSzTx/>
              <a:buFontTx/>
              <a:buNone/>
            </a:pPr>
            <a:endParaRPr lang="ru-RU" altLang="ru-RU" sz="800" dirty="0">
              <a:latin typeface="Arial" charset="0"/>
            </a:endParaRPr>
          </a:p>
        </p:txBody>
      </p:sp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" y="2438400"/>
            <a:ext cx="1322388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0" y="2667000"/>
            <a:ext cx="1733550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uild="p"/>
      <p:bldP spid="6147" grpId="0"/>
      <p:bldP spid="6148" grpId="0"/>
      <p:bldP spid="615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80000"/>
              </a:lnSpc>
              <a:spcBef>
                <a:spcPct val="20000"/>
              </a:spcBef>
              <a:buClrTx/>
              <a:buSzTx/>
              <a:buNone/>
            </a:pPr>
            <a:endParaRPr lang="ru-RU" altLang="ru-RU" sz="2800" b="1" dirty="0" smtClean="0">
              <a:solidFill>
                <a:schemeClr val="accent2"/>
              </a:solidFill>
              <a:latin typeface="Arial" charset="0"/>
            </a:endParaRPr>
          </a:p>
          <a:p>
            <a:pPr algn="just">
              <a:lnSpc>
                <a:spcPct val="80000"/>
              </a:lnSpc>
              <a:spcBef>
                <a:spcPct val="20000"/>
              </a:spcBef>
              <a:buClrTx/>
              <a:buSzTx/>
              <a:buNone/>
            </a:pPr>
            <a:r>
              <a:rPr lang="ru-RU" altLang="ru-RU" sz="2800" b="1" dirty="0" smtClean="0">
                <a:solidFill>
                  <a:schemeClr val="accent2"/>
                </a:solidFill>
                <a:latin typeface="Arial" charset="0"/>
              </a:rPr>
              <a:t>Сравните результаты</a:t>
            </a:r>
          </a:p>
          <a:p>
            <a:pPr algn="just">
              <a:lnSpc>
                <a:spcPct val="80000"/>
              </a:lnSpc>
              <a:spcBef>
                <a:spcPct val="20000"/>
              </a:spcBef>
              <a:buClrTx/>
              <a:buSzTx/>
              <a:buNone/>
            </a:pPr>
            <a:endParaRPr lang="ru-RU" altLang="ru-RU" sz="2800" b="1" dirty="0" smtClean="0">
              <a:solidFill>
                <a:schemeClr val="accent2"/>
              </a:solidFill>
              <a:latin typeface="Arial" charset="0"/>
            </a:endParaRPr>
          </a:p>
          <a:p>
            <a:pPr algn="just">
              <a:lnSpc>
                <a:spcPct val="80000"/>
              </a:lnSpc>
              <a:spcBef>
                <a:spcPct val="20000"/>
              </a:spcBef>
              <a:buClrTx/>
              <a:buSzTx/>
              <a:buNone/>
            </a:pPr>
            <a:endParaRPr lang="ru-RU" altLang="ru-RU" sz="2800" b="1" dirty="0" smtClean="0">
              <a:solidFill>
                <a:schemeClr val="accent2"/>
              </a:solidFill>
              <a:latin typeface="Arial" charset="0"/>
            </a:endParaRPr>
          </a:p>
          <a:p>
            <a:pPr algn="just">
              <a:lnSpc>
                <a:spcPct val="80000"/>
              </a:lnSpc>
              <a:spcBef>
                <a:spcPct val="20000"/>
              </a:spcBef>
              <a:buClrTx/>
              <a:buSzTx/>
              <a:buNone/>
            </a:pPr>
            <a:r>
              <a:rPr lang="ru-RU" altLang="ru-RU" sz="2800" b="1" dirty="0" smtClean="0">
                <a:solidFill>
                  <a:schemeClr val="accent2"/>
                </a:solidFill>
                <a:latin typeface="Arial" charset="0"/>
              </a:rPr>
              <a:t>б</a:t>
            </a:r>
            <a:r>
              <a:rPr lang="ru-RU" altLang="ru-RU" sz="2800" b="1" dirty="0" smtClean="0">
                <a:solidFill>
                  <a:srgbClr val="FF0000"/>
                </a:solidFill>
                <a:latin typeface="Arial" charset="0"/>
              </a:rPr>
              <a:t>о</a:t>
            </a:r>
            <a:r>
              <a:rPr lang="ru-RU" altLang="ru-RU" sz="2800" b="1" dirty="0" smtClean="0">
                <a:solidFill>
                  <a:schemeClr val="accent2"/>
                </a:solidFill>
                <a:latin typeface="Arial" charset="0"/>
              </a:rPr>
              <a:t>чка                       </a:t>
            </a:r>
            <a:r>
              <a:rPr lang="ru-RU" altLang="ru-RU" sz="2800" b="1" dirty="0" err="1" smtClean="0">
                <a:solidFill>
                  <a:schemeClr val="accent2"/>
                </a:solidFill>
                <a:latin typeface="Arial" charset="0"/>
              </a:rPr>
              <a:t>ч</a:t>
            </a:r>
            <a:r>
              <a:rPr lang="ru-RU" altLang="ru-RU" sz="2800" b="1" dirty="0" err="1" smtClean="0">
                <a:solidFill>
                  <a:srgbClr val="FF0000"/>
                </a:solidFill>
                <a:latin typeface="Arial" charset="0"/>
              </a:rPr>
              <a:t>ё</a:t>
            </a:r>
            <a:r>
              <a:rPr lang="ru-RU" altLang="ru-RU" sz="2800" b="1" dirty="0" smtClean="0">
                <a:solidFill>
                  <a:srgbClr val="FF0000"/>
                </a:solidFill>
                <a:latin typeface="Arial" charset="0"/>
              </a:rPr>
              <a:t>/</a:t>
            </a:r>
            <a:r>
              <a:rPr lang="ru-RU" altLang="ru-RU" sz="2800" b="1" dirty="0" err="1" smtClean="0">
                <a:solidFill>
                  <a:srgbClr val="FF0000"/>
                </a:solidFill>
                <a:latin typeface="Arial" charset="0"/>
              </a:rPr>
              <a:t>о</a:t>
            </a:r>
            <a:r>
              <a:rPr lang="ru-RU" altLang="ru-RU" sz="2800" b="1" dirty="0" err="1" smtClean="0">
                <a:solidFill>
                  <a:schemeClr val="accent2"/>
                </a:solidFill>
                <a:latin typeface="Arial" charset="0"/>
              </a:rPr>
              <a:t>лка</a:t>
            </a:r>
            <a:endParaRPr lang="ru-RU" altLang="ru-RU" sz="2800" b="1" dirty="0" smtClean="0">
              <a:solidFill>
                <a:schemeClr val="accent2"/>
              </a:solidFill>
              <a:latin typeface="Arial" charset="0"/>
            </a:endParaRPr>
          </a:p>
          <a:p>
            <a:pPr algn="just">
              <a:lnSpc>
                <a:spcPct val="80000"/>
              </a:lnSpc>
              <a:spcBef>
                <a:spcPct val="20000"/>
              </a:spcBef>
              <a:buClrTx/>
              <a:buSzTx/>
              <a:buNone/>
            </a:pPr>
            <a:r>
              <a:rPr lang="ru-RU" altLang="ru-RU" sz="2800" b="1" dirty="0" smtClean="0">
                <a:solidFill>
                  <a:schemeClr val="accent2"/>
                </a:solidFill>
                <a:latin typeface="Arial" charset="0"/>
              </a:rPr>
              <a:t>м</a:t>
            </a:r>
            <a:r>
              <a:rPr lang="ru-RU" altLang="ru-RU" sz="2800" b="1" dirty="0" smtClean="0">
                <a:solidFill>
                  <a:srgbClr val="FF0000"/>
                </a:solidFill>
                <a:latin typeface="Arial" charset="0"/>
              </a:rPr>
              <a:t>ё</a:t>
            </a:r>
            <a:r>
              <a:rPr lang="ru-RU" altLang="ru-RU" sz="2800" b="1" dirty="0" smtClean="0">
                <a:solidFill>
                  <a:schemeClr val="accent2"/>
                </a:solidFill>
                <a:latin typeface="Arial" charset="0"/>
              </a:rPr>
              <a:t>д                          </a:t>
            </a:r>
            <a:r>
              <a:rPr lang="ru-RU" altLang="ru-RU" sz="2800" b="1" dirty="0" err="1" smtClean="0">
                <a:solidFill>
                  <a:schemeClr val="accent2"/>
                </a:solidFill>
                <a:latin typeface="Arial" charset="0"/>
              </a:rPr>
              <a:t>ш</a:t>
            </a:r>
            <a:r>
              <a:rPr lang="ru-RU" altLang="ru-RU" sz="2800" b="1" dirty="0" err="1" smtClean="0">
                <a:solidFill>
                  <a:srgbClr val="FF0000"/>
                </a:solidFill>
                <a:latin typeface="Arial" charset="0"/>
              </a:rPr>
              <a:t>ё</a:t>
            </a:r>
            <a:r>
              <a:rPr lang="ru-RU" altLang="ru-RU" sz="2800" b="1" dirty="0" smtClean="0">
                <a:solidFill>
                  <a:srgbClr val="FF0000"/>
                </a:solidFill>
                <a:latin typeface="Arial" charset="0"/>
              </a:rPr>
              <a:t>/</a:t>
            </a:r>
            <a:r>
              <a:rPr lang="ru-RU" altLang="ru-RU" sz="2800" b="1" dirty="0" err="1" smtClean="0">
                <a:solidFill>
                  <a:srgbClr val="FF0000"/>
                </a:solidFill>
                <a:latin typeface="Arial" charset="0"/>
              </a:rPr>
              <a:t>о</a:t>
            </a:r>
            <a:r>
              <a:rPr lang="ru-RU" altLang="ru-RU" sz="2800" b="1" dirty="0" err="1" smtClean="0">
                <a:solidFill>
                  <a:schemeClr val="accent2"/>
                </a:solidFill>
                <a:latin typeface="Arial" charset="0"/>
              </a:rPr>
              <a:t>лк</a:t>
            </a:r>
            <a:endParaRPr lang="ru-RU" altLang="ru-RU" sz="2800" b="1" dirty="0" smtClean="0">
              <a:solidFill>
                <a:schemeClr val="accent2"/>
              </a:solidFill>
              <a:latin typeface="Arial" charset="0"/>
            </a:endParaRPr>
          </a:p>
          <a:p>
            <a:pPr algn="just">
              <a:lnSpc>
                <a:spcPct val="80000"/>
              </a:lnSpc>
              <a:spcBef>
                <a:spcPct val="20000"/>
              </a:spcBef>
              <a:buClrTx/>
              <a:buSzTx/>
              <a:buNone/>
            </a:pPr>
            <a:r>
              <a:rPr lang="ru-RU" altLang="ru-RU" sz="2800" b="1" dirty="0" smtClean="0">
                <a:solidFill>
                  <a:schemeClr val="accent2"/>
                </a:solidFill>
                <a:latin typeface="Arial" charset="0"/>
              </a:rPr>
              <a:t>л</a:t>
            </a:r>
            <a:r>
              <a:rPr lang="ru-RU" altLang="ru-RU" sz="2800" b="1" dirty="0" smtClean="0">
                <a:solidFill>
                  <a:srgbClr val="FF0000"/>
                </a:solidFill>
                <a:latin typeface="Arial" charset="0"/>
              </a:rPr>
              <a:t>о</a:t>
            </a:r>
            <a:r>
              <a:rPr lang="ru-RU" altLang="ru-RU" sz="2800" b="1" dirty="0" smtClean="0">
                <a:solidFill>
                  <a:schemeClr val="accent2"/>
                </a:solidFill>
                <a:latin typeface="Arial" charset="0"/>
              </a:rPr>
              <a:t>дка                       </a:t>
            </a:r>
            <a:r>
              <a:rPr lang="ru-RU" altLang="ru-RU" sz="2800" b="1" dirty="0" err="1" smtClean="0">
                <a:solidFill>
                  <a:schemeClr val="accent2"/>
                </a:solidFill>
                <a:latin typeface="Arial" charset="0"/>
              </a:rPr>
              <a:t>щ</a:t>
            </a:r>
            <a:r>
              <a:rPr lang="ru-RU" altLang="ru-RU" sz="2800" b="1" dirty="0" err="1" smtClean="0">
                <a:solidFill>
                  <a:srgbClr val="FF0000"/>
                </a:solidFill>
                <a:latin typeface="Arial" charset="0"/>
              </a:rPr>
              <a:t>ё</a:t>
            </a:r>
            <a:r>
              <a:rPr lang="ru-RU" altLang="ru-RU" sz="2800" b="1" dirty="0" smtClean="0">
                <a:solidFill>
                  <a:srgbClr val="FF0000"/>
                </a:solidFill>
                <a:latin typeface="Arial" charset="0"/>
              </a:rPr>
              <a:t>/</a:t>
            </a:r>
            <a:r>
              <a:rPr lang="ru-RU" altLang="ru-RU" sz="2800" b="1" dirty="0" err="1" smtClean="0">
                <a:solidFill>
                  <a:srgbClr val="FF0000"/>
                </a:solidFill>
                <a:latin typeface="Arial" charset="0"/>
              </a:rPr>
              <a:t>о</a:t>
            </a:r>
            <a:r>
              <a:rPr lang="ru-RU" altLang="ru-RU" sz="2800" b="1" dirty="0" err="1" smtClean="0">
                <a:solidFill>
                  <a:schemeClr val="accent2"/>
                </a:solidFill>
                <a:latin typeface="Arial" charset="0"/>
              </a:rPr>
              <a:t>тка</a:t>
            </a:r>
            <a:endParaRPr lang="en-US" altLang="ru-RU" sz="2800" b="1" dirty="0" smtClean="0">
              <a:solidFill>
                <a:schemeClr val="accent2"/>
              </a:solidFill>
              <a:latin typeface="Arial" charset="0"/>
            </a:endParaRPr>
          </a:p>
          <a:p>
            <a:pPr algn="just">
              <a:lnSpc>
                <a:spcPct val="80000"/>
              </a:lnSpc>
              <a:spcBef>
                <a:spcPct val="20000"/>
              </a:spcBef>
              <a:buClrTx/>
              <a:buSzTx/>
              <a:buNone/>
            </a:pPr>
            <a:r>
              <a:rPr lang="ru-RU" altLang="ru-RU" sz="2800" b="1" dirty="0" smtClean="0">
                <a:solidFill>
                  <a:schemeClr val="accent2"/>
                </a:solidFill>
                <a:latin typeface="Arial" charset="0"/>
              </a:rPr>
              <a:t>т</a:t>
            </a:r>
            <a:r>
              <a:rPr lang="ru-RU" altLang="ru-RU" sz="2800" b="1" dirty="0" smtClean="0">
                <a:solidFill>
                  <a:srgbClr val="FF0000"/>
                </a:solidFill>
                <a:latin typeface="Arial" charset="0"/>
              </a:rPr>
              <a:t>ё</a:t>
            </a:r>
            <a:r>
              <a:rPr lang="ru-RU" altLang="ru-RU" sz="2800" b="1" dirty="0" smtClean="0">
                <a:solidFill>
                  <a:schemeClr val="accent2"/>
                </a:solidFill>
                <a:latin typeface="Arial" charset="0"/>
              </a:rPr>
              <a:t>плый                    ж</a:t>
            </a:r>
            <a:r>
              <a:rPr lang="ru-RU" altLang="ru-RU" sz="2800" b="1" dirty="0" smtClean="0">
                <a:solidFill>
                  <a:srgbClr val="FF0000"/>
                </a:solidFill>
                <a:latin typeface="Arial" charset="0"/>
              </a:rPr>
              <a:t>ё/</a:t>
            </a:r>
            <a:r>
              <a:rPr lang="ru-RU" altLang="ru-RU" sz="2800" b="1" dirty="0" err="1" smtClean="0">
                <a:solidFill>
                  <a:srgbClr val="FF0000"/>
                </a:solidFill>
                <a:latin typeface="Arial" charset="0"/>
              </a:rPr>
              <a:t>о</a:t>
            </a:r>
            <a:r>
              <a:rPr lang="ru-RU" altLang="ru-RU" sz="2800" b="1" dirty="0" err="1" smtClean="0">
                <a:solidFill>
                  <a:schemeClr val="accent2"/>
                </a:solidFill>
                <a:latin typeface="Arial" charset="0"/>
              </a:rPr>
              <a:t>лтый</a:t>
            </a:r>
            <a:endParaRPr lang="ru-RU" altLang="ru-RU" sz="2800" b="1" dirty="0" smtClean="0">
              <a:solidFill>
                <a:schemeClr val="accent2"/>
              </a:solidFill>
              <a:latin typeface="Arial" charset="0"/>
            </a:endParaRPr>
          </a:p>
          <a:p>
            <a:endParaRPr lang="ru-RU" dirty="0"/>
          </a:p>
        </p:txBody>
      </p:sp>
      <p:sp>
        <p:nvSpPr>
          <p:cNvPr id="4" name="AutoShape 5"/>
          <p:cNvSpPr>
            <a:spLocks noGrp="1" noChangeArrowheads="1"/>
          </p:cNvSpPr>
          <p:nvPr>
            <p:ph type="title"/>
          </p:nvPr>
        </p:nvSpPr>
        <p:spPr bwMode="auto">
          <a:prstGeom prst="roundRect">
            <a:avLst>
              <a:gd name="adj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 dirty="0">
                <a:solidFill>
                  <a:schemeClr val="tx2"/>
                </a:solidFill>
                <a:latin typeface="Arial" charset="0"/>
              </a:rPr>
              <a:t>Определяем </a:t>
            </a:r>
            <a:r>
              <a:rPr lang="ru-RU" altLang="ru-RU" sz="3600" dirty="0" smtClean="0">
                <a:solidFill>
                  <a:schemeClr val="tx2"/>
                </a:solidFill>
                <a:latin typeface="Arial" charset="0"/>
              </a:rPr>
              <a:t>тему </a:t>
            </a:r>
            <a:r>
              <a:rPr lang="ru-RU" altLang="ru-RU" sz="3600" dirty="0">
                <a:solidFill>
                  <a:schemeClr val="tx2"/>
                </a:solidFill>
                <a:latin typeface="Arial" charset="0"/>
              </a:rPr>
              <a:t>урока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84576"/>
          </a:xfrm>
        </p:spPr>
        <p:txBody>
          <a:bodyPr/>
          <a:lstStyle/>
          <a:p>
            <a:r>
              <a:rPr lang="ru-RU" sz="2000" dirty="0" smtClean="0"/>
              <a:t>В некотором царстве, в некотором государстве жили буквы: гласные и согласные. Дружно живут согласные с гласными. Ещё бы! Им без гласных никак со своей работой не справиться. Вот и стараются не обижать своих певучих подружек.</a:t>
            </a:r>
          </a:p>
          <a:p>
            <a:r>
              <a:rPr lang="ru-RU" sz="2000" dirty="0" smtClean="0"/>
              <a:t>	Но плохо гласной букве, когда перед ней окажется шипящая.</a:t>
            </a:r>
          </a:p>
          <a:p>
            <a:r>
              <a:rPr lang="ru-RU" sz="2000" dirty="0" smtClean="0"/>
              <a:t>- А какие шипящие согласные вы знаете? (Ж, Ш, Ч, Щ) Что мы ёще о них знаем? (Ж и Ш – всегда твёрдые, Ч и Щ – всегда мягкие).</a:t>
            </a:r>
          </a:p>
          <a:p>
            <a:r>
              <a:rPr lang="ru-RU" sz="2000" dirty="0" smtClean="0"/>
              <a:t>С буквами Я, Ю,  Ы, Э шипящие вообще знаться не хотят. А уж как трудно с ними буквам О и Ё! То все буквам подавай букву Ё. То такая соседка им не по душе, и они согласны стоять только рядом с о. Вот и приходится писать по-разному слова с шипящими и буквами О и Ё.</a:t>
            </a:r>
          </a:p>
          <a:p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Сказочный кабинет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0"/>
            <a:ext cx="2160240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1143000"/>
            <a:ext cx="8382000" cy="16764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alt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БУКВЫ</a:t>
            </a:r>
            <a:r>
              <a:rPr lang="ru-RU" alt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4800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Ё</a:t>
            </a:r>
            <a:r>
              <a:rPr lang="ru-RU" altLang="ru-RU" sz="4800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4800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altLang="ru-RU" sz="4800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 ШИПЯЩИХ </a:t>
            </a:r>
            <a:br>
              <a:rPr lang="ru-RU" alt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КОРНЕ СЛОВА</a:t>
            </a:r>
            <a:r>
              <a:rPr lang="ru-RU" alt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alt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36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5" name="Рисунок 3" descr="http://img-fotki.yandex.ru/get/4515/cadi-1986.51b/0_8030a_9b0b0c21_X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29200" y="2743200"/>
            <a:ext cx="4457700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Прямоугольник 1"/>
          <p:cNvSpPr>
            <a:spLocks noChangeArrowheads="1"/>
          </p:cNvSpPr>
          <p:nvPr/>
        </p:nvSpPr>
        <p:spPr bwMode="auto">
          <a:xfrm>
            <a:off x="457200" y="381000"/>
            <a:ext cx="26987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 b="1" u="sng">
                <a:latin typeface="Times New Roman" pitchFamily="18" charset="0"/>
                <a:cs typeface="Times New Roman" pitchFamily="18" charset="0"/>
              </a:rPr>
              <a:t>Тема урока:</a:t>
            </a:r>
            <a:endParaRPr lang="ru-RU" altLang="ru-RU" sz="3600" b="1" u="sng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Познакомиться со способом выбора О-Ё в корнях после шипящих</a:t>
            </a:r>
          </a:p>
          <a:p>
            <a:endParaRPr lang="ru-RU" dirty="0" smtClean="0"/>
          </a:p>
          <a:p>
            <a:r>
              <a:rPr lang="ru-RU" dirty="0" smtClean="0"/>
              <a:t>Научиться выбирать буквы Ё или О после </a:t>
            </a:r>
            <a:r>
              <a:rPr lang="ru-RU" dirty="0" err="1" smtClean="0"/>
              <a:t>ши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</a:t>
            </a:r>
            <a:r>
              <a:rPr lang="ru-RU" dirty="0" err="1" smtClean="0"/>
              <a:t>пящих</a:t>
            </a:r>
            <a:r>
              <a:rPr lang="ru-RU" dirty="0" smtClean="0"/>
              <a:t> в корне и объяснить свой выбор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урока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2209800" y="2514600"/>
            <a:ext cx="4572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just" eaLnBrk="1" hangingPunct="1">
              <a:lnSpc>
                <a:spcPct val="80000"/>
              </a:lnSpc>
              <a:spcBef>
                <a:spcPct val="20000"/>
              </a:spcBef>
              <a:buClrTx/>
              <a:buSzTx/>
              <a:buFontTx/>
              <a:buNone/>
            </a:pPr>
            <a:r>
              <a:rPr lang="ru-RU" altLang="ru-RU" sz="2400" b="1">
                <a:solidFill>
                  <a:schemeClr val="accent2"/>
                </a:solidFill>
                <a:latin typeface="Arial" charset="0"/>
              </a:rPr>
              <a:t>жёлтый                крыжовник</a:t>
            </a:r>
          </a:p>
          <a:p>
            <a:pPr algn="just" eaLnBrk="1" hangingPunct="1">
              <a:lnSpc>
                <a:spcPct val="80000"/>
              </a:lnSpc>
              <a:spcBef>
                <a:spcPct val="20000"/>
              </a:spcBef>
              <a:buClrTx/>
              <a:buSzTx/>
              <a:buFontTx/>
              <a:buNone/>
            </a:pPr>
            <a:r>
              <a:rPr lang="ru-RU" altLang="ru-RU" sz="2400" b="1">
                <a:solidFill>
                  <a:schemeClr val="accent2"/>
                </a:solidFill>
                <a:latin typeface="Arial" charset="0"/>
              </a:rPr>
              <a:t>шёпот                   шорох</a:t>
            </a:r>
          </a:p>
          <a:p>
            <a:pPr algn="just" eaLnBrk="1" hangingPunct="1">
              <a:lnSpc>
                <a:spcPct val="80000"/>
              </a:lnSpc>
              <a:spcBef>
                <a:spcPct val="20000"/>
              </a:spcBef>
              <a:buClrTx/>
              <a:buSzTx/>
              <a:buFontTx/>
              <a:buNone/>
            </a:pPr>
            <a:r>
              <a:rPr lang="ru-RU" altLang="ru-RU" sz="2400" b="1">
                <a:solidFill>
                  <a:schemeClr val="accent2"/>
                </a:solidFill>
                <a:latin typeface="Arial" charset="0"/>
              </a:rPr>
              <a:t>чёрный                 шов</a:t>
            </a:r>
          </a:p>
          <a:p>
            <a:pPr algn="just" eaLnBrk="1" hangingPunct="1">
              <a:lnSpc>
                <a:spcPct val="80000"/>
              </a:lnSpc>
              <a:spcBef>
                <a:spcPct val="20000"/>
              </a:spcBef>
              <a:buClrTx/>
              <a:buSzTx/>
              <a:buFontTx/>
              <a:buNone/>
            </a:pPr>
            <a:r>
              <a:rPr lang="ru-RU" altLang="ru-RU" sz="2400" b="1">
                <a:solidFill>
                  <a:schemeClr val="accent2"/>
                </a:solidFill>
                <a:latin typeface="Arial" charset="0"/>
              </a:rPr>
              <a:t>щёлка                   капюшон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Tx/>
              <a:buSzTx/>
              <a:buFontTx/>
              <a:buNone/>
            </a:pPr>
            <a:endParaRPr lang="ru-RU" altLang="ru-RU" sz="800">
              <a:latin typeface="Arial" charset="0"/>
            </a:endParaRP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304800" y="4724400"/>
            <a:ext cx="86106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dirty="0">
                <a:solidFill>
                  <a:schemeClr val="tx2"/>
                </a:solidFill>
                <a:latin typeface="Arial" charset="0"/>
              </a:rPr>
              <a:t>• Подберите к словам 1-го столбика однокоренные слова (глаголы и существительное). </a:t>
            </a:r>
            <a:br>
              <a:rPr lang="ru-RU" altLang="ru-RU" sz="2400" dirty="0">
                <a:solidFill>
                  <a:schemeClr val="tx2"/>
                </a:solidFill>
                <a:latin typeface="Arial" charset="0"/>
              </a:rPr>
            </a:br>
            <a:r>
              <a:rPr lang="ru-RU" altLang="ru-RU" sz="2400" dirty="0">
                <a:solidFill>
                  <a:schemeClr val="tx2"/>
                </a:solidFill>
                <a:latin typeface="Arial" charset="0"/>
              </a:rPr>
              <a:t>Запишите рядом пары однокоренных слов, выделите корень. </a:t>
            </a:r>
            <a:br>
              <a:rPr lang="ru-RU" altLang="ru-RU" sz="2400" dirty="0">
                <a:solidFill>
                  <a:schemeClr val="tx2"/>
                </a:solidFill>
                <a:latin typeface="Arial" charset="0"/>
              </a:rPr>
            </a:br>
            <a:r>
              <a:rPr lang="ru-RU" altLang="ru-RU" sz="2400" dirty="0">
                <a:solidFill>
                  <a:schemeClr val="tx2"/>
                </a:solidFill>
                <a:latin typeface="Arial" charset="0"/>
              </a:rPr>
              <a:t> • Попробуйте сделать то же со словами 2-го столбика. Что получилось</a:t>
            </a:r>
            <a:r>
              <a:rPr lang="ru-RU" altLang="ru-RU" sz="2400" dirty="0" smtClean="0">
                <a:solidFill>
                  <a:schemeClr val="tx2"/>
                </a:solidFill>
                <a:latin typeface="Arial" charset="0"/>
              </a:rPr>
              <a:t>? </a:t>
            </a:r>
            <a:endParaRPr lang="ru-RU" altLang="ru-RU" sz="240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17412" name="AutoShape 4"/>
          <p:cNvSpPr>
            <a:spLocks noChangeArrowheads="1"/>
          </p:cNvSpPr>
          <p:nvPr/>
        </p:nvSpPr>
        <p:spPr bwMode="auto">
          <a:xfrm>
            <a:off x="914400" y="0"/>
            <a:ext cx="7543800" cy="1371600"/>
          </a:xfrm>
          <a:prstGeom prst="roundRect">
            <a:avLst>
              <a:gd name="adj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dirty="0">
                <a:solidFill>
                  <a:schemeClr val="tx2"/>
                </a:solidFill>
                <a:latin typeface="Arial" charset="0"/>
              </a:rPr>
              <a:t>Решаем проблему,</a:t>
            </a:r>
            <a:br>
              <a:rPr lang="ru-RU" altLang="ru-RU" sz="3200" dirty="0">
                <a:solidFill>
                  <a:schemeClr val="tx2"/>
                </a:solidFill>
                <a:latin typeface="Arial" charset="0"/>
              </a:rPr>
            </a:br>
            <a:r>
              <a:rPr lang="ru-RU" altLang="ru-RU" sz="3200" dirty="0">
                <a:solidFill>
                  <a:schemeClr val="tx2"/>
                </a:solidFill>
                <a:latin typeface="Arial" charset="0"/>
              </a:rPr>
              <a:t> открываем новые </a:t>
            </a:r>
            <a:r>
              <a:rPr lang="ru-RU" altLang="ru-RU" sz="3200" dirty="0" smtClean="0">
                <a:solidFill>
                  <a:schemeClr val="tx2"/>
                </a:solidFill>
                <a:latin typeface="Arial" charset="0"/>
              </a:rPr>
              <a:t>знания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dirty="0" smtClean="0">
                <a:solidFill>
                  <a:schemeClr val="accent4"/>
                </a:solidFill>
                <a:latin typeface="Arial" charset="0"/>
              </a:rPr>
              <a:t>Химический опыт №2</a:t>
            </a:r>
            <a:endParaRPr lang="ru-RU" altLang="ru-RU" sz="3200" dirty="0">
              <a:solidFill>
                <a:schemeClr val="accent4"/>
              </a:solidFill>
              <a:latin typeface="Arial" charset="0"/>
            </a:endParaRP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1447800" y="1600200"/>
            <a:ext cx="73914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dirty="0">
                <a:solidFill>
                  <a:schemeClr val="tx2"/>
                </a:solidFill>
                <a:latin typeface="Arial" charset="0"/>
              </a:rPr>
              <a:t>Прочитайте слова вслух. </a:t>
            </a:r>
            <a:br>
              <a:rPr lang="ru-RU" altLang="ru-RU" sz="2400" dirty="0">
                <a:solidFill>
                  <a:schemeClr val="tx2"/>
                </a:solidFill>
                <a:latin typeface="Arial" charset="0"/>
              </a:rPr>
            </a:br>
            <a:r>
              <a:rPr lang="ru-RU" altLang="ru-RU" sz="2400" dirty="0">
                <a:solidFill>
                  <a:schemeClr val="tx2"/>
                </a:solidFill>
                <a:latin typeface="Arial" charset="0"/>
              </a:rPr>
              <a:t>Какой звук слышится под ударением после шипящих в корне слова? А какие буквы пишутся?</a:t>
            </a: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2057400" y="3886200"/>
            <a:ext cx="50292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>
                <a:solidFill>
                  <a:schemeClr val="tx2"/>
                </a:solidFill>
                <a:latin typeface="Arial" charset="0"/>
              </a:rPr>
              <a:t>Обсудите и выполните в парах.</a:t>
            </a:r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2057400" y="6324600"/>
            <a:ext cx="5029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>
                <a:solidFill>
                  <a:schemeClr val="tx2"/>
                </a:solidFill>
                <a:latin typeface="Arial" charset="0"/>
              </a:rPr>
              <a:t>Сравните результаты.</a:t>
            </a:r>
          </a:p>
        </p:txBody>
      </p:sp>
      <p:sp>
        <p:nvSpPr>
          <p:cNvPr id="8201" name="AutoShape 9"/>
          <p:cNvSpPr>
            <a:spLocks/>
          </p:cNvSpPr>
          <p:nvPr/>
        </p:nvSpPr>
        <p:spPr bwMode="auto">
          <a:xfrm>
            <a:off x="6705600" y="2590800"/>
            <a:ext cx="304800" cy="1295400"/>
          </a:xfrm>
          <a:prstGeom prst="rightBrace">
            <a:avLst>
              <a:gd name="adj1" fmla="val 3541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7086600" y="2971800"/>
            <a:ext cx="1295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>
                <a:solidFill>
                  <a:schemeClr val="tx2"/>
                </a:solidFill>
                <a:latin typeface="Arial" charset="0"/>
              </a:rPr>
              <a:t>искл.</a:t>
            </a:r>
          </a:p>
        </p:txBody>
      </p:sp>
      <p:pic>
        <p:nvPicPr>
          <p:cNvPr id="8203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2667000"/>
            <a:ext cx="1828800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/>
      <p:bldP spid="8197" grpId="0" build="allAtOnce"/>
      <p:bldP spid="8198" grpId="0"/>
      <p:bldP spid="8199" grpId="0"/>
      <p:bldP spid="8201" grpId="0" animBg="1"/>
      <p:bldP spid="820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1066800" y="685800"/>
            <a:ext cx="3200400" cy="1524000"/>
          </a:xfrm>
          <a:prstGeom prst="rect">
            <a:avLst/>
          </a:prstGeom>
          <a:solidFill>
            <a:srgbClr val="DCEFF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just" eaLnBrk="1" hangingPunct="1">
              <a:lnSpc>
                <a:spcPct val="80000"/>
              </a:lnSpc>
              <a:spcBef>
                <a:spcPct val="20000"/>
              </a:spcBef>
              <a:buClrTx/>
              <a:buSzTx/>
              <a:buFontTx/>
              <a:buNone/>
            </a:pPr>
            <a:r>
              <a:rPr lang="ru-RU" altLang="ru-RU" sz="2400" b="1">
                <a:solidFill>
                  <a:schemeClr val="accent2"/>
                </a:solidFill>
                <a:latin typeface="Arial" charset="0"/>
              </a:rPr>
              <a:t>жёлтый </a:t>
            </a:r>
            <a:r>
              <a:rPr lang="ru-RU" altLang="ru-RU" sz="1800" b="1">
                <a:latin typeface="Arial" charset="0"/>
              </a:rPr>
              <a:t>–</a:t>
            </a:r>
            <a:r>
              <a:rPr lang="ru-RU" altLang="ru-RU" sz="1800">
                <a:latin typeface="Arial" charset="0"/>
              </a:rPr>
              <a:t> </a:t>
            </a:r>
            <a:r>
              <a:rPr lang="ru-RU" altLang="ru-RU" sz="2400" b="1">
                <a:solidFill>
                  <a:schemeClr val="accent2"/>
                </a:solidFill>
                <a:latin typeface="Arial" charset="0"/>
              </a:rPr>
              <a:t> желтеть</a:t>
            </a:r>
          </a:p>
          <a:p>
            <a:pPr algn="just" eaLnBrk="1" hangingPunct="1">
              <a:lnSpc>
                <a:spcPct val="80000"/>
              </a:lnSpc>
              <a:spcBef>
                <a:spcPct val="20000"/>
              </a:spcBef>
              <a:buClrTx/>
              <a:buSzTx/>
              <a:buFontTx/>
              <a:buNone/>
            </a:pPr>
            <a:r>
              <a:rPr lang="ru-RU" altLang="ru-RU" sz="2400" b="1">
                <a:solidFill>
                  <a:schemeClr val="accent2"/>
                </a:solidFill>
                <a:latin typeface="Arial" charset="0"/>
              </a:rPr>
              <a:t>шёпот </a:t>
            </a:r>
            <a:r>
              <a:rPr lang="ru-RU" altLang="ru-RU" sz="1800" b="1">
                <a:latin typeface="Arial" charset="0"/>
              </a:rPr>
              <a:t>–</a:t>
            </a:r>
            <a:r>
              <a:rPr lang="ru-RU" altLang="ru-RU" sz="1800">
                <a:latin typeface="Arial" charset="0"/>
              </a:rPr>
              <a:t> </a:t>
            </a:r>
            <a:r>
              <a:rPr lang="ru-RU" altLang="ru-RU" sz="2400" b="1">
                <a:solidFill>
                  <a:schemeClr val="accent2"/>
                </a:solidFill>
                <a:latin typeface="Arial" charset="0"/>
              </a:rPr>
              <a:t> шептать</a:t>
            </a:r>
          </a:p>
          <a:p>
            <a:pPr algn="just" eaLnBrk="1" hangingPunct="1">
              <a:lnSpc>
                <a:spcPct val="80000"/>
              </a:lnSpc>
              <a:spcBef>
                <a:spcPct val="20000"/>
              </a:spcBef>
              <a:buClrTx/>
              <a:buSzTx/>
              <a:buFontTx/>
              <a:buNone/>
            </a:pPr>
            <a:r>
              <a:rPr lang="ru-RU" altLang="ru-RU" sz="2400" b="1">
                <a:solidFill>
                  <a:schemeClr val="accent2"/>
                </a:solidFill>
                <a:latin typeface="Arial" charset="0"/>
              </a:rPr>
              <a:t>чёрный </a:t>
            </a:r>
            <a:r>
              <a:rPr lang="ru-RU" altLang="ru-RU" sz="1800" b="1">
                <a:latin typeface="Arial" charset="0"/>
              </a:rPr>
              <a:t>–</a:t>
            </a:r>
            <a:r>
              <a:rPr lang="ru-RU" altLang="ru-RU" sz="1800">
                <a:latin typeface="Arial" charset="0"/>
              </a:rPr>
              <a:t> </a:t>
            </a:r>
            <a:r>
              <a:rPr lang="ru-RU" altLang="ru-RU" sz="2400" b="1">
                <a:solidFill>
                  <a:schemeClr val="accent2"/>
                </a:solidFill>
                <a:latin typeface="Arial" charset="0"/>
              </a:rPr>
              <a:t> чернеть</a:t>
            </a:r>
          </a:p>
          <a:p>
            <a:pPr algn="just" eaLnBrk="1" hangingPunct="1">
              <a:lnSpc>
                <a:spcPct val="80000"/>
              </a:lnSpc>
              <a:spcBef>
                <a:spcPct val="20000"/>
              </a:spcBef>
              <a:buClrTx/>
              <a:buSzTx/>
              <a:buFontTx/>
              <a:buNone/>
            </a:pPr>
            <a:r>
              <a:rPr lang="ru-RU" altLang="ru-RU" sz="2400" b="1">
                <a:solidFill>
                  <a:schemeClr val="accent2"/>
                </a:solidFill>
                <a:latin typeface="Arial" charset="0"/>
              </a:rPr>
              <a:t>щёлка </a:t>
            </a:r>
            <a:r>
              <a:rPr lang="ru-RU" altLang="ru-RU" sz="1800" b="1">
                <a:latin typeface="Arial" charset="0"/>
              </a:rPr>
              <a:t>–</a:t>
            </a:r>
            <a:r>
              <a:rPr lang="ru-RU" altLang="ru-RU" sz="1800">
                <a:latin typeface="Arial" charset="0"/>
              </a:rPr>
              <a:t> </a:t>
            </a:r>
            <a:r>
              <a:rPr lang="ru-RU" altLang="ru-RU" sz="2400" b="1">
                <a:solidFill>
                  <a:schemeClr val="accent2"/>
                </a:solidFill>
                <a:latin typeface="Arial" charset="0"/>
              </a:rPr>
              <a:t> щель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Tx/>
              <a:buSzTx/>
              <a:buFontTx/>
              <a:buNone/>
            </a:pPr>
            <a:endParaRPr lang="ru-RU" altLang="ru-RU" sz="800">
              <a:latin typeface="Arial" charset="0"/>
            </a:endParaRP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1676400" y="4800600"/>
            <a:ext cx="6400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1447800" y="2438400"/>
            <a:ext cx="63246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>
                <a:solidFill>
                  <a:schemeClr val="tx2"/>
                </a:solidFill>
                <a:latin typeface="Arial" charset="0"/>
              </a:rPr>
              <a:t>Установите закономерность в корнях однокоренных слов.</a:t>
            </a: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914400" y="6019800"/>
            <a:ext cx="7772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5029200" y="685800"/>
            <a:ext cx="3200400" cy="1524000"/>
          </a:xfrm>
          <a:prstGeom prst="rect">
            <a:avLst/>
          </a:prstGeom>
          <a:solidFill>
            <a:srgbClr val="DCEFF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just" eaLnBrk="1" hangingPunct="1">
              <a:lnSpc>
                <a:spcPct val="80000"/>
              </a:lnSpc>
              <a:spcBef>
                <a:spcPct val="20000"/>
              </a:spcBef>
              <a:buClrTx/>
              <a:buSzTx/>
              <a:buFontTx/>
              <a:buNone/>
            </a:pPr>
            <a:r>
              <a:rPr lang="ru-RU" altLang="ru-RU" sz="2400" b="1">
                <a:solidFill>
                  <a:schemeClr val="accent2"/>
                </a:solidFill>
                <a:latin typeface="Arial" charset="0"/>
              </a:rPr>
              <a:t>крыжовник  </a:t>
            </a:r>
            <a:r>
              <a:rPr lang="ru-RU" altLang="ru-RU" sz="1800" b="1">
                <a:latin typeface="Arial" charset="0"/>
              </a:rPr>
              <a:t>–</a:t>
            </a:r>
            <a:r>
              <a:rPr lang="ru-RU" altLang="ru-RU" sz="1800">
                <a:latin typeface="Arial" charset="0"/>
              </a:rPr>
              <a:t> </a:t>
            </a:r>
            <a:r>
              <a:rPr lang="ru-RU" altLang="ru-RU" sz="2400" b="1">
                <a:solidFill>
                  <a:schemeClr val="accent2"/>
                </a:solidFill>
                <a:latin typeface="Arial" charset="0"/>
              </a:rPr>
              <a:t>  ?</a:t>
            </a:r>
          </a:p>
          <a:p>
            <a:pPr algn="just" eaLnBrk="1" hangingPunct="1">
              <a:lnSpc>
                <a:spcPct val="80000"/>
              </a:lnSpc>
              <a:spcBef>
                <a:spcPct val="20000"/>
              </a:spcBef>
              <a:buClrTx/>
              <a:buSzTx/>
              <a:buFontTx/>
              <a:buNone/>
            </a:pPr>
            <a:r>
              <a:rPr lang="ru-RU" altLang="ru-RU" sz="2400" b="1">
                <a:solidFill>
                  <a:schemeClr val="accent2"/>
                </a:solidFill>
                <a:latin typeface="Arial" charset="0"/>
              </a:rPr>
              <a:t>шорох </a:t>
            </a:r>
            <a:r>
              <a:rPr lang="ru-RU" altLang="ru-RU" sz="1800" b="1">
                <a:latin typeface="Arial" charset="0"/>
              </a:rPr>
              <a:t>–</a:t>
            </a:r>
            <a:r>
              <a:rPr lang="ru-RU" altLang="ru-RU" sz="1800">
                <a:latin typeface="Arial" charset="0"/>
              </a:rPr>
              <a:t> </a:t>
            </a:r>
            <a:r>
              <a:rPr lang="ru-RU" altLang="ru-RU" sz="2400" b="1">
                <a:solidFill>
                  <a:schemeClr val="accent2"/>
                </a:solidFill>
                <a:latin typeface="Arial" charset="0"/>
              </a:rPr>
              <a:t> ?</a:t>
            </a:r>
          </a:p>
          <a:p>
            <a:pPr algn="just" eaLnBrk="1" hangingPunct="1">
              <a:lnSpc>
                <a:spcPct val="80000"/>
              </a:lnSpc>
              <a:spcBef>
                <a:spcPct val="20000"/>
              </a:spcBef>
              <a:buClrTx/>
              <a:buSzTx/>
              <a:buFontTx/>
              <a:buNone/>
            </a:pPr>
            <a:r>
              <a:rPr lang="ru-RU" altLang="ru-RU" sz="2400" b="1">
                <a:solidFill>
                  <a:schemeClr val="accent2"/>
                </a:solidFill>
                <a:latin typeface="Arial" charset="0"/>
              </a:rPr>
              <a:t>шов </a:t>
            </a:r>
            <a:r>
              <a:rPr lang="ru-RU" altLang="ru-RU" sz="1800" b="1">
                <a:latin typeface="Arial" charset="0"/>
              </a:rPr>
              <a:t>–</a:t>
            </a:r>
            <a:r>
              <a:rPr lang="ru-RU" altLang="ru-RU" sz="1800">
                <a:latin typeface="Arial" charset="0"/>
              </a:rPr>
              <a:t> </a:t>
            </a:r>
            <a:r>
              <a:rPr lang="ru-RU" altLang="ru-RU" sz="2400" b="1">
                <a:solidFill>
                  <a:schemeClr val="accent2"/>
                </a:solidFill>
                <a:latin typeface="Arial" charset="0"/>
              </a:rPr>
              <a:t> ?</a:t>
            </a:r>
          </a:p>
          <a:p>
            <a:pPr algn="just" eaLnBrk="1" hangingPunct="1">
              <a:lnSpc>
                <a:spcPct val="80000"/>
              </a:lnSpc>
              <a:spcBef>
                <a:spcPct val="20000"/>
              </a:spcBef>
              <a:buClrTx/>
              <a:buSzTx/>
              <a:buFontTx/>
              <a:buNone/>
            </a:pPr>
            <a:r>
              <a:rPr lang="ru-RU" altLang="ru-RU" sz="2400" b="1">
                <a:solidFill>
                  <a:schemeClr val="accent2"/>
                </a:solidFill>
                <a:latin typeface="Arial" charset="0"/>
              </a:rPr>
              <a:t>капюшон </a:t>
            </a:r>
            <a:r>
              <a:rPr lang="ru-RU" altLang="ru-RU" sz="1800" b="1">
                <a:latin typeface="Arial" charset="0"/>
              </a:rPr>
              <a:t>–</a:t>
            </a:r>
            <a:r>
              <a:rPr lang="ru-RU" altLang="ru-RU" sz="1800">
                <a:latin typeface="Arial" charset="0"/>
              </a:rPr>
              <a:t> </a:t>
            </a:r>
            <a:r>
              <a:rPr lang="ru-RU" altLang="ru-RU" sz="2400" b="1">
                <a:solidFill>
                  <a:schemeClr val="accent2"/>
                </a:solidFill>
                <a:latin typeface="Arial" charset="0"/>
              </a:rPr>
              <a:t> ?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Tx/>
              <a:buSzTx/>
              <a:buFontTx/>
              <a:buNone/>
            </a:pPr>
            <a:endParaRPr lang="ru-RU" altLang="ru-RU" sz="800">
              <a:latin typeface="Arial" charset="0"/>
            </a:endParaRPr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1981200" y="3352800"/>
            <a:ext cx="50292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>
                <a:solidFill>
                  <a:schemeClr val="tx2"/>
                </a:solidFill>
                <a:latin typeface="Arial" charset="0"/>
              </a:rPr>
              <a:t>Проверьте себя.</a:t>
            </a: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2895600" y="3124200"/>
            <a:ext cx="3200400" cy="1524000"/>
          </a:xfrm>
          <a:prstGeom prst="rect">
            <a:avLst/>
          </a:prstGeom>
          <a:solidFill>
            <a:srgbClr val="DCEFF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just" eaLnBrk="1" hangingPunct="1">
              <a:lnSpc>
                <a:spcPct val="80000"/>
              </a:lnSpc>
              <a:spcBef>
                <a:spcPct val="20000"/>
              </a:spcBef>
              <a:buClrTx/>
              <a:buSzTx/>
              <a:buFontTx/>
              <a:buNone/>
            </a:pPr>
            <a:r>
              <a:rPr lang="ru-RU" altLang="ru-RU" sz="2400" b="1">
                <a:solidFill>
                  <a:schemeClr val="accent2"/>
                </a:solidFill>
                <a:latin typeface="Arial" charset="0"/>
              </a:rPr>
              <a:t>ж</a:t>
            </a:r>
            <a:r>
              <a:rPr lang="ru-RU" altLang="ru-RU" sz="2400" b="1">
                <a:solidFill>
                  <a:srgbClr val="FF0000"/>
                </a:solidFill>
                <a:latin typeface="Arial" charset="0"/>
              </a:rPr>
              <a:t>ё</a:t>
            </a:r>
            <a:r>
              <a:rPr lang="ru-RU" altLang="ru-RU" sz="2400" b="1">
                <a:solidFill>
                  <a:schemeClr val="accent2"/>
                </a:solidFill>
                <a:latin typeface="Arial" charset="0"/>
              </a:rPr>
              <a:t>лтый </a:t>
            </a:r>
            <a:r>
              <a:rPr lang="ru-RU" altLang="ru-RU" sz="1800" b="1">
                <a:latin typeface="Arial" charset="0"/>
              </a:rPr>
              <a:t>–</a:t>
            </a:r>
            <a:r>
              <a:rPr lang="ru-RU" altLang="ru-RU" sz="1800">
                <a:latin typeface="Arial" charset="0"/>
              </a:rPr>
              <a:t>  </a:t>
            </a:r>
            <a:r>
              <a:rPr lang="ru-RU" altLang="ru-RU" sz="2400" b="1">
                <a:solidFill>
                  <a:schemeClr val="accent2"/>
                </a:solidFill>
                <a:latin typeface="Arial" charset="0"/>
              </a:rPr>
              <a:t>ж</a:t>
            </a:r>
            <a:r>
              <a:rPr lang="ru-RU" altLang="ru-RU" sz="2400" b="1">
                <a:solidFill>
                  <a:srgbClr val="FF0000"/>
                </a:solidFill>
                <a:latin typeface="Arial" charset="0"/>
              </a:rPr>
              <a:t>е</a:t>
            </a:r>
            <a:r>
              <a:rPr lang="ru-RU" altLang="ru-RU" sz="2400" b="1">
                <a:solidFill>
                  <a:schemeClr val="accent2"/>
                </a:solidFill>
                <a:latin typeface="Arial" charset="0"/>
              </a:rPr>
              <a:t>лтеть</a:t>
            </a:r>
          </a:p>
          <a:p>
            <a:pPr algn="just" eaLnBrk="1" hangingPunct="1">
              <a:lnSpc>
                <a:spcPct val="80000"/>
              </a:lnSpc>
              <a:spcBef>
                <a:spcPct val="20000"/>
              </a:spcBef>
              <a:buClrTx/>
              <a:buSzTx/>
              <a:buFontTx/>
              <a:buNone/>
            </a:pPr>
            <a:r>
              <a:rPr lang="ru-RU" altLang="ru-RU" sz="2400" b="1">
                <a:solidFill>
                  <a:schemeClr val="accent2"/>
                </a:solidFill>
                <a:latin typeface="Arial" charset="0"/>
              </a:rPr>
              <a:t>ш</a:t>
            </a:r>
            <a:r>
              <a:rPr lang="ru-RU" altLang="ru-RU" sz="2400" b="1">
                <a:solidFill>
                  <a:srgbClr val="FF0000"/>
                </a:solidFill>
                <a:latin typeface="Arial" charset="0"/>
              </a:rPr>
              <a:t>ё</a:t>
            </a:r>
            <a:r>
              <a:rPr lang="ru-RU" altLang="ru-RU" sz="2400" b="1">
                <a:solidFill>
                  <a:schemeClr val="accent2"/>
                </a:solidFill>
                <a:latin typeface="Arial" charset="0"/>
              </a:rPr>
              <a:t>пот </a:t>
            </a:r>
            <a:r>
              <a:rPr lang="ru-RU" altLang="ru-RU" sz="1800" b="1">
                <a:latin typeface="Arial" charset="0"/>
              </a:rPr>
              <a:t>–</a:t>
            </a:r>
            <a:r>
              <a:rPr lang="ru-RU" altLang="ru-RU" sz="1800">
                <a:latin typeface="Arial" charset="0"/>
              </a:rPr>
              <a:t>  </a:t>
            </a:r>
            <a:r>
              <a:rPr lang="ru-RU" altLang="ru-RU" sz="2400" b="1">
                <a:solidFill>
                  <a:schemeClr val="accent2"/>
                </a:solidFill>
                <a:latin typeface="Arial" charset="0"/>
              </a:rPr>
              <a:t>ш</a:t>
            </a:r>
            <a:r>
              <a:rPr lang="ru-RU" altLang="ru-RU" sz="2400" b="1">
                <a:solidFill>
                  <a:srgbClr val="FF0000"/>
                </a:solidFill>
                <a:latin typeface="Arial" charset="0"/>
              </a:rPr>
              <a:t>е</a:t>
            </a:r>
            <a:r>
              <a:rPr lang="ru-RU" altLang="ru-RU" sz="2400" b="1">
                <a:solidFill>
                  <a:schemeClr val="accent2"/>
                </a:solidFill>
                <a:latin typeface="Arial" charset="0"/>
              </a:rPr>
              <a:t>птать</a:t>
            </a:r>
          </a:p>
          <a:p>
            <a:pPr algn="just" eaLnBrk="1" hangingPunct="1">
              <a:lnSpc>
                <a:spcPct val="80000"/>
              </a:lnSpc>
              <a:spcBef>
                <a:spcPct val="20000"/>
              </a:spcBef>
              <a:buClrTx/>
              <a:buSzTx/>
              <a:buFontTx/>
              <a:buNone/>
            </a:pPr>
            <a:r>
              <a:rPr lang="ru-RU" altLang="ru-RU" sz="2400" b="1">
                <a:solidFill>
                  <a:schemeClr val="accent2"/>
                </a:solidFill>
                <a:latin typeface="Arial" charset="0"/>
              </a:rPr>
              <a:t>ч</a:t>
            </a:r>
            <a:r>
              <a:rPr lang="ru-RU" altLang="ru-RU" sz="2400" b="1">
                <a:solidFill>
                  <a:srgbClr val="FF0000"/>
                </a:solidFill>
                <a:latin typeface="Arial" charset="0"/>
              </a:rPr>
              <a:t>ё</a:t>
            </a:r>
            <a:r>
              <a:rPr lang="ru-RU" altLang="ru-RU" sz="2400" b="1">
                <a:solidFill>
                  <a:schemeClr val="accent2"/>
                </a:solidFill>
                <a:latin typeface="Arial" charset="0"/>
              </a:rPr>
              <a:t>рный </a:t>
            </a:r>
            <a:r>
              <a:rPr lang="ru-RU" altLang="ru-RU" sz="1800" b="1">
                <a:latin typeface="Arial" charset="0"/>
              </a:rPr>
              <a:t>–</a:t>
            </a:r>
            <a:r>
              <a:rPr lang="ru-RU" altLang="ru-RU" sz="1800">
                <a:latin typeface="Arial" charset="0"/>
              </a:rPr>
              <a:t> </a:t>
            </a:r>
            <a:r>
              <a:rPr lang="ru-RU" altLang="ru-RU" sz="2400" b="1">
                <a:solidFill>
                  <a:schemeClr val="accent2"/>
                </a:solidFill>
                <a:latin typeface="Arial" charset="0"/>
              </a:rPr>
              <a:t> ч</a:t>
            </a:r>
            <a:r>
              <a:rPr lang="ru-RU" altLang="ru-RU" sz="2400" b="1">
                <a:solidFill>
                  <a:srgbClr val="FF0000"/>
                </a:solidFill>
                <a:latin typeface="Arial" charset="0"/>
              </a:rPr>
              <a:t>е</a:t>
            </a:r>
            <a:r>
              <a:rPr lang="ru-RU" altLang="ru-RU" sz="2400" b="1">
                <a:solidFill>
                  <a:schemeClr val="accent2"/>
                </a:solidFill>
                <a:latin typeface="Arial" charset="0"/>
              </a:rPr>
              <a:t>рнеть</a:t>
            </a:r>
          </a:p>
          <a:p>
            <a:pPr algn="just" eaLnBrk="1" hangingPunct="1">
              <a:lnSpc>
                <a:spcPct val="80000"/>
              </a:lnSpc>
              <a:spcBef>
                <a:spcPct val="20000"/>
              </a:spcBef>
              <a:buClrTx/>
              <a:buSzTx/>
              <a:buFontTx/>
              <a:buNone/>
            </a:pPr>
            <a:r>
              <a:rPr lang="ru-RU" altLang="ru-RU" sz="2400" b="1">
                <a:solidFill>
                  <a:schemeClr val="accent2"/>
                </a:solidFill>
                <a:latin typeface="Arial" charset="0"/>
              </a:rPr>
              <a:t>щ</a:t>
            </a:r>
            <a:r>
              <a:rPr lang="ru-RU" altLang="ru-RU" sz="2400" b="1">
                <a:solidFill>
                  <a:srgbClr val="FF0000"/>
                </a:solidFill>
                <a:latin typeface="Arial" charset="0"/>
              </a:rPr>
              <a:t>ё</a:t>
            </a:r>
            <a:r>
              <a:rPr lang="ru-RU" altLang="ru-RU" sz="2400" b="1">
                <a:solidFill>
                  <a:schemeClr val="accent2"/>
                </a:solidFill>
                <a:latin typeface="Arial" charset="0"/>
              </a:rPr>
              <a:t>лка </a:t>
            </a:r>
            <a:r>
              <a:rPr lang="ru-RU" altLang="ru-RU" sz="1800" b="1">
                <a:latin typeface="Arial" charset="0"/>
              </a:rPr>
              <a:t>–</a:t>
            </a:r>
            <a:r>
              <a:rPr lang="ru-RU" altLang="ru-RU" sz="1800">
                <a:latin typeface="Arial" charset="0"/>
              </a:rPr>
              <a:t> </a:t>
            </a:r>
            <a:r>
              <a:rPr lang="ru-RU" altLang="ru-RU" sz="2400" b="1">
                <a:solidFill>
                  <a:schemeClr val="accent2"/>
                </a:solidFill>
                <a:latin typeface="Arial" charset="0"/>
              </a:rPr>
              <a:t> щ</a:t>
            </a:r>
            <a:r>
              <a:rPr lang="ru-RU" altLang="ru-RU" sz="2400" b="1">
                <a:solidFill>
                  <a:srgbClr val="FF0000"/>
                </a:solidFill>
                <a:latin typeface="Arial" charset="0"/>
              </a:rPr>
              <a:t>е</a:t>
            </a:r>
            <a:r>
              <a:rPr lang="ru-RU" altLang="ru-RU" sz="2400" b="1">
                <a:solidFill>
                  <a:schemeClr val="accent2"/>
                </a:solidFill>
                <a:latin typeface="Arial" charset="0"/>
              </a:rPr>
              <a:t>ль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Tx/>
              <a:buSzTx/>
              <a:buFontTx/>
              <a:buNone/>
            </a:pPr>
            <a:endParaRPr lang="ru-RU" altLang="ru-RU" sz="800">
              <a:latin typeface="Arial" charset="0"/>
            </a:endParaRP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>
            <a:off x="762000" y="5410200"/>
            <a:ext cx="8001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9226" name="Arc 10"/>
          <p:cNvSpPr>
            <a:spLocks/>
          </p:cNvSpPr>
          <p:nvPr/>
        </p:nvSpPr>
        <p:spPr bwMode="auto">
          <a:xfrm>
            <a:off x="1143000" y="609600"/>
            <a:ext cx="750888" cy="935038"/>
          </a:xfrm>
          <a:custGeom>
            <a:avLst/>
            <a:gdLst>
              <a:gd name="T0" fmla="*/ 0 w 25562"/>
              <a:gd name="T1" fmla="*/ 2147483647 h 21600"/>
              <a:gd name="T2" fmla="*/ 2147483647 w 25562"/>
              <a:gd name="T3" fmla="*/ 2147483647 h 21600"/>
              <a:gd name="T4" fmla="*/ 2147483647 w 25562"/>
              <a:gd name="T5" fmla="*/ 2147483647 h 21600"/>
              <a:gd name="T6" fmla="*/ 0 60000 65536"/>
              <a:gd name="T7" fmla="*/ 0 60000 65536"/>
              <a:gd name="T8" fmla="*/ 0 60000 65536"/>
              <a:gd name="T9" fmla="*/ 0 w 25562"/>
              <a:gd name="T10" fmla="*/ 0 h 21600"/>
              <a:gd name="T11" fmla="*/ 25562 w 25562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562" h="21600" fill="none" extrusionOk="0">
                <a:moveTo>
                  <a:pt x="-1" y="4227"/>
                </a:moveTo>
                <a:cubicBezTo>
                  <a:pt x="3716" y="1481"/>
                  <a:pt x="8215" y="-1"/>
                  <a:pt x="12836" y="0"/>
                </a:cubicBezTo>
                <a:cubicBezTo>
                  <a:pt x="17410" y="0"/>
                  <a:pt x="21866" y="1452"/>
                  <a:pt x="25562" y="4146"/>
                </a:cubicBezTo>
              </a:path>
              <a:path w="25562" h="21600" stroke="0" extrusionOk="0">
                <a:moveTo>
                  <a:pt x="-1" y="4227"/>
                </a:moveTo>
                <a:cubicBezTo>
                  <a:pt x="3716" y="1481"/>
                  <a:pt x="8215" y="-1"/>
                  <a:pt x="12836" y="0"/>
                </a:cubicBezTo>
                <a:cubicBezTo>
                  <a:pt x="17410" y="0"/>
                  <a:pt x="21866" y="1452"/>
                  <a:pt x="25562" y="4146"/>
                </a:cubicBezTo>
                <a:lnTo>
                  <a:pt x="12836" y="21600"/>
                </a:lnTo>
                <a:lnTo>
                  <a:pt x="-1" y="422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27" name="Arc 11"/>
          <p:cNvSpPr>
            <a:spLocks/>
          </p:cNvSpPr>
          <p:nvPr/>
        </p:nvSpPr>
        <p:spPr bwMode="auto">
          <a:xfrm>
            <a:off x="1219200" y="990600"/>
            <a:ext cx="838200" cy="1011238"/>
          </a:xfrm>
          <a:custGeom>
            <a:avLst/>
            <a:gdLst>
              <a:gd name="T0" fmla="*/ 0 w 25562"/>
              <a:gd name="T1" fmla="*/ 2147483647 h 21600"/>
              <a:gd name="T2" fmla="*/ 2147483647 w 25562"/>
              <a:gd name="T3" fmla="*/ 2147483647 h 21600"/>
              <a:gd name="T4" fmla="*/ 2147483647 w 25562"/>
              <a:gd name="T5" fmla="*/ 2147483647 h 21600"/>
              <a:gd name="T6" fmla="*/ 0 60000 65536"/>
              <a:gd name="T7" fmla="*/ 0 60000 65536"/>
              <a:gd name="T8" fmla="*/ 0 60000 65536"/>
              <a:gd name="T9" fmla="*/ 0 w 25562"/>
              <a:gd name="T10" fmla="*/ 0 h 21600"/>
              <a:gd name="T11" fmla="*/ 25562 w 25562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562" h="21600" fill="none" extrusionOk="0">
                <a:moveTo>
                  <a:pt x="-1" y="4227"/>
                </a:moveTo>
                <a:cubicBezTo>
                  <a:pt x="3716" y="1481"/>
                  <a:pt x="8215" y="-1"/>
                  <a:pt x="12836" y="0"/>
                </a:cubicBezTo>
                <a:cubicBezTo>
                  <a:pt x="17410" y="0"/>
                  <a:pt x="21866" y="1452"/>
                  <a:pt x="25562" y="4146"/>
                </a:cubicBezTo>
              </a:path>
              <a:path w="25562" h="21600" stroke="0" extrusionOk="0">
                <a:moveTo>
                  <a:pt x="-1" y="4227"/>
                </a:moveTo>
                <a:cubicBezTo>
                  <a:pt x="3716" y="1481"/>
                  <a:pt x="8215" y="-1"/>
                  <a:pt x="12836" y="0"/>
                </a:cubicBezTo>
                <a:cubicBezTo>
                  <a:pt x="17410" y="0"/>
                  <a:pt x="21866" y="1452"/>
                  <a:pt x="25562" y="4146"/>
                </a:cubicBezTo>
                <a:lnTo>
                  <a:pt x="12836" y="21600"/>
                </a:lnTo>
                <a:lnTo>
                  <a:pt x="-1" y="422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28" name="Arc 12"/>
          <p:cNvSpPr>
            <a:spLocks/>
          </p:cNvSpPr>
          <p:nvPr/>
        </p:nvSpPr>
        <p:spPr bwMode="auto">
          <a:xfrm>
            <a:off x="1143000" y="1371600"/>
            <a:ext cx="750888" cy="1011238"/>
          </a:xfrm>
          <a:custGeom>
            <a:avLst/>
            <a:gdLst>
              <a:gd name="T0" fmla="*/ 0 w 25562"/>
              <a:gd name="T1" fmla="*/ 2147483647 h 21600"/>
              <a:gd name="T2" fmla="*/ 2147483647 w 25562"/>
              <a:gd name="T3" fmla="*/ 2147483647 h 21600"/>
              <a:gd name="T4" fmla="*/ 2147483647 w 25562"/>
              <a:gd name="T5" fmla="*/ 2147483647 h 21600"/>
              <a:gd name="T6" fmla="*/ 0 60000 65536"/>
              <a:gd name="T7" fmla="*/ 0 60000 65536"/>
              <a:gd name="T8" fmla="*/ 0 60000 65536"/>
              <a:gd name="T9" fmla="*/ 0 w 25562"/>
              <a:gd name="T10" fmla="*/ 0 h 21600"/>
              <a:gd name="T11" fmla="*/ 25562 w 25562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562" h="21600" fill="none" extrusionOk="0">
                <a:moveTo>
                  <a:pt x="-1" y="4227"/>
                </a:moveTo>
                <a:cubicBezTo>
                  <a:pt x="3716" y="1481"/>
                  <a:pt x="8215" y="-1"/>
                  <a:pt x="12836" y="0"/>
                </a:cubicBezTo>
                <a:cubicBezTo>
                  <a:pt x="17410" y="0"/>
                  <a:pt x="21866" y="1452"/>
                  <a:pt x="25562" y="4146"/>
                </a:cubicBezTo>
              </a:path>
              <a:path w="25562" h="21600" stroke="0" extrusionOk="0">
                <a:moveTo>
                  <a:pt x="-1" y="4227"/>
                </a:moveTo>
                <a:cubicBezTo>
                  <a:pt x="3716" y="1481"/>
                  <a:pt x="8215" y="-1"/>
                  <a:pt x="12836" y="0"/>
                </a:cubicBezTo>
                <a:cubicBezTo>
                  <a:pt x="17410" y="0"/>
                  <a:pt x="21866" y="1452"/>
                  <a:pt x="25562" y="4146"/>
                </a:cubicBezTo>
                <a:lnTo>
                  <a:pt x="12836" y="21600"/>
                </a:lnTo>
                <a:lnTo>
                  <a:pt x="-1" y="422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29" name="Arc 13"/>
          <p:cNvSpPr>
            <a:spLocks/>
          </p:cNvSpPr>
          <p:nvPr/>
        </p:nvSpPr>
        <p:spPr bwMode="auto">
          <a:xfrm>
            <a:off x="1143000" y="1752600"/>
            <a:ext cx="600075" cy="1011238"/>
          </a:xfrm>
          <a:custGeom>
            <a:avLst/>
            <a:gdLst>
              <a:gd name="T0" fmla="*/ 0 w 25436"/>
              <a:gd name="T1" fmla="*/ 2147483647 h 21600"/>
              <a:gd name="T2" fmla="*/ 2147483647 w 25436"/>
              <a:gd name="T3" fmla="*/ 2147483647 h 21600"/>
              <a:gd name="T4" fmla="*/ 2147483647 w 25436"/>
              <a:gd name="T5" fmla="*/ 2147483647 h 21600"/>
              <a:gd name="T6" fmla="*/ 0 60000 65536"/>
              <a:gd name="T7" fmla="*/ 0 60000 65536"/>
              <a:gd name="T8" fmla="*/ 0 60000 65536"/>
              <a:gd name="T9" fmla="*/ 0 w 25436"/>
              <a:gd name="T10" fmla="*/ 0 h 21600"/>
              <a:gd name="T11" fmla="*/ 25436 w 25436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436" h="21600" fill="none" extrusionOk="0">
                <a:moveTo>
                  <a:pt x="-1" y="4135"/>
                </a:moveTo>
                <a:cubicBezTo>
                  <a:pt x="3692" y="1447"/>
                  <a:pt x="8142" y="-1"/>
                  <a:pt x="12710" y="0"/>
                </a:cubicBezTo>
                <a:cubicBezTo>
                  <a:pt x="17284" y="0"/>
                  <a:pt x="21740" y="1452"/>
                  <a:pt x="25436" y="4146"/>
                </a:cubicBezTo>
              </a:path>
              <a:path w="25436" h="21600" stroke="0" extrusionOk="0">
                <a:moveTo>
                  <a:pt x="-1" y="4135"/>
                </a:moveTo>
                <a:cubicBezTo>
                  <a:pt x="3692" y="1447"/>
                  <a:pt x="8142" y="-1"/>
                  <a:pt x="12710" y="0"/>
                </a:cubicBezTo>
                <a:cubicBezTo>
                  <a:pt x="17284" y="0"/>
                  <a:pt x="21740" y="1452"/>
                  <a:pt x="25436" y="4146"/>
                </a:cubicBezTo>
                <a:lnTo>
                  <a:pt x="12710" y="21600"/>
                </a:lnTo>
                <a:lnTo>
                  <a:pt x="-1" y="413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30" name="Arc 14"/>
          <p:cNvSpPr>
            <a:spLocks/>
          </p:cNvSpPr>
          <p:nvPr/>
        </p:nvSpPr>
        <p:spPr bwMode="auto">
          <a:xfrm>
            <a:off x="5181600" y="990600"/>
            <a:ext cx="827088" cy="935038"/>
          </a:xfrm>
          <a:custGeom>
            <a:avLst/>
            <a:gdLst>
              <a:gd name="T0" fmla="*/ 0 w 25562"/>
              <a:gd name="T1" fmla="*/ 2147483647 h 21600"/>
              <a:gd name="T2" fmla="*/ 2147483647 w 25562"/>
              <a:gd name="T3" fmla="*/ 2147483647 h 21600"/>
              <a:gd name="T4" fmla="*/ 2147483647 w 25562"/>
              <a:gd name="T5" fmla="*/ 2147483647 h 21600"/>
              <a:gd name="T6" fmla="*/ 0 60000 65536"/>
              <a:gd name="T7" fmla="*/ 0 60000 65536"/>
              <a:gd name="T8" fmla="*/ 0 60000 65536"/>
              <a:gd name="T9" fmla="*/ 0 w 25562"/>
              <a:gd name="T10" fmla="*/ 0 h 21600"/>
              <a:gd name="T11" fmla="*/ 25562 w 25562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562" h="21600" fill="none" extrusionOk="0">
                <a:moveTo>
                  <a:pt x="-1" y="4227"/>
                </a:moveTo>
                <a:cubicBezTo>
                  <a:pt x="3716" y="1481"/>
                  <a:pt x="8215" y="-1"/>
                  <a:pt x="12836" y="0"/>
                </a:cubicBezTo>
                <a:cubicBezTo>
                  <a:pt x="17410" y="0"/>
                  <a:pt x="21866" y="1452"/>
                  <a:pt x="25562" y="4146"/>
                </a:cubicBezTo>
              </a:path>
              <a:path w="25562" h="21600" stroke="0" extrusionOk="0">
                <a:moveTo>
                  <a:pt x="-1" y="4227"/>
                </a:moveTo>
                <a:cubicBezTo>
                  <a:pt x="3716" y="1481"/>
                  <a:pt x="8215" y="-1"/>
                  <a:pt x="12836" y="0"/>
                </a:cubicBezTo>
                <a:cubicBezTo>
                  <a:pt x="17410" y="0"/>
                  <a:pt x="21866" y="1452"/>
                  <a:pt x="25562" y="4146"/>
                </a:cubicBezTo>
                <a:lnTo>
                  <a:pt x="12836" y="21600"/>
                </a:lnTo>
                <a:lnTo>
                  <a:pt x="-1" y="422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31" name="Arc 15"/>
          <p:cNvSpPr>
            <a:spLocks/>
          </p:cNvSpPr>
          <p:nvPr/>
        </p:nvSpPr>
        <p:spPr bwMode="auto">
          <a:xfrm>
            <a:off x="5105400" y="1371600"/>
            <a:ext cx="674688" cy="935038"/>
          </a:xfrm>
          <a:custGeom>
            <a:avLst/>
            <a:gdLst>
              <a:gd name="T0" fmla="*/ 0 w 25562"/>
              <a:gd name="T1" fmla="*/ 2147483647 h 21600"/>
              <a:gd name="T2" fmla="*/ 2147483647 w 25562"/>
              <a:gd name="T3" fmla="*/ 2147483647 h 21600"/>
              <a:gd name="T4" fmla="*/ 2147483647 w 25562"/>
              <a:gd name="T5" fmla="*/ 2147483647 h 21600"/>
              <a:gd name="T6" fmla="*/ 0 60000 65536"/>
              <a:gd name="T7" fmla="*/ 0 60000 65536"/>
              <a:gd name="T8" fmla="*/ 0 60000 65536"/>
              <a:gd name="T9" fmla="*/ 0 w 25562"/>
              <a:gd name="T10" fmla="*/ 0 h 21600"/>
              <a:gd name="T11" fmla="*/ 25562 w 25562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562" h="21600" fill="none" extrusionOk="0">
                <a:moveTo>
                  <a:pt x="-1" y="4227"/>
                </a:moveTo>
                <a:cubicBezTo>
                  <a:pt x="3716" y="1481"/>
                  <a:pt x="8215" y="-1"/>
                  <a:pt x="12836" y="0"/>
                </a:cubicBezTo>
                <a:cubicBezTo>
                  <a:pt x="17410" y="0"/>
                  <a:pt x="21866" y="1452"/>
                  <a:pt x="25562" y="4146"/>
                </a:cubicBezTo>
              </a:path>
              <a:path w="25562" h="21600" stroke="0" extrusionOk="0">
                <a:moveTo>
                  <a:pt x="-1" y="4227"/>
                </a:moveTo>
                <a:cubicBezTo>
                  <a:pt x="3716" y="1481"/>
                  <a:pt x="8215" y="-1"/>
                  <a:pt x="12836" y="0"/>
                </a:cubicBezTo>
                <a:cubicBezTo>
                  <a:pt x="17410" y="0"/>
                  <a:pt x="21866" y="1452"/>
                  <a:pt x="25562" y="4146"/>
                </a:cubicBezTo>
                <a:lnTo>
                  <a:pt x="12836" y="21600"/>
                </a:lnTo>
                <a:lnTo>
                  <a:pt x="-1" y="422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32" name="Arc 16"/>
          <p:cNvSpPr>
            <a:spLocks/>
          </p:cNvSpPr>
          <p:nvPr/>
        </p:nvSpPr>
        <p:spPr bwMode="auto">
          <a:xfrm>
            <a:off x="5181600" y="609600"/>
            <a:ext cx="1600200" cy="935038"/>
          </a:xfrm>
          <a:custGeom>
            <a:avLst/>
            <a:gdLst>
              <a:gd name="T0" fmla="*/ 0 w 25562"/>
              <a:gd name="T1" fmla="*/ 2147483647 h 21600"/>
              <a:gd name="T2" fmla="*/ 2147483647 w 25562"/>
              <a:gd name="T3" fmla="*/ 2147483647 h 21600"/>
              <a:gd name="T4" fmla="*/ 2147483647 w 25562"/>
              <a:gd name="T5" fmla="*/ 2147483647 h 21600"/>
              <a:gd name="T6" fmla="*/ 0 60000 65536"/>
              <a:gd name="T7" fmla="*/ 0 60000 65536"/>
              <a:gd name="T8" fmla="*/ 0 60000 65536"/>
              <a:gd name="T9" fmla="*/ 0 w 25562"/>
              <a:gd name="T10" fmla="*/ 0 h 21600"/>
              <a:gd name="T11" fmla="*/ 25562 w 25562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562" h="21600" fill="none" extrusionOk="0">
                <a:moveTo>
                  <a:pt x="-1" y="4227"/>
                </a:moveTo>
                <a:cubicBezTo>
                  <a:pt x="3716" y="1481"/>
                  <a:pt x="8215" y="-1"/>
                  <a:pt x="12836" y="0"/>
                </a:cubicBezTo>
                <a:cubicBezTo>
                  <a:pt x="17410" y="0"/>
                  <a:pt x="21866" y="1452"/>
                  <a:pt x="25562" y="4146"/>
                </a:cubicBezTo>
              </a:path>
              <a:path w="25562" h="21600" stroke="0" extrusionOk="0">
                <a:moveTo>
                  <a:pt x="-1" y="4227"/>
                </a:moveTo>
                <a:cubicBezTo>
                  <a:pt x="3716" y="1481"/>
                  <a:pt x="8215" y="-1"/>
                  <a:pt x="12836" y="0"/>
                </a:cubicBezTo>
                <a:cubicBezTo>
                  <a:pt x="17410" y="0"/>
                  <a:pt x="21866" y="1452"/>
                  <a:pt x="25562" y="4146"/>
                </a:cubicBezTo>
                <a:lnTo>
                  <a:pt x="12836" y="21600"/>
                </a:lnTo>
                <a:lnTo>
                  <a:pt x="-1" y="422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33" name="Arc 17"/>
          <p:cNvSpPr>
            <a:spLocks/>
          </p:cNvSpPr>
          <p:nvPr/>
        </p:nvSpPr>
        <p:spPr bwMode="auto">
          <a:xfrm>
            <a:off x="5181600" y="1752600"/>
            <a:ext cx="1295400" cy="858838"/>
          </a:xfrm>
          <a:custGeom>
            <a:avLst/>
            <a:gdLst>
              <a:gd name="T0" fmla="*/ 0 w 25562"/>
              <a:gd name="T1" fmla="*/ 2147483647 h 21600"/>
              <a:gd name="T2" fmla="*/ 2147483647 w 25562"/>
              <a:gd name="T3" fmla="*/ 2147483647 h 21600"/>
              <a:gd name="T4" fmla="*/ 2147483647 w 25562"/>
              <a:gd name="T5" fmla="*/ 2147483647 h 21600"/>
              <a:gd name="T6" fmla="*/ 0 60000 65536"/>
              <a:gd name="T7" fmla="*/ 0 60000 65536"/>
              <a:gd name="T8" fmla="*/ 0 60000 65536"/>
              <a:gd name="T9" fmla="*/ 0 w 25562"/>
              <a:gd name="T10" fmla="*/ 0 h 21600"/>
              <a:gd name="T11" fmla="*/ 25562 w 25562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562" h="21600" fill="none" extrusionOk="0">
                <a:moveTo>
                  <a:pt x="-1" y="4227"/>
                </a:moveTo>
                <a:cubicBezTo>
                  <a:pt x="3716" y="1481"/>
                  <a:pt x="8215" y="-1"/>
                  <a:pt x="12836" y="0"/>
                </a:cubicBezTo>
                <a:cubicBezTo>
                  <a:pt x="17410" y="0"/>
                  <a:pt x="21866" y="1452"/>
                  <a:pt x="25562" y="4146"/>
                </a:cubicBezTo>
              </a:path>
              <a:path w="25562" h="21600" stroke="0" extrusionOk="0">
                <a:moveTo>
                  <a:pt x="-1" y="4227"/>
                </a:moveTo>
                <a:cubicBezTo>
                  <a:pt x="3716" y="1481"/>
                  <a:pt x="8215" y="-1"/>
                  <a:pt x="12836" y="0"/>
                </a:cubicBezTo>
                <a:cubicBezTo>
                  <a:pt x="17410" y="0"/>
                  <a:pt x="21866" y="1452"/>
                  <a:pt x="25562" y="4146"/>
                </a:cubicBezTo>
                <a:lnTo>
                  <a:pt x="12836" y="21600"/>
                </a:lnTo>
                <a:lnTo>
                  <a:pt x="-1" y="422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34" name="Arc 18"/>
          <p:cNvSpPr>
            <a:spLocks/>
          </p:cNvSpPr>
          <p:nvPr/>
        </p:nvSpPr>
        <p:spPr bwMode="auto">
          <a:xfrm>
            <a:off x="2971800" y="3048000"/>
            <a:ext cx="750888" cy="935038"/>
          </a:xfrm>
          <a:custGeom>
            <a:avLst/>
            <a:gdLst>
              <a:gd name="T0" fmla="*/ 0 w 25562"/>
              <a:gd name="T1" fmla="*/ 2147483647 h 21600"/>
              <a:gd name="T2" fmla="*/ 2147483647 w 25562"/>
              <a:gd name="T3" fmla="*/ 2147483647 h 21600"/>
              <a:gd name="T4" fmla="*/ 2147483647 w 25562"/>
              <a:gd name="T5" fmla="*/ 2147483647 h 21600"/>
              <a:gd name="T6" fmla="*/ 0 60000 65536"/>
              <a:gd name="T7" fmla="*/ 0 60000 65536"/>
              <a:gd name="T8" fmla="*/ 0 60000 65536"/>
              <a:gd name="T9" fmla="*/ 0 w 25562"/>
              <a:gd name="T10" fmla="*/ 0 h 21600"/>
              <a:gd name="T11" fmla="*/ 25562 w 25562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562" h="21600" fill="none" extrusionOk="0">
                <a:moveTo>
                  <a:pt x="-1" y="4227"/>
                </a:moveTo>
                <a:cubicBezTo>
                  <a:pt x="3716" y="1481"/>
                  <a:pt x="8215" y="-1"/>
                  <a:pt x="12836" y="0"/>
                </a:cubicBezTo>
                <a:cubicBezTo>
                  <a:pt x="17410" y="0"/>
                  <a:pt x="21866" y="1452"/>
                  <a:pt x="25562" y="4146"/>
                </a:cubicBezTo>
              </a:path>
              <a:path w="25562" h="21600" stroke="0" extrusionOk="0">
                <a:moveTo>
                  <a:pt x="-1" y="4227"/>
                </a:moveTo>
                <a:cubicBezTo>
                  <a:pt x="3716" y="1481"/>
                  <a:pt x="8215" y="-1"/>
                  <a:pt x="12836" y="0"/>
                </a:cubicBezTo>
                <a:cubicBezTo>
                  <a:pt x="17410" y="0"/>
                  <a:pt x="21866" y="1452"/>
                  <a:pt x="25562" y="4146"/>
                </a:cubicBezTo>
                <a:lnTo>
                  <a:pt x="12836" y="21600"/>
                </a:lnTo>
                <a:lnTo>
                  <a:pt x="-1" y="422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35" name="Arc 19"/>
          <p:cNvSpPr>
            <a:spLocks/>
          </p:cNvSpPr>
          <p:nvPr/>
        </p:nvSpPr>
        <p:spPr bwMode="auto">
          <a:xfrm>
            <a:off x="4419600" y="3124200"/>
            <a:ext cx="750888" cy="935038"/>
          </a:xfrm>
          <a:custGeom>
            <a:avLst/>
            <a:gdLst>
              <a:gd name="T0" fmla="*/ 0 w 25562"/>
              <a:gd name="T1" fmla="*/ 2147483647 h 21600"/>
              <a:gd name="T2" fmla="*/ 2147483647 w 25562"/>
              <a:gd name="T3" fmla="*/ 2147483647 h 21600"/>
              <a:gd name="T4" fmla="*/ 2147483647 w 25562"/>
              <a:gd name="T5" fmla="*/ 2147483647 h 21600"/>
              <a:gd name="T6" fmla="*/ 0 60000 65536"/>
              <a:gd name="T7" fmla="*/ 0 60000 65536"/>
              <a:gd name="T8" fmla="*/ 0 60000 65536"/>
              <a:gd name="T9" fmla="*/ 0 w 25562"/>
              <a:gd name="T10" fmla="*/ 0 h 21600"/>
              <a:gd name="T11" fmla="*/ 25562 w 25562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562" h="21600" fill="none" extrusionOk="0">
                <a:moveTo>
                  <a:pt x="-1" y="4227"/>
                </a:moveTo>
                <a:cubicBezTo>
                  <a:pt x="3716" y="1481"/>
                  <a:pt x="8215" y="-1"/>
                  <a:pt x="12836" y="0"/>
                </a:cubicBezTo>
                <a:cubicBezTo>
                  <a:pt x="17410" y="0"/>
                  <a:pt x="21866" y="1452"/>
                  <a:pt x="25562" y="4146"/>
                </a:cubicBezTo>
              </a:path>
              <a:path w="25562" h="21600" stroke="0" extrusionOk="0">
                <a:moveTo>
                  <a:pt x="-1" y="4227"/>
                </a:moveTo>
                <a:cubicBezTo>
                  <a:pt x="3716" y="1481"/>
                  <a:pt x="8215" y="-1"/>
                  <a:pt x="12836" y="0"/>
                </a:cubicBezTo>
                <a:cubicBezTo>
                  <a:pt x="17410" y="0"/>
                  <a:pt x="21866" y="1452"/>
                  <a:pt x="25562" y="4146"/>
                </a:cubicBezTo>
                <a:lnTo>
                  <a:pt x="12836" y="21600"/>
                </a:lnTo>
                <a:lnTo>
                  <a:pt x="-1" y="422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36" name="Arc 20"/>
          <p:cNvSpPr>
            <a:spLocks/>
          </p:cNvSpPr>
          <p:nvPr/>
        </p:nvSpPr>
        <p:spPr bwMode="auto">
          <a:xfrm>
            <a:off x="3048000" y="3429000"/>
            <a:ext cx="838200" cy="935038"/>
          </a:xfrm>
          <a:custGeom>
            <a:avLst/>
            <a:gdLst>
              <a:gd name="T0" fmla="*/ 0 w 25562"/>
              <a:gd name="T1" fmla="*/ 2147483647 h 21600"/>
              <a:gd name="T2" fmla="*/ 2147483647 w 25562"/>
              <a:gd name="T3" fmla="*/ 2147483647 h 21600"/>
              <a:gd name="T4" fmla="*/ 2147483647 w 25562"/>
              <a:gd name="T5" fmla="*/ 2147483647 h 21600"/>
              <a:gd name="T6" fmla="*/ 0 60000 65536"/>
              <a:gd name="T7" fmla="*/ 0 60000 65536"/>
              <a:gd name="T8" fmla="*/ 0 60000 65536"/>
              <a:gd name="T9" fmla="*/ 0 w 25562"/>
              <a:gd name="T10" fmla="*/ 0 h 21600"/>
              <a:gd name="T11" fmla="*/ 25562 w 25562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562" h="21600" fill="none" extrusionOk="0">
                <a:moveTo>
                  <a:pt x="-1" y="4227"/>
                </a:moveTo>
                <a:cubicBezTo>
                  <a:pt x="3716" y="1481"/>
                  <a:pt x="8215" y="-1"/>
                  <a:pt x="12836" y="0"/>
                </a:cubicBezTo>
                <a:cubicBezTo>
                  <a:pt x="17410" y="0"/>
                  <a:pt x="21866" y="1452"/>
                  <a:pt x="25562" y="4146"/>
                </a:cubicBezTo>
              </a:path>
              <a:path w="25562" h="21600" stroke="0" extrusionOk="0">
                <a:moveTo>
                  <a:pt x="-1" y="4227"/>
                </a:moveTo>
                <a:cubicBezTo>
                  <a:pt x="3716" y="1481"/>
                  <a:pt x="8215" y="-1"/>
                  <a:pt x="12836" y="0"/>
                </a:cubicBezTo>
                <a:cubicBezTo>
                  <a:pt x="17410" y="0"/>
                  <a:pt x="21866" y="1452"/>
                  <a:pt x="25562" y="4146"/>
                </a:cubicBezTo>
                <a:lnTo>
                  <a:pt x="12836" y="21600"/>
                </a:lnTo>
                <a:lnTo>
                  <a:pt x="-1" y="422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37" name="Arc 21"/>
          <p:cNvSpPr>
            <a:spLocks/>
          </p:cNvSpPr>
          <p:nvPr/>
        </p:nvSpPr>
        <p:spPr bwMode="auto">
          <a:xfrm>
            <a:off x="4191000" y="3429000"/>
            <a:ext cx="762000" cy="935038"/>
          </a:xfrm>
          <a:custGeom>
            <a:avLst/>
            <a:gdLst>
              <a:gd name="T0" fmla="*/ 0 w 25562"/>
              <a:gd name="T1" fmla="*/ 2147483647 h 21600"/>
              <a:gd name="T2" fmla="*/ 2147483647 w 25562"/>
              <a:gd name="T3" fmla="*/ 2147483647 h 21600"/>
              <a:gd name="T4" fmla="*/ 2147483647 w 25562"/>
              <a:gd name="T5" fmla="*/ 2147483647 h 21600"/>
              <a:gd name="T6" fmla="*/ 0 60000 65536"/>
              <a:gd name="T7" fmla="*/ 0 60000 65536"/>
              <a:gd name="T8" fmla="*/ 0 60000 65536"/>
              <a:gd name="T9" fmla="*/ 0 w 25562"/>
              <a:gd name="T10" fmla="*/ 0 h 21600"/>
              <a:gd name="T11" fmla="*/ 25562 w 25562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562" h="21600" fill="none" extrusionOk="0">
                <a:moveTo>
                  <a:pt x="-1" y="4227"/>
                </a:moveTo>
                <a:cubicBezTo>
                  <a:pt x="3716" y="1481"/>
                  <a:pt x="8215" y="-1"/>
                  <a:pt x="12836" y="0"/>
                </a:cubicBezTo>
                <a:cubicBezTo>
                  <a:pt x="17410" y="0"/>
                  <a:pt x="21866" y="1452"/>
                  <a:pt x="25562" y="4146"/>
                </a:cubicBezTo>
              </a:path>
              <a:path w="25562" h="21600" stroke="0" extrusionOk="0">
                <a:moveTo>
                  <a:pt x="-1" y="4227"/>
                </a:moveTo>
                <a:cubicBezTo>
                  <a:pt x="3716" y="1481"/>
                  <a:pt x="8215" y="-1"/>
                  <a:pt x="12836" y="0"/>
                </a:cubicBezTo>
                <a:cubicBezTo>
                  <a:pt x="17410" y="0"/>
                  <a:pt x="21866" y="1452"/>
                  <a:pt x="25562" y="4146"/>
                </a:cubicBezTo>
                <a:lnTo>
                  <a:pt x="12836" y="21600"/>
                </a:lnTo>
                <a:lnTo>
                  <a:pt x="-1" y="422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38" name="Arc 22"/>
          <p:cNvSpPr>
            <a:spLocks/>
          </p:cNvSpPr>
          <p:nvPr/>
        </p:nvSpPr>
        <p:spPr bwMode="auto">
          <a:xfrm>
            <a:off x="2971800" y="3810000"/>
            <a:ext cx="750888" cy="1011238"/>
          </a:xfrm>
          <a:custGeom>
            <a:avLst/>
            <a:gdLst>
              <a:gd name="T0" fmla="*/ 0 w 25562"/>
              <a:gd name="T1" fmla="*/ 2147483647 h 21600"/>
              <a:gd name="T2" fmla="*/ 2147483647 w 25562"/>
              <a:gd name="T3" fmla="*/ 2147483647 h 21600"/>
              <a:gd name="T4" fmla="*/ 2147483647 w 25562"/>
              <a:gd name="T5" fmla="*/ 2147483647 h 21600"/>
              <a:gd name="T6" fmla="*/ 0 60000 65536"/>
              <a:gd name="T7" fmla="*/ 0 60000 65536"/>
              <a:gd name="T8" fmla="*/ 0 60000 65536"/>
              <a:gd name="T9" fmla="*/ 0 w 25562"/>
              <a:gd name="T10" fmla="*/ 0 h 21600"/>
              <a:gd name="T11" fmla="*/ 25562 w 25562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562" h="21600" fill="none" extrusionOk="0">
                <a:moveTo>
                  <a:pt x="-1" y="4227"/>
                </a:moveTo>
                <a:cubicBezTo>
                  <a:pt x="3716" y="1481"/>
                  <a:pt x="8215" y="-1"/>
                  <a:pt x="12836" y="0"/>
                </a:cubicBezTo>
                <a:cubicBezTo>
                  <a:pt x="17410" y="0"/>
                  <a:pt x="21866" y="1452"/>
                  <a:pt x="25562" y="4146"/>
                </a:cubicBezTo>
              </a:path>
              <a:path w="25562" h="21600" stroke="0" extrusionOk="0">
                <a:moveTo>
                  <a:pt x="-1" y="4227"/>
                </a:moveTo>
                <a:cubicBezTo>
                  <a:pt x="3716" y="1481"/>
                  <a:pt x="8215" y="-1"/>
                  <a:pt x="12836" y="0"/>
                </a:cubicBezTo>
                <a:cubicBezTo>
                  <a:pt x="17410" y="0"/>
                  <a:pt x="21866" y="1452"/>
                  <a:pt x="25562" y="4146"/>
                </a:cubicBezTo>
                <a:lnTo>
                  <a:pt x="12836" y="21600"/>
                </a:lnTo>
                <a:lnTo>
                  <a:pt x="-1" y="422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39" name="Arc 23"/>
          <p:cNvSpPr>
            <a:spLocks/>
          </p:cNvSpPr>
          <p:nvPr/>
        </p:nvSpPr>
        <p:spPr bwMode="auto">
          <a:xfrm>
            <a:off x="4419600" y="3810000"/>
            <a:ext cx="750888" cy="1011238"/>
          </a:xfrm>
          <a:custGeom>
            <a:avLst/>
            <a:gdLst>
              <a:gd name="T0" fmla="*/ 0 w 25562"/>
              <a:gd name="T1" fmla="*/ 2147483647 h 21600"/>
              <a:gd name="T2" fmla="*/ 2147483647 w 25562"/>
              <a:gd name="T3" fmla="*/ 2147483647 h 21600"/>
              <a:gd name="T4" fmla="*/ 2147483647 w 25562"/>
              <a:gd name="T5" fmla="*/ 2147483647 h 21600"/>
              <a:gd name="T6" fmla="*/ 0 60000 65536"/>
              <a:gd name="T7" fmla="*/ 0 60000 65536"/>
              <a:gd name="T8" fmla="*/ 0 60000 65536"/>
              <a:gd name="T9" fmla="*/ 0 w 25562"/>
              <a:gd name="T10" fmla="*/ 0 h 21600"/>
              <a:gd name="T11" fmla="*/ 25562 w 25562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562" h="21600" fill="none" extrusionOk="0">
                <a:moveTo>
                  <a:pt x="-1" y="4227"/>
                </a:moveTo>
                <a:cubicBezTo>
                  <a:pt x="3716" y="1481"/>
                  <a:pt x="8215" y="-1"/>
                  <a:pt x="12836" y="0"/>
                </a:cubicBezTo>
                <a:cubicBezTo>
                  <a:pt x="17410" y="0"/>
                  <a:pt x="21866" y="1452"/>
                  <a:pt x="25562" y="4146"/>
                </a:cubicBezTo>
              </a:path>
              <a:path w="25562" h="21600" stroke="0" extrusionOk="0">
                <a:moveTo>
                  <a:pt x="-1" y="4227"/>
                </a:moveTo>
                <a:cubicBezTo>
                  <a:pt x="3716" y="1481"/>
                  <a:pt x="8215" y="-1"/>
                  <a:pt x="12836" y="0"/>
                </a:cubicBezTo>
                <a:cubicBezTo>
                  <a:pt x="17410" y="0"/>
                  <a:pt x="21866" y="1452"/>
                  <a:pt x="25562" y="4146"/>
                </a:cubicBezTo>
                <a:lnTo>
                  <a:pt x="12836" y="21600"/>
                </a:lnTo>
                <a:lnTo>
                  <a:pt x="-1" y="422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40" name="Arc 24"/>
          <p:cNvSpPr>
            <a:spLocks/>
          </p:cNvSpPr>
          <p:nvPr/>
        </p:nvSpPr>
        <p:spPr bwMode="auto">
          <a:xfrm>
            <a:off x="2971800" y="4191000"/>
            <a:ext cx="609600" cy="1011238"/>
          </a:xfrm>
          <a:custGeom>
            <a:avLst/>
            <a:gdLst>
              <a:gd name="T0" fmla="*/ 0 w 25436"/>
              <a:gd name="T1" fmla="*/ 2147483647 h 21600"/>
              <a:gd name="T2" fmla="*/ 2147483647 w 25436"/>
              <a:gd name="T3" fmla="*/ 2147483647 h 21600"/>
              <a:gd name="T4" fmla="*/ 2147483647 w 25436"/>
              <a:gd name="T5" fmla="*/ 2147483647 h 21600"/>
              <a:gd name="T6" fmla="*/ 0 60000 65536"/>
              <a:gd name="T7" fmla="*/ 0 60000 65536"/>
              <a:gd name="T8" fmla="*/ 0 60000 65536"/>
              <a:gd name="T9" fmla="*/ 0 w 25436"/>
              <a:gd name="T10" fmla="*/ 0 h 21600"/>
              <a:gd name="T11" fmla="*/ 25436 w 25436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436" h="21600" fill="none" extrusionOk="0">
                <a:moveTo>
                  <a:pt x="-1" y="4135"/>
                </a:moveTo>
                <a:cubicBezTo>
                  <a:pt x="3692" y="1447"/>
                  <a:pt x="8142" y="-1"/>
                  <a:pt x="12710" y="0"/>
                </a:cubicBezTo>
                <a:cubicBezTo>
                  <a:pt x="17284" y="0"/>
                  <a:pt x="21740" y="1452"/>
                  <a:pt x="25436" y="4146"/>
                </a:cubicBezTo>
              </a:path>
              <a:path w="25436" h="21600" stroke="0" extrusionOk="0">
                <a:moveTo>
                  <a:pt x="-1" y="4135"/>
                </a:moveTo>
                <a:cubicBezTo>
                  <a:pt x="3692" y="1447"/>
                  <a:pt x="8142" y="-1"/>
                  <a:pt x="12710" y="0"/>
                </a:cubicBezTo>
                <a:cubicBezTo>
                  <a:pt x="17284" y="0"/>
                  <a:pt x="21740" y="1452"/>
                  <a:pt x="25436" y="4146"/>
                </a:cubicBezTo>
                <a:lnTo>
                  <a:pt x="12710" y="21600"/>
                </a:lnTo>
                <a:lnTo>
                  <a:pt x="-1" y="413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41" name="Arc 25"/>
          <p:cNvSpPr>
            <a:spLocks/>
          </p:cNvSpPr>
          <p:nvPr/>
        </p:nvSpPr>
        <p:spPr bwMode="auto">
          <a:xfrm>
            <a:off x="4191000" y="4191000"/>
            <a:ext cx="600075" cy="1011238"/>
          </a:xfrm>
          <a:custGeom>
            <a:avLst/>
            <a:gdLst>
              <a:gd name="T0" fmla="*/ 0 w 25436"/>
              <a:gd name="T1" fmla="*/ 2147483647 h 21600"/>
              <a:gd name="T2" fmla="*/ 2147483647 w 25436"/>
              <a:gd name="T3" fmla="*/ 2147483647 h 21600"/>
              <a:gd name="T4" fmla="*/ 2147483647 w 25436"/>
              <a:gd name="T5" fmla="*/ 2147483647 h 21600"/>
              <a:gd name="T6" fmla="*/ 0 60000 65536"/>
              <a:gd name="T7" fmla="*/ 0 60000 65536"/>
              <a:gd name="T8" fmla="*/ 0 60000 65536"/>
              <a:gd name="T9" fmla="*/ 0 w 25436"/>
              <a:gd name="T10" fmla="*/ 0 h 21600"/>
              <a:gd name="T11" fmla="*/ 25436 w 25436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436" h="21600" fill="none" extrusionOk="0">
                <a:moveTo>
                  <a:pt x="-1" y="4135"/>
                </a:moveTo>
                <a:cubicBezTo>
                  <a:pt x="3692" y="1447"/>
                  <a:pt x="8142" y="-1"/>
                  <a:pt x="12710" y="0"/>
                </a:cubicBezTo>
                <a:cubicBezTo>
                  <a:pt x="17284" y="0"/>
                  <a:pt x="21740" y="1452"/>
                  <a:pt x="25436" y="4146"/>
                </a:cubicBezTo>
              </a:path>
              <a:path w="25436" h="21600" stroke="0" extrusionOk="0">
                <a:moveTo>
                  <a:pt x="-1" y="4135"/>
                </a:moveTo>
                <a:cubicBezTo>
                  <a:pt x="3692" y="1447"/>
                  <a:pt x="8142" y="-1"/>
                  <a:pt x="12710" y="0"/>
                </a:cubicBezTo>
                <a:cubicBezTo>
                  <a:pt x="17284" y="0"/>
                  <a:pt x="21740" y="1452"/>
                  <a:pt x="25436" y="4146"/>
                </a:cubicBezTo>
                <a:lnTo>
                  <a:pt x="12710" y="21600"/>
                </a:lnTo>
                <a:lnTo>
                  <a:pt x="-1" y="413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1835696" y="4837944"/>
            <a:ext cx="4294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dirty="0" smtClean="0">
                <a:solidFill>
                  <a:schemeClr val="tx2"/>
                </a:solidFill>
              </a:rPr>
              <a:t>Открой учебник на стр.180. Сравните. </a:t>
            </a:r>
            <a:endParaRPr lang="ru-RU" altLang="ru-RU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9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9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9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/>
      <p:bldP spid="9219" grpId="0"/>
      <p:bldP spid="9220" grpId="0"/>
      <p:bldP spid="9221" grpId="0"/>
      <p:bldP spid="9222" grpId="0" animBg="1"/>
      <p:bldP spid="9223" grpId="0"/>
      <p:bldP spid="9224" grpId="0" animBg="1"/>
      <p:bldP spid="9225" grpId="0"/>
      <p:bldP spid="9226" grpId="0" animBg="1"/>
      <p:bldP spid="9227" grpId="0" animBg="1"/>
      <p:bldP spid="9228" grpId="0" animBg="1"/>
      <p:bldP spid="9229" grpId="0" animBg="1"/>
      <p:bldP spid="9230" grpId="0" animBg="1"/>
      <p:bldP spid="9231" grpId="0" animBg="1"/>
      <p:bldP spid="9232" grpId="0" animBg="1"/>
      <p:bldP spid="9233" grpId="0" animBg="1"/>
      <p:bldP spid="9234" grpId="0" animBg="1"/>
      <p:bldP spid="9235" grpId="0" animBg="1"/>
      <p:bldP spid="9236" grpId="0" animBg="1"/>
      <p:bldP spid="9237" grpId="0" animBg="1"/>
      <p:bldP spid="9238" grpId="0" animBg="1"/>
      <p:bldP spid="9239" grpId="0" animBg="1"/>
      <p:bldP spid="9240" grpId="0" animBg="1"/>
      <p:bldP spid="924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корне после шипящих под ударением пишется Ё, если к нему можно подобрать проверочное слово с Е</a:t>
            </a:r>
          </a:p>
          <a:p>
            <a:r>
              <a:rPr lang="ru-RU" dirty="0" smtClean="0"/>
              <a:t>Например, </a:t>
            </a:r>
            <a:r>
              <a:rPr lang="ru-RU" i="1" dirty="0" smtClean="0"/>
              <a:t>жёлтый – желтеть</a:t>
            </a:r>
          </a:p>
          <a:p>
            <a:r>
              <a:rPr lang="ru-RU" dirty="0" smtClean="0"/>
              <a:t>Без ударения пишется О, проверочное слово подобрать нельзя.</a:t>
            </a:r>
          </a:p>
          <a:p>
            <a:r>
              <a:rPr lang="ru-RU" dirty="0" smtClean="0"/>
              <a:t>Например</a:t>
            </a:r>
            <a:r>
              <a:rPr lang="ru-RU" i="1" dirty="0" smtClean="0"/>
              <a:t>, шоссе</a:t>
            </a:r>
          </a:p>
          <a:p>
            <a:r>
              <a:rPr lang="ru-RU" i="1" u="sng" dirty="0" smtClean="0"/>
              <a:t>Расскажи это правило друг другу вполголоса.</a:t>
            </a:r>
            <a:endParaRPr lang="ru-RU" i="1" u="sng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Химический опыт №3</a:t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</a:rPr>
              <a:t>Правило 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1584175"/>
          </a:xfrm>
        </p:spPr>
        <p:txBody>
          <a:bodyPr/>
          <a:lstStyle/>
          <a:p>
            <a:r>
              <a:rPr lang="ru-RU" dirty="0" smtClean="0"/>
              <a:t>Выбери настроение!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988840"/>
            <a:ext cx="4248472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988840"/>
            <a:ext cx="3672408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Ё                                О</a:t>
            </a:r>
          </a:p>
          <a:p>
            <a:endParaRPr lang="ru-RU" dirty="0" smtClean="0"/>
          </a:p>
          <a:p>
            <a:r>
              <a:rPr lang="ru-RU" dirty="0" smtClean="0"/>
              <a:t>Есть                           НЕТ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Схема</a:t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</a:rPr>
              <a:t>Химический опыт №4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/                        </a:t>
            </a:r>
          </a:p>
          <a:p>
            <a:r>
              <a:rPr lang="ru-RU" dirty="0" smtClean="0"/>
              <a:t>Ё                                             О</a:t>
            </a:r>
          </a:p>
          <a:p>
            <a:r>
              <a:rPr lang="ru-RU" dirty="0" smtClean="0"/>
              <a:t>Есть проверочное        нет проверочного </a:t>
            </a:r>
          </a:p>
          <a:p>
            <a:r>
              <a:rPr lang="ru-RU" dirty="0" smtClean="0"/>
              <a:t>слово                           слова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Схема</a:t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</a:rPr>
              <a:t>Химический опыт №4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idx="1"/>
          </p:nvPr>
        </p:nvSpPr>
        <p:spPr>
          <a:xfrm>
            <a:off x="1600200" y="1524000"/>
            <a:ext cx="5562600" cy="2057400"/>
          </a:xfrm>
        </p:spPr>
        <p:txBody>
          <a:bodyPr>
            <a:normAutofit fontScale="92500"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altLang="ru-RU" sz="2800" dirty="0" smtClean="0"/>
              <a:t>Ш</a:t>
            </a:r>
            <a:r>
              <a:rPr lang="ru-RU" altLang="ru-RU" sz="2800" dirty="0" smtClean="0">
                <a:solidFill>
                  <a:srgbClr val="FF0000"/>
                </a:solidFill>
              </a:rPr>
              <a:t>о</a:t>
            </a:r>
            <a:r>
              <a:rPr lang="ru-RU" altLang="ru-RU" sz="2800" dirty="0" smtClean="0"/>
              <a:t>колад, ш</a:t>
            </a:r>
            <a:r>
              <a:rPr lang="ru-RU" altLang="ru-RU" sz="2800" dirty="0" smtClean="0">
                <a:solidFill>
                  <a:srgbClr val="FF0000"/>
                </a:solidFill>
              </a:rPr>
              <a:t>о</a:t>
            </a:r>
            <a:r>
              <a:rPr lang="ru-RU" altLang="ru-RU" sz="2800" dirty="0" smtClean="0"/>
              <a:t>фёр, крыж</a:t>
            </a:r>
            <a:r>
              <a:rPr lang="ru-RU" altLang="ru-RU" sz="2800" dirty="0" smtClean="0">
                <a:solidFill>
                  <a:srgbClr val="FF0000"/>
                </a:solidFill>
              </a:rPr>
              <a:t>о</a:t>
            </a:r>
            <a:r>
              <a:rPr lang="ru-RU" altLang="ru-RU" sz="2800" dirty="0" smtClean="0"/>
              <a:t>вник.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altLang="ru-RU" sz="2800" dirty="0" smtClean="0"/>
              <a:t>Ш</a:t>
            </a:r>
            <a:r>
              <a:rPr lang="ru-RU" altLang="ru-RU" sz="2800" dirty="0" smtClean="0">
                <a:solidFill>
                  <a:srgbClr val="FF0000"/>
                </a:solidFill>
              </a:rPr>
              <a:t>о</a:t>
            </a:r>
            <a:r>
              <a:rPr lang="ru-RU" altLang="ru-RU" sz="2800" dirty="0" smtClean="0"/>
              <a:t>в, ш</a:t>
            </a:r>
            <a:r>
              <a:rPr lang="ru-RU" altLang="ru-RU" sz="2800" dirty="0" smtClean="0">
                <a:solidFill>
                  <a:srgbClr val="FF0000"/>
                </a:solidFill>
              </a:rPr>
              <a:t>о</a:t>
            </a:r>
            <a:r>
              <a:rPr lang="ru-RU" altLang="ru-RU" sz="2800" dirty="0" smtClean="0"/>
              <a:t>ссе, обж</a:t>
            </a:r>
            <a:r>
              <a:rPr lang="ru-RU" altLang="ru-RU" sz="2800" dirty="0" smtClean="0">
                <a:solidFill>
                  <a:srgbClr val="FF0000"/>
                </a:solidFill>
              </a:rPr>
              <a:t>о</a:t>
            </a:r>
            <a:r>
              <a:rPr lang="ru-RU" altLang="ru-RU" sz="2800" dirty="0" smtClean="0"/>
              <a:t>ра, ш</a:t>
            </a:r>
            <a:r>
              <a:rPr lang="ru-RU" altLang="ru-RU" sz="2800" dirty="0" smtClean="0">
                <a:solidFill>
                  <a:srgbClr val="FF0000"/>
                </a:solidFill>
              </a:rPr>
              <a:t>о</a:t>
            </a:r>
            <a:r>
              <a:rPr lang="ru-RU" altLang="ru-RU" sz="2800" dirty="0" smtClean="0"/>
              <a:t>рник.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altLang="ru-RU" sz="2800" dirty="0" smtClean="0"/>
              <a:t>Ш</a:t>
            </a:r>
            <a:r>
              <a:rPr lang="ru-RU" altLang="ru-RU" sz="2800" dirty="0" smtClean="0">
                <a:solidFill>
                  <a:srgbClr val="FF0000"/>
                </a:solidFill>
              </a:rPr>
              <a:t>о</a:t>
            </a:r>
            <a:r>
              <a:rPr lang="ru-RU" altLang="ru-RU" sz="2800" dirty="0" smtClean="0"/>
              <a:t>рох, ч</a:t>
            </a:r>
            <a:r>
              <a:rPr lang="ru-RU" altLang="ru-RU" sz="2800" dirty="0" smtClean="0">
                <a:solidFill>
                  <a:srgbClr val="FF0000"/>
                </a:solidFill>
              </a:rPr>
              <a:t>о</a:t>
            </a:r>
            <a:r>
              <a:rPr lang="ru-RU" altLang="ru-RU" sz="2800" dirty="0" smtClean="0"/>
              <a:t>порный, чащ</a:t>
            </a:r>
            <a:r>
              <a:rPr lang="ru-RU" altLang="ru-RU" sz="2800" dirty="0" smtClean="0">
                <a:solidFill>
                  <a:srgbClr val="FF0000"/>
                </a:solidFill>
              </a:rPr>
              <a:t>о</a:t>
            </a:r>
            <a:r>
              <a:rPr lang="ru-RU" altLang="ru-RU" sz="2800" dirty="0" smtClean="0"/>
              <a:t>ба.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altLang="ru-RU" sz="2800" dirty="0" smtClean="0"/>
              <a:t>Капюш</a:t>
            </a:r>
            <a:r>
              <a:rPr lang="ru-RU" altLang="ru-RU" sz="2800" dirty="0" smtClean="0">
                <a:solidFill>
                  <a:srgbClr val="FF0000"/>
                </a:solidFill>
              </a:rPr>
              <a:t>о</a:t>
            </a:r>
            <a:r>
              <a:rPr lang="ru-RU" altLang="ru-RU" sz="2800" dirty="0" smtClean="0"/>
              <a:t>н, ж</a:t>
            </a:r>
            <a:r>
              <a:rPr lang="ru-RU" altLang="ru-RU" sz="2800" dirty="0" smtClean="0">
                <a:solidFill>
                  <a:srgbClr val="FF0000"/>
                </a:solidFill>
              </a:rPr>
              <a:t>о</a:t>
            </a:r>
            <a:r>
              <a:rPr lang="ru-RU" altLang="ru-RU" sz="2800" dirty="0" smtClean="0"/>
              <a:t>кей, трущ</a:t>
            </a:r>
            <a:r>
              <a:rPr lang="ru-RU" altLang="ru-RU" sz="2800" dirty="0" smtClean="0">
                <a:solidFill>
                  <a:srgbClr val="FF0000"/>
                </a:solidFill>
              </a:rPr>
              <a:t>о</a:t>
            </a:r>
            <a:r>
              <a:rPr lang="ru-RU" altLang="ru-RU" sz="2800" dirty="0" smtClean="0"/>
              <a:t>ба.</a:t>
            </a:r>
            <a:endParaRPr lang="ru-RU" altLang="ru-RU" sz="2400" b="1" dirty="0" smtClean="0">
              <a:solidFill>
                <a:schemeClr val="accent2"/>
              </a:solidFill>
            </a:endParaRPr>
          </a:p>
          <a:p>
            <a:pPr marL="365760" indent="-256032" algn="ctr" eaLnBrk="1" fontAlgn="auto" hangingPunct="1">
              <a:spcAft>
                <a:spcPts val="0"/>
              </a:spcAft>
              <a:buFontTx/>
              <a:buNone/>
              <a:defRPr/>
            </a:pPr>
            <a:endParaRPr lang="ru-RU" altLang="ru-RU" sz="800" dirty="0" smtClean="0"/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762000" y="533400"/>
            <a:ext cx="76962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 b="1">
                <a:solidFill>
                  <a:srgbClr val="FF0000"/>
                </a:solidFill>
                <a:latin typeface="Arial" charset="0"/>
              </a:rPr>
              <a:t>Запомним рифмовку</a:t>
            </a:r>
            <a:r>
              <a:rPr lang="ru-RU" altLang="ru-RU" sz="3600">
                <a:solidFill>
                  <a:srgbClr val="FF0000"/>
                </a:solidFill>
                <a:latin typeface="Arial" charset="0"/>
              </a:rPr>
              <a:t/>
            </a:r>
            <a:br>
              <a:rPr lang="ru-RU" altLang="ru-RU" sz="3600">
                <a:solidFill>
                  <a:srgbClr val="FF0000"/>
                </a:solidFill>
                <a:latin typeface="Arial" charset="0"/>
              </a:rPr>
            </a:br>
            <a:r>
              <a:rPr lang="ru-RU" altLang="ru-RU" sz="240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2057400" y="5867400"/>
            <a:ext cx="533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>
                <a:latin typeface="Arial" charset="0"/>
              </a:rPr>
              <a:t>Запишите в тетрадях новые для вас слова.</a:t>
            </a:r>
            <a:r>
              <a:rPr lang="ru-RU" altLang="ru-RU" sz="240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2800" y="2209800"/>
            <a:ext cx="1809750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3505200"/>
            <a:ext cx="142875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2" name="AutoShape 8"/>
          <p:cNvSpPr>
            <a:spLocks noChangeArrowheads="1"/>
          </p:cNvSpPr>
          <p:nvPr/>
        </p:nvSpPr>
        <p:spPr bwMode="auto">
          <a:xfrm>
            <a:off x="2133600" y="3733800"/>
            <a:ext cx="5029200" cy="457200"/>
          </a:xfrm>
          <a:prstGeom prst="wedgeRoundRectCallout">
            <a:avLst>
              <a:gd name="adj1" fmla="val 58176"/>
              <a:gd name="adj2" fmla="val -51389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latin typeface="Arial" charset="0"/>
              </a:rPr>
              <a:t>Кто изображён на картинке?</a:t>
            </a:r>
            <a:r>
              <a:rPr lang="ru-RU" altLang="ru-RU" sz="1800">
                <a:solidFill>
                  <a:srgbClr val="FF0000"/>
                </a:solidFill>
                <a:latin typeface="Arial" charset="0"/>
              </a:rPr>
              <a:t/>
            </a:r>
            <a:br>
              <a:rPr lang="ru-RU" altLang="ru-RU" sz="1800">
                <a:solidFill>
                  <a:srgbClr val="FF0000"/>
                </a:solidFill>
                <a:latin typeface="Arial" charset="0"/>
              </a:rPr>
            </a:br>
            <a:endParaRPr lang="ru-RU" altLang="ru-RU" sz="180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1273" name="AutoShape 9"/>
          <p:cNvSpPr>
            <a:spLocks noChangeArrowheads="1"/>
          </p:cNvSpPr>
          <p:nvPr/>
        </p:nvSpPr>
        <p:spPr bwMode="auto">
          <a:xfrm>
            <a:off x="2286000" y="4419600"/>
            <a:ext cx="5029200" cy="457200"/>
          </a:xfrm>
          <a:prstGeom prst="wedgeRoundRectCallout">
            <a:avLst>
              <a:gd name="adj1" fmla="val -56912"/>
              <a:gd name="adj2" fmla="val -39583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latin typeface="Arial" charset="0"/>
              </a:rPr>
              <a:t>Что означает слово </a:t>
            </a:r>
            <a:r>
              <a:rPr lang="ru-RU" altLang="ru-RU" sz="1800" b="1">
                <a:latin typeface="Arial" charset="0"/>
              </a:rPr>
              <a:t>шорник</a:t>
            </a:r>
            <a:r>
              <a:rPr lang="ru-RU" altLang="ru-RU" sz="1800">
                <a:latin typeface="Arial" charset="0"/>
              </a:rPr>
              <a:t>?</a:t>
            </a:r>
          </a:p>
        </p:txBody>
      </p:sp>
      <p:sp>
        <p:nvSpPr>
          <p:cNvPr id="11274" name="Rectangle 10"/>
          <p:cNvSpPr>
            <a:spLocks noChangeArrowheads="1"/>
          </p:cNvSpPr>
          <p:nvPr/>
        </p:nvSpPr>
        <p:spPr bwMode="auto">
          <a:xfrm>
            <a:off x="2057400" y="4343400"/>
            <a:ext cx="5562600" cy="990600"/>
          </a:xfrm>
          <a:prstGeom prst="rect">
            <a:avLst/>
          </a:prstGeom>
          <a:solidFill>
            <a:srgbClr val="99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b="1">
                <a:latin typeface="Arial" charset="0"/>
              </a:rPr>
              <a:t>Шорник </a:t>
            </a:r>
            <a:r>
              <a:rPr lang="ru-RU" altLang="ru-RU" sz="1600">
                <a:latin typeface="Arial" charset="0"/>
              </a:rPr>
              <a:t>— человек, который занимается изготовлением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b="1">
                <a:latin typeface="Arial" charset="0"/>
              </a:rPr>
              <a:t>шор</a:t>
            </a:r>
            <a:r>
              <a:rPr lang="ru-RU" altLang="ru-RU" sz="1600">
                <a:latin typeface="Arial" charset="0"/>
              </a:rPr>
              <a:t>, то есть боковых надглазников, которые надеваются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>
                <a:latin typeface="Arial" charset="0"/>
              </a:rPr>
              <a:t> на лошадей для ограничения поля зрения.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uild="p"/>
      <p:bldP spid="11267" grpId="0"/>
      <p:bldP spid="11269" grpId="0"/>
      <p:bldP spid="11272" grpId="0" animBg="1"/>
      <p:bldP spid="11273" grpId="0" animBg="1"/>
      <p:bldP spid="1127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Подбери проверочные слова, если сможешь</a:t>
            </a:r>
          </a:p>
          <a:p>
            <a:r>
              <a:rPr lang="ru-RU" dirty="0" smtClean="0"/>
              <a:t>Щёлк</a:t>
            </a:r>
          </a:p>
          <a:p>
            <a:r>
              <a:rPr lang="ru-RU" dirty="0" smtClean="0"/>
              <a:t>Шёлк</a:t>
            </a:r>
          </a:p>
          <a:p>
            <a:r>
              <a:rPr lang="ru-RU" dirty="0" smtClean="0"/>
              <a:t>Шорох </a:t>
            </a:r>
          </a:p>
          <a:p>
            <a:r>
              <a:rPr lang="ru-RU" dirty="0" smtClean="0"/>
              <a:t>Жёлудь </a:t>
            </a:r>
          </a:p>
          <a:p>
            <a:r>
              <a:rPr lang="ru-RU" dirty="0" smtClean="0"/>
              <a:t>Щёки </a:t>
            </a:r>
          </a:p>
          <a:p>
            <a:r>
              <a:rPr lang="ru-RU" dirty="0" smtClean="0"/>
              <a:t>Чёрный</a:t>
            </a:r>
          </a:p>
          <a:p>
            <a:r>
              <a:rPr lang="ru-RU" dirty="0" smtClean="0"/>
              <a:t>Шорник 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Химический анализ №1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Подбери проверочные слова, если сможешь</a:t>
            </a:r>
          </a:p>
          <a:p>
            <a:r>
              <a:rPr lang="ru-RU" dirty="0" smtClean="0"/>
              <a:t>Щёлк – щелкать</a:t>
            </a:r>
          </a:p>
          <a:p>
            <a:r>
              <a:rPr lang="ru-RU" dirty="0" smtClean="0"/>
              <a:t>Шорох - </a:t>
            </a:r>
          </a:p>
          <a:p>
            <a:r>
              <a:rPr lang="ru-RU" dirty="0" smtClean="0"/>
              <a:t>Шёлк - шелковистый</a:t>
            </a:r>
          </a:p>
          <a:p>
            <a:r>
              <a:rPr lang="ru-RU" dirty="0" smtClean="0"/>
              <a:t>Жёлудь - </a:t>
            </a:r>
            <a:r>
              <a:rPr lang="ru-RU" dirty="0" err="1" smtClean="0"/>
              <a:t>желудить</a:t>
            </a:r>
            <a:endParaRPr lang="ru-RU" dirty="0" smtClean="0"/>
          </a:p>
          <a:p>
            <a:r>
              <a:rPr lang="ru-RU" dirty="0" smtClean="0"/>
              <a:t>Щёки - щека</a:t>
            </a:r>
          </a:p>
          <a:p>
            <a:r>
              <a:rPr lang="ru-RU" dirty="0" smtClean="0"/>
              <a:t>Чёрный - чернеть </a:t>
            </a:r>
          </a:p>
          <a:p>
            <a:r>
              <a:rPr lang="ru-RU" dirty="0" smtClean="0"/>
              <a:t>Шорник -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Химический анализ №1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Диктант «Молчанка»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412776"/>
            <a:ext cx="1762125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1484784"/>
            <a:ext cx="18669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1484784"/>
            <a:ext cx="20002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3429000"/>
            <a:ext cx="1809750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35896" y="3356992"/>
            <a:ext cx="20193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88224" y="3140968"/>
            <a:ext cx="1800200" cy="1598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Ж</a:t>
            </a:r>
            <a:r>
              <a:rPr lang="ru-RU" b="1" dirty="0" smtClean="0"/>
              <a:t>ё</a:t>
            </a:r>
            <a:r>
              <a:rPr lang="ru-RU" dirty="0" smtClean="0"/>
              <a:t>лудь</a:t>
            </a:r>
          </a:p>
          <a:p>
            <a:r>
              <a:rPr lang="ru-RU" dirty="0" smtClean="0"/>
              <a:t>Пч</a:t>
            </a:r>
            <a:r>
              <a:rPr lang="ru-RU" b="1" dirty="0" smtClean="0"/>
              <a:t>ё</a:t>
            </a:r>
            <a:r>
              <a:rPr lang="ru-RU" dirty="0" smtClean="0"/>
              <a:t>лы </a:t>
            </a:r>
          </a:p>
          <a:p>
            <a:r>
              <a:rPr lang="ru-RU" dirty="0" smtClean="0"/>
              <a:t>Крыж</a:t>
            </a:r>
            <a:r>
              <a:rPr lang="ru-RU" b="1" dirty="0" smtClean="0"/>
              <a:t>о</a:t>
            </a:r>
            <a:r>
              <a:rPr lang="ru-RU" dirty="0" smtClean="0"/>
              <a:t>вник </a:t>
            </a:r>
          </a:p>
          <a:p>
            <a:r>
              <a:rPr lang="ru-RU" dirty="0" smtClean="0"/>
              <a:t>Ж</a:t>
            </a:r>
            <a:r>
              <a:rPr lang="ru-RU" b="1" dirty="0" smtClean="0"/>
              <a:t>о</a:t>
            </a:r>
            <a:r>
              <a:rPr lang="ru-RU" dirty="0" smtClean="0"/>
              <a:t>нглер </a:t>
            </a:r>
          </a:p>
          <a:p>
            <a:r>
              <a:rPr lang="ru-RU" dirty="0" smtClean="0"/>
              <a:t>Ш</a:t>
            </a:r>
            <a:r>
              <a:rPr lang="ru-RU" b="1" dirty="0" smtClean="0"/>
              <a:t>ё</a:t>
            </a:r>
            <a:r>
              <a:rPr lang="ru-RU" dirty="0" smtClean="0"/>
              <a:t>лк </a:t>
            </a:r>
          </a:p>
          <a:p>
            <a:r>
              <a:rPr lang="ru-RU" dirty="0" smtClean="0"/>
              <a:t>Шоколад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Проверь себя!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800" dirty="0" smtClean="0"/>
              <a:t>Чёрный</a:t>
            </a:r>
          </a:p>
          <a:p>
            <a:r>
              <a:rPr lang="ru-RU" sz="4800" dirty="0" smtClean="0"/>
              <a:t>Шоколад </a:t>
            </a:r>
          </a:p>
          <a:p>
            <a:r>
              <a:rPr lang="ru-RU" sz="4800" dirty="0" smtClean="0"/>
              <a:t>Дешёвый </a:t>
            </a:r>
          </a:p>
          <a:p>
            <a:r>
              <a:rPr lang="ru-RU" sz="4800" dirty="0" smtClean="0"/>
              <a:t>Щётка </a:t>
            </a:r>
          </a:p>
          <a:p>
            <a:r>
              <a:rPr lang="ru-RU" sz="4800" dirty="0" smtClean="0"/>
              <a:t>Шов </a:t>
            </a:r>
            <a:endParaRPr lang="ru-RU" sz="4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Химический анализ №2 </a:t>
            </a:r>
            <a:r>
              <a:rPr lang="ru-RU" dirty="0" smtClean="0">
                <a:solidFill>
                  <a:srgbClr val="FF0000"/>
                </a:solidFill>
              </a:rPr>
              <a:t>«Корректор»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 уроке я работал активно/пассивно</a:t>
            </a:r>
          </a:p>
          <a:p>
            <a:endParaRPr lang="ru-RU" dirty="0" smtClean="0"/>
          </a:p>
          <a:p>
            <a:r>
              <a:rPr lang="ru-RU" dirty="0" smtClean="0"/>
              <a:t>Своей работой на уроке я </a:t>
            </a:r>
            <a:r>
              <a:rPr lang="ru-RU" sz="2400" dirty="0" smtClean="0"/>
              <a:t>доволен/недоволен</a:t>
            </a:r>
          </a:p>
          <a:p>
            <a:endParaRPr lang="ru-RU" sz="2400" dirty="0" smtClean="0"/>
          </a:p>
          <a:p>
            <a:r>
              <a:rPr lang="ru-RU" dirty="0" smtClean="0"/>
              <a:t>Урок показался мне коротким/длинным</a:t>
            </a:r>
          </a:p>
          <a:p>
            <a:endParaRPr lang="ru-RU" dirty="0" smtClean="0"/>
          </a:p>
          <a:p>
            <a:r>
              <a:rPr lang="ru-RU" dirty="0" smtClean="0"/>
              <a:t>За урок я устал/не устал</a:t>
            </a:r>
          </a:p>
          <a:p>
            <a:endParaRPr lang="ru-RU" dirty="0" smtClean="0"/>
          </a:p>
          <a:p>
            <a:r>
              <a:rPr lang="ru-RU" dirty="0" smtClean="0"/>
              <a:t>Моё настроение  улучшилось/ухудшилось</a:t>
            </a:r>
          </a:p>
          <a:p>
            <a:endParaRPr lang="ru-RU" dirty="0" smtClean="0"/>
          </a:p>
          <a:p>
            <a:r>
              <a:rPr lang="ru-RU" sz="2400" dirty="0" smtClean="0"/>
              <a:t>Материал урока был мне понятен/ непонятен</a:t>
            </a:r>
            <a:endParaRPr lang="ru-RU" sz="2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Рефлексия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u="sng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ru-RU" u="sng" dirty="0"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531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pPr marL="109537" indent="0">
              <a:buFont typeface="Wingdings 3" pitchFamily="18" charset="2"/>
              <a:buNone/>
              <a:defRPr/>
            </a:pP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1.Упр. 443 списать, обозначить изученную орфограмму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altLang="ru-RU" dirty="0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ru-RU" alt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Творческое задание: </a:t>
            </a:r>
            <a:r>
              <a:rPr lang="ru-RU" altLang="ru-RU" sz="2800" dirty="0" smtClean="0">
                <a:solidFill>
                  <a:srgbClr val="0070C0"/>
                </a:solidFill>
              </a:rPr>
              <a:t>с</a:t>
            </a:r>
            <a:r>
              <a:rPr lang="ru-RU" sz="2800" dirty="0" smtClean="0">
                <a:solidFill>
                  <a:srgbClr val="0070C0"/>
                </a:solidFill>
              </a:rPr>
              <a:t>оставить шуточный рассказ со славами-исключениями и с буквой е после шипящих – “Шипящий детектив”. 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ru-RU" alt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3" y="404664"/>
            <a:ext cx="6696744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1584175"/>
          </a:xfrm>
        </p:spPr>
        <p:txBody>
          <a:bodyPr/>
          <a:lstStyle/>
          <a:p>
            <a:r>
              <a:rPr lang="ru-RU" dirty="0" smtClean="0"/>
              <a:t>Выбери настроение!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988840"/>
            <a:ext cx="4248472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988840"/>
            <a:ext cx="3672408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Вперед! В лабораторию!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3257" y="1481138"/>
            <a:ext cx="5997486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95536" y="1556792"/>
          <a:ext cx="8136904" cy="34563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72"/>
                <a:gridCol w="648072"/>
                <a:gridCol w="663739"/>
                <a:gridCol w="780586"/>
                <a:gridCol w="787920"/>
                <a:gridCol w="864096"/>
                <a:gridCol w="792088"/>
                <a:gridCol w="792088"/>
                <a:gridCol w="864099"/>
                <a:gridCol w="648072"/>
                <a:gridCol w="648072"/>
              </a:tblGrid>
              <a:tr h="1658007"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Перфо</a:t>
                      </a:r>
                      <a:endParaRPr lang="ru-RU" sz="1400" dirty="0" smtClean="0"/>
                    </a:p>
                    <a:p>
                      <a:r>
                        <a:rPr lang="ru-RU" sz="1400" dirty="0" smtClean="0"/>
                        <a:t>кар</a:t>
                      </a:r>
                    </a:p>
                    <a:p>
                      <a:r>
                        <a:rPr lang="ru-RU" sz="1400" dirty="0" smtClean="0"/>
                        <a:t>та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Ла</a:t>
                      </a:r>
                      <a:endParaRPr lang="ru-RU" sz="1400" dirty="0" smtClean="0"/>
                    </a:p>
                    <a:p>
                      <a:r>
                        <a:rPr lang="ru-RU" sz="1400" dirty="0" err="1" smtClean="0"/>
                        <a:t>би</a:t>
                      </a:r>
                      <a:endParaRPr lang="ru-RU" sz="1400" dirty="0" smtClean="0"/>
                    </a:p>
                    <a:p>
                      <a:r>
                        <a:rPr lang="ru-RU" sz="1400" dirty="0" err="1" smtClean="0"/>
                        <a:t>ринт</a:t>
                      </a:r>
                      <a:r>
                        <a:rPr lang="ru-RU" sz="1400" dirty="0" smtClean="0"/>
                        <a:t> слов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Хим.</a:t>
                      </a:r>
                    </a:p>
                    <a:p>
                      <a:r>
                        <a:rPr lang="ru-RU" sz="1400" dirty="0" smtClean="0"/>
                        <a:t>опыт №1</a:t>
                      </a:r>
                    </a:p>
                    <a:p>
                      <a:r>
                        <a:rPr lang="ru-RU" sz="1400" dirty="0" err="1" smtClean="0"/>
                        <a:t>Вста</a:t>
                      </a:r>
                      <a:endParaRPr lang="ru-RU" sz="1400" dirty="0" smtClean="0"/>
                    </a:p>
                    <a:p>
                      <a:r>
                        <a:rPr lang="ru-RU" sz="1400" dirty="0" err="1" smtClean="0"/>
                        <a:t>вь</a:t>
                      </a:r>
                      <a:r>
                        <a:rPr lang="ru-RU" sz="1400" dirty="0" smtClean="0"/>
                        <a:t> бук</a:t>
                      </a:r>
                    </a:p>
                    <a:p>
                      <a:r>
                        <a:rPr lang="ru-RU" sz="1400" dirty="0" smtClean="0"/>
                        <a:t>вы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Хим.</a:t>
                      </a:r>
                    </a:p>
                    <a:p>
                      <a:r>
                        <a:rPr lang="ru-RU" sz="1400" dirty="0" smtClean="0"/>
                        <a:t>опыт №2</a:t>
                      </a:r>
                    </a:p>
                    <a:p>
                      <a:r>
                        <a:rPr lang="ru-RU" sz="1400" dirty="0" smtClean="0"/>
                        <a:t>Подбери од.</a:t>
                      </a:r>
                    </a:p>
                    <a:p>
                      <a:r>
                        <a:rPr lang="ru-RU" sz="1400" dirty="0" err="1" smtClean="0"/>
                        <a:t>Сло</a:t>
                      </a:r>
                      <a:endParaRPr lang="ru-RU" sz="1400" dirty="0" smtClean="0"/>
                    </a:p>
                    <a:p>
                      <a:r>
                        <a:rPr lang="ru-RU" sz="1400" dirty="0" err="1" smtClean="0"/>
                        <a:t>ва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Хим</a:t>
                      </a:r>
                      <a:endParaRPr lang="ru-RU" sz="1400" dirty="0" smtClean="0"/>
                    </a:p>
                    <a:p>
                      <a:r>
                        <a:rPr lang="ru-RU" sz="1400" dirty="0" smtClean="0"/>
                        <a:t>.опыт №3</a:t>
                      </a:r>
                    </a:p>
                    <a:p>
                      <a:r>
                        <a:rPr lang="ru-RU" sz="1400" dirty="0" err="1" smtClean="0"/>
                        <a:t>Прави</a:t>
                      </a:r>
                      <a:endParaRPr lang="ru-RU" sz="1400" dirty="0" smtClean="0"/>
                    </a:p>
                    <a:p>
                      <a:r>
                        <a:rPr lang="ru-RU" sz="1400" dirty="0" err="1" smtClean="0"/>
                        <a:t>ло</a:t>
                      </a:r>
                      <a:r>
                        <a:rPr lang="ru-RU" sz="1400" dirty="0" smtClean="0"/>
                        <a:t>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Опыт №4</a:t>
                      </a:r>
                    </a:p>
                    <a:p>
                      <a:r>
                        <a:rPr lang="ru-RU" sz="1400" dirty="0" err="1" smtClean="0"/>
                        <a:t>Схе</a:t>
                      </a:r>
                      <a:endParaRPr lang="ru-RU" sz="1400" dirty="0" smtClean="0"/>
                    </a:p>
                    <a:p>
                      <a:r>
                        <a:rPr lang="ru-RU" sz="1400" dirty="0" err="1" smtClean="0"/>
                        <a:t>ма</a:t>
                      </a:r>
                      <a:r>
                        <a:rPr lang="ru-RU" sz="1400" dirty="0" smtClean="0"/>
                        <a:t>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Хим.</a:t>
                      </a:r>
                    </a:p>
                    <a:p>
                      <a:r>
                        <a:rPr lang="ru-RU" sz="1400" dirty="0" err="1" smtClean="0"/>
                        <a:t>ана</a:t>
                      </a:r>
                      <a:endParaRPr lang="ru-RU" sz="1400" dirty="0" smtClean="0"/>
                    </a:p>
                    <a:p>
                      <a:r>
                        <a:rPr lang="ru-RU" sz="1400" dirty="0" err="1" smtClean="0"/>
                        <a:t>лиз</a:t>
                      </a:r>
                      <a:r>
                        <a:rPr lang="ru-RU" sz="1400" dirty="0" smtClean="0"/>
                        <a:t> №1 </a:t>
                      </a:r>
                    </a:p>
                    <a:p>
                      <a:r>
                        <a:rPr lang="ru-RU" sz="1400" dirty="0" smtClean="0"/>
                        <a:t>Про</a:t>
                      </a:r>
                    </a:p>
                    <a:p>
                      <a:r>
                        <a:rPr lang="ru-RU" sz="1400" dirty="0" smtClean="0"/>
                        <a:t>вер.</a:t>
                      </a:r>
                    </a:p>
                    <a:p>
                      <a:r>
                        <a:rPr lang="ru-RU" sz="1400" dirty="0" err="1" smtClean="0"/>
                        <a:t>Сло</a:t>
                      </a:r>
                      <a:endParaRPr lang="ru-RU" sz="1400" dirty="0" smtClean="0"/>
                    </a:p>
                    <a:p>
                      <a:r>
                        <a:rPr lang="ru-RU" sz="1400" dirty="0" err="1" smtClean="0"/>
                        <a:t>ва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Мол</a:t>
                      </a:r>
                    </a:p>
                    <a:p>
                      <a:r>
                        <a:rPr lang="ru-RU" sz="1400" dirty="0" smtClean="0"/>
                        <a:t>чан</a:t>
                      </a:r>
                    </a:p>
                    <a:p>
                      <a:r>
                        <a:rPr lang="ru-RU" sz="1400" dirty="0" err="1" smtClean="0"/>
                        <a:t>ка</a:t>
                      </a:r>
                      <a:r>
                        <a:rPr lang="ru-RU" sz="1400" dirty="0" smtClean="0"/>
                        <a:t>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Хим.</a:t>
                      </a:r>
                    </a:p>
                    <a:p>
                      <a:r>
                        <a:rPr lang="ru-RU" sz="1400" dirty="0" err="1" smtClean="0"/>
                        <a:t>ана</a:t>
                      </a:r>
                      <a:endParaRPr lang="ru-RU" sz="1400" dirty="0" smtClean="0"/>
                    </a:p>
                    <a:p>
                      <a:r>
                        <a:rPr lang="ru-RU" sz="1400" dirty="0" err="1" smtClean="0"/>
                        <a:t>лиз</a:t>
                      </a:r>
                      <a:r>
                        <a:rPr lang="ru-RU" sz="1400" dirty="0" smtClean="0"/>
                        <a:t> №2</a:t>
                      </a:r>
                    </a:p>
                    <a:p>
                      <a:r>
                        <a:rPr lang="ru-RU" sz="1400" dirty="0" err="1" smtClean="0"/>
                        <a:t>Коррек</a:t>
                      </a:r>
                      <a:endParaRPr lang="ru-RU" sz="1400" dirty="0" smtClean="0"/>
                    </a:p>
                    <a:p>
                      <a:r>
                        <a:rPr lang="ru-RU" sz="1400" dirty="0" smtClean="0"/>
                        <a:t>тор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Самооцен</a:t>
                      </a:r>
                      <a:endParaRPr lang="ru-RU" sz="1400" dirty="0" smtClean="0"/>
                    </a:p>
                    <a:p>
                      <a:r>
                        <a:rPr lang="ru-RU" sz="1400" dirty="0" err="1" smtClean="0"/>
                        <a:t>ка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Оц</a:t>
                      </a:r>
                      <a:endParaRPr lang="ru-RU" sz="1400" dirty="0" smtClean="0"/>
                    </a:p>
                    <a:p>
                      <a:r>
                        <a:rPr lang="ru-RU" sz="1400" dirty="0" err="1" smtClean="0"/>
                        <a:t>ка</a:t>
                      </a:r>
                      <a:endParaRPr lang="ru-RU" sz="1400" dirty="0" smtClean="0"/>
                    </a:p>
                    <a:p>
                      <a:r>
                        <a:rPr lang="ru-RU" sz="1400" dirty="0" smtClean="0"/>
                        <a:t>учи</a:t>
                      </a:r>
                    </a:p>
                    <a:p>
                      <a:r>
                        <a:rPr lang="ru-RU" sz="1400" dirty="0" smtClean="0"/>
                        <a:t>те</a:t>
                      </a:r>
                    </a:p>
                    <a:p>
                      <a:r>
                        <a:rPr lang="ru-RU" sz="1400" dirty="0" smtClean="0"/>
                        <a:t>ля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</a:tr>
              <a:tr h="165800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Лист самооценки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b="1" dirty="0" smtClean="0"/>
              <a:t>1.Вставь пропущенные буквы.</a:t>
            </a:r>
            <a:endParaRPr lang="ru-RU" dirty="0" smtClean="0"/>
          </a:p>
          <a:p>
            <a:r>
              <a:rPr lang="ru-RU" dirty="0" err="1" smtClean="0"/>
              <a:t>Перел</a:t>
            </a:r>
            <a:r>
              <a:rPr lang="ru-RU" dirty="0" smtClean="0"/>
              <a:t>…жить, прил…гать, обл..жить, сл..</a:t>
            </a:r>
            <a:r>
              <a:rPr lang="ru-RU" dirty="0" err="1" smtClean="0"/>
              <a:t>гаемое</a:t>
            </a:r>
            <a:r>
              <a:rPr lang="ru-RU" dirty="0" smtClean="0"/>
              <a:t>, дол..жить, </a:t>
            </a:r>
            <a:r>
              <a:rPr lang="ru-RU" dirty="0" err="1" smtClean="0"/>
              <a:t>изл</a:t>
            </a:r>
            <a:r>
              <a:rPr lang="ru-RU" dirty="0" smtClean="0"/>
              <a:t>…гать, ул…жить, </a:t>
            </a:r>
            <a:r>
              <a:rPr lang="ru-RU" dirty="0" err="1" smtClean="0"/>
              <a:t>предл</a:t>
            </a:r>
            <a:r>
              <a:rPr lang="ru-RU" dirty="0" smtClean="0"/>
              <a:t>…гать, сл…</a:t>
            </a:r>
            <a:r>
              <a:rPr lang="ru-RU" dirty="0" err="1" smtClean="0"/>
              <a:t>жение</a:t>
            </a:r>
            <a:endParaRPr lang="ru-RU" dirty="0" smtClean="0"/>
          </a:p>
          <a:p>
            <a:r>
              <a:rPr lang="ru-RU" dirty="0" smtClean="0"/>
              <a:t>2. </a:t>
            </a:r>
            <a:r>
              <a:rPr lang="ru-RU" b="1" dirty="0" smtClean="0"/>
              <a:t>Вставь пропущенные буквы</a:t>
            </a:r>
            <a:endParaRPr lang="ru-RU" dirty="0" smtClean="0"/>
          </a:p>
          <a:p>
            <a:r>
              <a:rPr lang="ru-RU" dirty="0" smtClean="0"/>
              <a:t>Р…</a:t>
            </a:r>
            <a:r>
              <a:rPr lang="ru-RU" dirty="0" err="1" smtClean="0"/>
              <a:t>стение</a:t>
            </a:r>
            <a:r>
              <a:rPr lang="ru-RU" dirty="0" smtClean="0"/>
              <a:t>, </a:t>
            </a:r>
            <a:r>
              <a:rPr lang="ru-RU" dirty="0" err="1" smtClean="0"/>
              <a:t>выр</a:t>
            </a:r>
            <a:r>
              <a:rPr lang="ru-RU" dirty="0" smtClean="0"/>
              <a:t>…</a:t>
            </a:r>
            <a:r>
              <a:rPr lang="ru-RU" dirty="0" err="1" smtClean="0"/>
              <a:t>сли</a:t>
            </a:r>
            <a:r>
              <a:rPr lang="ru-RU" dirty="0" smtClean="0"/>
              <a:t>, </a:t>
            </a:r>
            <a:r>
              <a:rPr lang="ru-RU" dirty="0" err="1" smtClean="0"/>
              <a:t>разр</a:t>
            </a:r>
            <a:r>
              <a:rPr lang="ru-RU" dirty="0" smtClean="0"/>
              <a:t>…статься, </a:t>
            </a:r>
            <a:r>
              <a:rPr lang="ru-RU" dirty="0" err="1" smtClean="0"/>
              <a:t>отр</a:t>
            </a:r>
            <a:r>
              <a:rPr lang="ru-RU" dirty="0" smtClean="0"/>
              <a:t>…</a:t>
            </a:r>
            <a:r>
              <a:rPr lang="ru-RU" dirty="0" err="1" smtClean="0"/>
              <a:t>сль</a:t>
            </a:r>
            <a:r>
              <a:rPr lang="ru-RU" dirty="0" smtClean="0"/>
              <a:t>, </a:t>
            </a:r>
            <a:r>
              <a:rPr lang="ru-RU" dirty="0" err="1" smtClean="0"/>
              <a:t>дор</a:t>
            </a:r>
            <a:r>
              <a:rPr lang="ru-RU" dirty="0" smtClean="0"/>
              <a:t>…</a:t>
            </a:r>
            <a:r>
              <a:rPr lang="ru-RU" dirty="0" err="1" smtClean="0"/>
              <a:t>сти</a:t>
            </a:r>
            <a:r>
              <a:rPr lang="ru-RU" dirty="0" smtClean="0"/>
              <a:t>, р…сток, </a:t>
            </a:r>
            <a:r>
              <a:rPr lang="ru-RU" dirty="0" err="1" smtClean="0"/>
              <a:t>перер</a:t>
            </a:r>
            <a:r>
              <a:rPr lang="ru-RU" dirty="0" smtClean="0"/>
              <a:t>…</a:t>
            </a:r>
            <a:r>
              <a:rPr lang="ru-RU" dirty="0" err="1" smtClean="0"/>
              <a:t>сли</a:t>
            </a:r>
            <a:r>
              <a:rPr lang="ru-RU" dirty="0" smtClean="0"/>
              <a:t>, обр…стать, </a:t>
            </a:r>
            <a:r>
              <a:rPr lang="ru-RU" dirty="0" err="1" smtClean="0"/>
              <a:t>подр</a:t>
            </a:r>
            <a:r>
              <a:rPr lang="ru-RU" dirty="0" smtClean="0"/>
              <a:t>…</a:t>
            </a:r>
            <a:r>
              <a:rPr lang="ru-RU" dirty="0" err="1" smtClean="0"/>
              <a:t>сли</a:t>
            </a:r>
            <a:r>
              <a:rPr lang="ru-RU" dirty="0" smtClean="0"/>
              <a:t>, р…</a:t>
            </a:r>
            <a:r>
              <a:rPr lang="ru-RU" dirty="0" err="1" smtClean="0"/>
              <a:t>стущий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Проверочная работа (перфокарта)</a:t>
            </a:r>
            <a:br>
              <a:rPr lang="ru-RU" dirty="0" smtClean="0"/>
            </a:br>
            <a:r>
              <a:rPr lang="ru-RU" dirty="0" smtClean="0"/>
              <a:t>-ЛАГ-, -ЛОЖ-, -РАСТ(РАЩ)-, РОС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b="1" dirty="0" smtClean="0"/>
              <a:t>1.Вставь пропущенные буквы.</a:t>
            </a:r>
            <a:endParaRPr lang="ru-RU" dirty="0" smtClean="0"/>
          </a:p>
          <a:p>
            <a:r>
              <a:rPr lang="ru-RU" dirty="0" err="1" smtClean="0"/>
              <a:t>Перел</a:t>
            </a:r>
            <a:r>
              <a:rPr lang="ru-RU" b="1" dirty="0" err="1" smtClean="0"/>
              <a:t>О</a:t>
            </a:r>
            <a:r>
              <a:rPr lang="ru-RU" dirty="0" err="1" smtClean="0"/>
              <a:t>жить</a:t>
            </a:r>
            <a:r>
              <a:rPr lang="ru-RU" dirty="0" smtClean="0"/>
              <a:t>, </a:t>
            </a:r>
            <a:r>
              <a:rPr lang="ru-RU" dirty="0" err="1" smtClean="0"/>
              <a:t>прил</a:t>
            </a:r>
            <a:r>
              <a:rPr lang="ru-RU" b="1" dirty="0" err="1" smtClean="0"/>
              <a:t>А</a:t>
            </a:r>
            <a:r>
              <a:rPr lang="ru-RU" dirty="0" err="1" smtClean="0"/>
              <a:t>гать</a:t>
            </a:r>
            <a:r>
              <a:rPr lang="ru-RU" dirty="0" smtClean="0"/>
              <a:t>, </a:t>
            </a:r>
            <a:r>
              <a:rPr lang="ru-RU" dirty="0" err="1" smtClean="0"/>
              <a:t>обл</a:t>
            </a:r>
            <a:r>
              <a:rPr lang="ru-RU" b="1" dirty="0" err="1" smtClean="0"/>
              <a:t>О</a:t>
            </a:r>
            <a:r>
              <a:rPr lang="ru-RU" dirty="0" err="1" smtClean="0"/>
              <a:t>жить</a:t>
            </a:r>
            <a:r>
              <a:rPr lang="ru-RU" dirty="0" smtClean="0"/>
              <a:t>, </a:t>
            </a:r>
            <a:r>
              <a:rPr lang="ru-RU" dirty="0" err="1" smtClean="0"/>
              <a:t>сл</a:t>
            </a:r>
            <a:r>
              <a:rPr lang="ru-RU" b="1" dirty="0" err="1" smtClean="0"/>
              <a:t>А</a:t>
            </a:r>
            <a:r>
              <a:rPr lang="ru-RU" dirty="0" err="1" smtClean="0"/>
              <a:t>гаемое</a:t>
            </a:r>
            <a:r>
              <a:rPr lang="ru-RU" dirty="0" smtClean="0"/>
              <a:t>, </a:t>
            </a:r>
            <a:r>
              <a:rPr lang="ru-RU" dirty="0" err="1" smtClean="0"/>
              <a:t>дол</a:t>
            </a:r>
            <a:r>
              <a:rPr lang="ru-RU" b="1" dirty="0" err="1" smtClean="0"/>
              <a:t>О</a:t>
            </a:r>
            <a:r>
              <a:rPr lang="ru-RU" dirty="0" err="1" smtClean="0"/>
              <a:t>жить</a:t>
            </a:r>
            <a:r>
              <a:rPr lang="ru-RU" dirty="0" smtClean="0"/>
              <a:t>, </a:t>
            </a:r>
            <a:r>
              <a:rPr lang="ru-RU" dirty="0" err="1" smtClean="0"/>
              <a:t>изл</a:t>
            </a:r>
            <a:r>
              <a:rPr lang="ru-RU" b="1" dirty="0" err="1" smtClean="0"/>
              <a:t>А</a:t>
            </a:r>
            <a:r>
              <a:rPr lang="ru-RU" dirty="0" err="1" smtClean="0"/>
              <a:t>гать</a:t>
            </a:r>
            <a:r>
              <a:rPr lang="ru-RU" dirty="0" smtClean="0"/>
              <a:t>, </a:t>
            </a:r>
            <a:r>
              <a:rPr lang="ru-RU" dirty="0" err="1" smtClean="0"/>
              <a:t>ул</a:t>
            </a:r>
            <a:r>
              <a:rPr lang="ru-RU" b="1" dirty="0" err="1" smtClean="0"/>
              <a:t>О</a:t>
            </a:r>
            <a:r>
              <a:rPr lang="ru-RU" dirty="0" err="1" smtClean="0"/>
              <a:t>жить</a:t>
            </a:r>
            <a:r>
              <a:rPr lang="ru-RU" dirty="0" smtClean="0"/>
              <a:t>, </a:t>
            </a:r>
            <a:r>
              <a:rPr lang="ru-RU" dirty="0" err="1" smtClean="0"/>
              <a:t>предл</a:t>
            </a:r>
            <a:r>
              <a:rPr lang="ru-RU" b="1" dirty="0" err="1" smtClean="0"/>
              <a:t>А</a:t>
            </a:r>
            <a:r>
              <a:rPr lang="ru-RU" dirty="0" err="1" smtClean="0"/>
              <a:t>гать</a:t>
            </a:r>
            <a:r>
              <a:rPr lang="ru-RU" dirty="0" smtClean="0"/>
              <a:t>, </a:t>
            </a:r>
            <a:r>
              <a:rPr lang="ru-RU" dirty="0" err="1" smtClean="0"/>
              <a:t>сл</a:t>
            </a:r>
            <a:r>
              <a:rPr lang="ru-RU" b="1" dirty="0" err="1" smtClean="0"/>
              <a:t>О</a:t>
            </a:r>
            <a:r>
              <a:rPr lang="ru-RU" dirty="0" err="1" smtClean="0"/>
              <a:t>жение</a:t>
            </a:r>
            <a:endParaRPr lang="ru-RU" dirty="0" smtClean="0"/>
          </a:p>
          <a:p>
            <a:r>
              <a:rPr lang="ru-RU" dirty="0" smtClean="0"/>
              <a:t>2. </a:t>
            </a:r>
            <a:r>
              <a:rPr lang="ru-RU" b="1" dirty="0" smtClean="0"/>
              <a:t>Вставь пропущенные буквы</a:t>
            </a:r>
            <a:endParaRPr lang="ru-RU" dirty="0" smtClean="0"/>
          </a:p>
          <a:p>
            <a:r>
              <a:rPr lang="ru-RU" dirty="0" err="1" smtClean="0"/>
              <a:t>Р</a:t>
            </a:r>
            <a:r>
              <a:rPr lang="ru-RU" b="1" dirty="0" err="1" smtClean="0"/>
              <a:t>А</a:t>
            </a:r>
            <a:r>
              <a:rPr lang="ru-RU" dirty="0" err="1" smtClean="0"/>
              <a:t>стение</a:t>
            </a:r>
            <a:r>
              <a:rPr lang="ru-RU" dirty="0" smtClean="0"/>
              <a:t>, </a:t>
            </a:r>
            <a:r>
              <a:rPr lang="ru-RU" dirty="0" err="1" smtClean="0"/>
              <a:t>выр</a:t>
            </a:r>
            <a:r>
              <a:rPr lang="ru-RU" b="1" dirty="0" err="1" smtClean="0"/>
              <a:t>О</a:t>
            </a:r>
            <a:r>
              <a:rPr lang="ru-RU" dirty="0" err="1" smtClean="0"/>
              <a:t>сли</a:t>
            </a:r>
            <a:r>
              <a:rPr lang="ru-RU" dirty="0" smtClean="0"/>
              <a:t>, </a:t>
            </a:r>
            <a:r>
              <a:rPr lang="ru-RU" dirty="0" err="1" smtClean="0"/>
              <a:t>разр</a:t>
            </a:r>
            <a:r>
              <a:rPr lang="ru-RU" b="1" dirty="0" err="1" smtClean="0"/>
              <a:t>А</a:t>
            </a:r>
            <a:r>
              <a:rPr lang="ru-RU" dirty="0" err="1" smtClean="0"/>
              <a:t>статься</a:t>
            </a:r>
            <a:r>
              <a:rPr lang="ru-RU" dirty="0" smtClean="0"/>
              <a:t>, </a:t>
            </a:r>
            <a:r>
              <a:rPr lang="ru-RU" dirty="0" err="1" smtClean="0"/>
              <a:t>отр</a:t>
            </a:r>
            <a:r>
              <a:rPr lang="ru-RU" b="1" dirty="0" err="1" smtClean="0"/>
              <a:t>А</a:t>
            </a:r>
            <a:r>
              <a:rPr lang="ru-RU" dirty="0" err="1" smtClean="0"/>
              <a:t>сль</a:t>
            </a:r>
            <a:r>
              <a:rPr lang="ru-RU" dirty="0" smtClean="0"/>
              <a:t>, </a:t>
            </a:r>
            <a:r>
              <a:rPr lang="ru-RU" dirty="0" err="1" smtClean="0"/>
              <a:t>дор</a:t>
            </a:r>
            <a:r>
              <a:rPr lang="ru-RU" b="1" dirty="0" err="1" smtClean="0"/>
              <a:t>А</a:t>
            </a:r>
            <a:r>
              <a:rPr lang="ru-RU" dirty="0" err="1" smtClean="0"/>
              <a:t>сти</a:t>
            </a:r>
            <a:r>
              <a:rPr lang="ru-RU" dirty="0" smtClean="0"/>
              <a:t>, </a:t>
            </a:r>
            <a:r>
              <a:rPr lang="ru-RU" dirty="0" err="1" smtClean="0"/>
              <a:t>р</a:t>
            </a:r>
            <a:r>
              <a:rPr lang="ru-RU" b="1" dirty="0" err="1" smtClean="0"/>
              <a:t>О</a:t>
            </a:r>
            <a:r>
              <a:rPr lang="ru-RU" dirty="0" err="1" smtClean="0"/>
              <a:t>сток</a:t>
            </a:r>
            <a:r>
              <a:rPr lang="ru-RU" dirty="0" smtClean="0"/>
              <a:t>, </a:t>
            </a:r>
            <a:r>
              <a:rPr lang="ru-RU" dirty="0" err="1" smtClean="0"/>
              <a:t>перер</a:t>
            </a:r>
            <a:r>
              <a:rPr lang="ru-RU" b="1" dirty="0" err="1" smtClean="0"/>
              <a:t>О</a:t>
            </a:r>
            <a:r>
              <a:rPr lang="ru-RU" dirty="0" err="1" smtClean="0"/>
              <a:t>сли</a:t>
            </a:r>
            <a:r>
              <a:rPr lang="ru-RU" dirty="0" smtClean="0"/>
              <a:t>, </a:t>
            </a:r>
            <a:r>
              <a:rPr lang="ru-RU" dirty="0" err="1" smtClean="0"/>
              <a:t>обр</a:t>
            </a:r>
            <a:r>
              <a:rPr lang="ru-RU" b="1" dirty="0" err="1" smtClean="0"/>
              <a:t>А</a:t>
            </a:r>
            <a:r>
              <a:rPr lang="ru-RU" dirty="0" err="1" smtClean="0"/>
              <a:t>стать</a:t>
            </a:r>
            <a:r>
              <a:rPr lang="ru-RU" dirty="0" smtClean="0"/>
              <a:t>, </a:t>
            </a:r>
            <a:r>
              <a:rPr lang="ru-RU" dirty="0" err="1" smtClean="0"/>
              <a:t>подр</a:t>
            </a:r>
            <a:r>
              <a:rPr lang="ru-RU" b="1" dirty="0" err="1" smtClean="0"/>
              <a:t>О</a:t>
            </a:r>
            <a:r>
              <a:rPr lang="ru-RU" dirty="0" err="1" smtClean="0"/>
              <a:t>сли</a:t>
            </a:r>
            <a:r>
              <a:rPr lang="ru-RU" dirty="0" smtClean="0"/>
              <a:t>, </a:t>
            </a:r>
            <a:r>
              <a:rPr lang="ru-RU" dirty="0" err="1" smtClean="0"/>
              <a:t>р</a:t>
            </a:r>
            <a:r>
              <a:rPr lang="ru-RU" b="1" dirty="0" err="1" smtClean="0"/>
              <a:t>А</a:t>
            </a:r>
            <a:r>
              <a:rPr lang="ru-RU" dirty="0" err="1" smtClean="0"/>
              <a:t>стущий</a:t>
            </a:r>
            <a:endParaRPr lang="ru-RU" dirty="0" smtClean="0"/>
          </a:p>
          <a:p>
            <a:r>
              <a:rPr lang="ru-RU" dirty="0" smtClean="0"/>
              <a:t>1.О, А,О,А,О,А,О,А,О</a:t>
            </a:r>
          </a:p>
          <a:p>
            <a:r>
              <a:rPr lang="ru-RU" smtClean="0"/>
              <a:t>2.А,О,А,А,А,О,О,А,О,А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Ключ к проверочной работе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764704"/>
            <a:ext cx="1866900" cy="804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Научно-исследовательский институт </a:t>
            </a:r>
            <a:r>
              <a:rPr lang="ru-RU" sz="3600" dirty="0" smtClean="0"/>
              <a:t>МОРФЕМИКА</a:t>
            </a:r>
            <a:r>
              <a:rPr lang="ru-RU" sz="2700" dirty="0" smtClean="0"/>
              <a:t>(приставка, корень, суффикс, окончание, основа)</a:t>
            </a:r>
            <a:endParaRPr lang="ru-RU" sz="27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628800"/>
            <a:ext cx="7560840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</p:spPr>
        <p:txBody>
          <a:bodyPr/>
          <a:lstStyle/>
          <a:p>
            <a:r>
              <a:rPr lang="ru-RU" sz="2000" dirty="0" err="1" smtClean="0"/>
              <a:t>Дата_______Класс______</a:t>
            </a:r>
            <a:endParaRPr lang="ru-RU" sz="2000" dirty="0" smtClean="0"/>
          </a:p>
          <a:p>
            <a:r>
              <a:rPr lang="ru-RU" sz="2000" dirty="0" smtClean="0"/>
              <a:t>№ </a:t>
            </a:r>
            <a:r>
              <a:rPr lang="ru-RU" sz="2000" dirty="0" err="1" smtClean="0"/>
              <a:t>бригады_________</a:t>
            </a:r>
            <a:endParaRPr lang="ru-RU" sz="2000" dirty="0" smtClean="0"/>
          </a:p>
          <a:p>
            <a:r>
              <a:rPr lang="ru-RU" sz="2000" dirty="0" smtClean="0"/>
              <a:t>Ф.И. лаборанта</a:t>
            </a:r>
          </a:p>
          <a:p>
            <a:r>
              <a:rPr lang="ru-RU" sz="2000" dirty="0" smtClean="0"/>
              <a:t>Задания:</a:t>
            </a:r>
          </a:p>
          <a:p>
            <a:r>
              <a:rPr lang="ru-RU" sz="2000" dirty="0" smtClean="0"/>
              <a:t>1.Лабиринт слов</a:t>
            </a:r>
          </a:p>
          <a:p>
            <a:r>
              <a:rPr lang="ru-RU" sz="2000" dirty="0" smtClean="0"/>
              <a:t>2. Химический опыт №1 (вставь буквы)</a:t>
            </a:r>
          </a:p>
          <a:p>
            <a:r>
              <a:rPr lang="ru-RU" sz="2000" dirty="0" smtClean="0"/>
              <a:t>3.Химический опыт №2 (подобрать однокоренные слова))</a:t>
            </a:r>
          </a:p>
          <a:p>
            <a:r>
              <a:rPr lang="ru-RU" sz="2000" dirty="0" smtClean="0"/>
              <a:t>4. Химический опыт №3 (составить правило)</a:t>
            </a:r>
          </a:p>
          <a:p>
            <a:r>
              <a:rPr lang="ru-RU" sz="2000" dirty="0" smtClean="0"/>
              <a:t>5. </a:t>
            </a:r>
            <a:r>
              <a:rPr lang="ru-RU" sz="2000" dirty="0" err="1" smtClean="0"/>
              <a:t>Химическйи</a:t>
            </a:r>
            <a:r>
              <a:rPr lang="ru-RU" sz="2000" dirty="0" smtClean="0"/>
              <a:t> опыт №4 (составь схему)</a:t>
            </a:r>
          </a:p>
          <a:p>
            <a:r>
              <a:rPr lang="ru-RU" sz="2000" dirty="0" smtClean="0"/>
              <a:t>6. Химический анализ №1 (подобрать проверочные слова)</a:t>
            </a:r>
          </a:p>
          <a:p>
            <a:r>
              <a:rPr lang="ru-RU" sz="2000" dirty="0" smtClean="0"/>
              <a:t>7. Химический диктант «Молчанка»</a:t>
            </a:r>
          </a:p>
          <a:p>
            <a:r>
              <a:rPr lang="ru-RU" sz="2000" dirty="0" smtClean="0"/>
              <a:t>8. </a:t>
            </a:r>
            <a:r>
              <a:rPr lang="ru-RU" sz="2000" dirty="0" err="1" smtClean="0"/>
              <a:t>Химическйи</a:t>
            </a:r>
            <a:r>
              <a:rPr lang="ru-RU" sz="2000" dirty="0" smtClean="0"/>
              <a:t> анализ №2 «Корректор» (исправь ошибки)</a:t>
            </a:r>
          </a:p>
          <a:p>
            <a:endParaRPr lang="ru-RU" sz="2000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Паспорт бригады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е-о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е-о</Template>
  <TotalTime>285</TotalTime>
  <Words>784</Words>
  <Application>Microsoft Office PowerPoint</Application>
  <PresentationFormat>Экран (4:3)</PresentationFormat>
  <Paragraphs>215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е-о</vt:lpstr>
      <vt:lpstr>Урок русского языка  в 5 классе</vt:lpstr>
      <vt:lpstr>Выбери настроение!</vt:lpstr>
      <vt:lpstr>Слайд 3</vt:lpstr>
      <vt:lpstr>Вперед! В лабораторию!</vt:lpstr>
      <vt:lpstr>Лист самооценки</vt:lpstr>
      <vt:lpstr>Проверочная работа (перфокарта) -ЛАГ-, -ЛОЖ-, -РАСТ(РАЩ)-, РОС</vt:lpstr>
      <vt:lpstr>Ключ к проверочной работе </vt:lpstr>
      <vt:lpstr>Научно-исследовательский институт МОРФЕМИКА(приставка, корень, суффикс, окончание, основа)</vt:lpstr>
      <vt:lpstr>Паспорт бригады</vt:lpstr>
      <vt:lpstr>Вспоминаем то, что знаем ЛАБИРИНТ СЛОВ </vt:lpstr>
      <vt:lpstr>Вспоминаем то, что знаем Лабиринт слов</vt:lpstr>
      <vt:lpstr>Слайд 12</vt:lpstr>
      <vt:lpstr>Определяем тему урока</vt:lpstr>
      <vt:lpstr>Сказочный кабинет</vt:lpstr>
      <vt:lpstr> «БУКВЫ Ё, О ПОСЛЕ  ШИПЯЩИХ  В КОРНЕ СЛОВА» </vt:lpstr>
      <vt:lpstr>Цели урока</vt:lpstr>
      <vt:lpstr>Слайд 17</vt:lpstr>
      <vt:lpstr>Слайд 18</vt:lpstr>
      <vt:lpstr>Химический опыт №3 Правило </vt:lpstr>
      <vt:lpstr>Схема Химический опыт №4</vt:lpstr>
      <vt:lpstr>Схема Химический опыт №4</vt:lpstr>
      <vt:lpstr>Слайд 22</vt:lpstr>
      <vt:lpstr>Химический анализ №1</vt:lpstr>
      <vt:lpstr>Химический анализ №1</vt:lpstr>
      <vt:lpstr>Диктант «Молчанка»</vt:lpstr>
      <vt:lpstr>Проверь себя!</vt:lpstr>
      <vt:lpstr>Химический анализ №2 «Корректор»</vt:lpstr>
      <vt:lpstr>Рефлексия </vt:lpstr>
      <vt:lpstr>Домашнее задание</vt:lpstr>
      <vt:lpstr>Выбери настроение!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Выбери настроение!</dc:title>
  <dc:creator>завуч</dc:creator>
  <cp:lastModifiedBy>завуч</cp:lastModifiedBy>
  <cp:revision>36</cp:revision>
  <cp:lastPrinted>1601-01-01T00:00:00Z</cp:lastPrinted>
  <dcterms:created xsi:type="dcterms:W3CDTF">2015-03-03T08:09:05Z</dcterms:created>
  <dcterms:modified xsi:type="dcterms:W3CDTF">2015-03-10T03:57:58Z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