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58" r:id="rId3"/>
    <p:sldId id="257" r:id="rId4"/>
    <p:sldId id="259" r:id="rId5"/>
    <p:sldId id="260" r:id="rId6"/>
    <p:sldId id="266" r:id="rId7"/>
    <p:sldId id="267" r:id="rId8"/>
    <p:sldId id="261" r:id="rId9"/>
    <p:sldId id="262" r:id="rId10"/>
    <p:sldId id="263" r:id="rId11"/>
    <p:sldId id="264" r:id="rId12"/>
    <p:sldId id="265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95234E-B3E0-4C92-8D86-DC5384DE1A66}" type="doc">
      <dgm:prSet loTypeId="urn:microsoft.com/office/officeart/2005/8/layout/radial5" loCatId="relationship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8002AC5-2A18-4715-8EAA-07AF7A237D83}">
      <dgm:prSet phldrT="[Текст]"/>
      <dgm:spPr>
        <a:solidFill>
          <a:srgbClr val="00B050"/>
        </a:solidFill>
      </dgm:spPr>
      <dgm:t>
        <a:bodyPr/>
        <a:lstStyle/>
        <a:p>
          <a:pPr algn="ctr"/>
          <a:r>
            <a:rPr lang="en-US" smtClean="0">
              <a:solidFill>
                <a:srgbClr val="FFFF00"/>
              </a:solidFill>
            </a:rPr>
            <a:t>LiftEng</a:t>
          </a:r>
          <a:endParaRPr lang="ru-RU" dirty="0">
            <a:solidFill>
              <a:srgbClr val="FFFF00"/>
            </a:solidFill>
          </a:endParaRPr>
        </a:p>
      </dgm:t>
    </dgm:pt>
    <dgm:pt modelId="{F89ED74B-871F-41C0-B9F7-06C65D30832D}" type="parTrans" cxnId="{AED74805-5E58-4C26-9AA9-FF3DC151350B}">
      <dgm:prSet/>
      <dgm:spPr/>
      <dgm:t>
        <a:bodyPr/>
        <a:lstStyle/>
        <a:p>
          <a:pPr algn="ctr"/>
          <a:endParaRPr lang="ru-RU"/>
        </a:p>
      </dgm:t>
    </dgm:pt>
    <dgm:pt modelId="{4C62BB86-AE10-40DF-B5E9-AF145F4BB491}" type="sibTrans" cxnId="{AED74805-5E58-4C26-9AA9-FF3DC151350B}">
      <dgm:prSet/>
      <dgm:spPr/>
      <dgm:t>
        <a:bodyPr/>
        <a:lstStyle/>
        <a:p>
          <a:pPr algn="ctr"/>
          <a:endParaRPr lang="ru-RU"/>
        </a:p>
      </dgm:t>
    </dgm:pt>
    <dgm:pt modelId="{1F16D35B-BCDC-49C7-81B2-AEDE94FC169A}">
      <dgm:prSet phldrT="[Текст]"/>
      <dgm:spPr/>
      <dgm:t>
        <a:bodyPr/>
        <a:lstStyle/>
        <a:p>
          <a:pPr algn="ctr"/>
          <a:r>
            <a:rPr lang="en-US"/>
            <a:t>vovabulary</a:t>
          </a:r>
          <a:endParaRPr lang="ru-RU"/>
        </a:p>
      </dgm:t>
    </dgm:pt>
    <dgm:pt modelId="{BC5ABAC8-5EA8-4A6A-A0BF-2DCC23C7A185}" type="parTrans" cxnId="{16D8FFA3-6A8F-4E01-A998-4F1B657EDF7C}">
      <dgm:prSet/>
      <dgm:spPr/>
      <dgm:t>
        <a:bodyPr/>
        <a:lstStyle/>
        <a:p>
          <a:pPr algn="ctr"/>
          <a:endParaRPr lang="ru-RU"/>
        </a:p>
      </dgm:t>
    </dgm:pt>
    <dgm:pt modelId="{34F44CC3-4BD1-4C43-A1A3-BCC52C39D5D0}" type="sibTrans" cxnId="{16D8FFA3-6A8F-4E01-A998-4F1B657EDF7C}">
      <dgm:prSet/>
      <dgm:spPr/>
      <dgm:t>
        <a:bodyPr/>
        <a:lstStyle/>
        <a:p>
          <a:pPr algn="ctr"/>
          <a:endParaRPr lang="ru-RU"/>
        </a:p>
      </dgm:t>
    </dgm:pt>
    <dgm:pt modelId="{A32DE0B5-3A98-4158-AE63-DC63CC5EA2EC}">
      <dgm:prSet phldrT="[Текст]"/>
      <dgm:spPr/>
      <dgm:t>
        <a:bodyPr/>
        <a:lstStyle/>
        <a:p>
          <a:pPr algn="ctr"/>
          <a:r>
            <a:rPr lang="en-US"/>
            <a:t>listening</a:t>
          </a:r>
          <a:endParaRPr lang="ru-RU"/>
        </a:p>
      </dgm:t>
    </dgm:pt>
    <dgm:pt modelId="{13BA33CF-5AD7-4185-B672-715C1390F628}" type="parTrans" cxnId="{31571F91-C721-47B4-BCBA-F45AE208C71B}">
      <dgm:prSet/>
      <dgm:spPr/>
      <dgm:t>
        <a:bodyPr/>
        <a:lstStyle/>
        <a:p>
          <a:pPr algn="ctr"/>
          <a:endParaRPr lang="ru-RU"/>
        </a:p>
      </dgm:t>
    </dgm:pt>
    <dgm:pt modelId="{D1E24D4A-3D6C-418F-961F-1D7AB3B9627C}" type="sibTrans" cxnId="{31571F91-C721-47B4-BCBA-F45AE208C71B}">
      <dgm:prSet/>
      <dgm:spPr/>
      <dgm:t>
        <a:bodyPr/>
        <a:lstStyle/>
        <a:p>
          <a:pPr algn="ctr"/>
          <a:endParaRPr lang="ru-RU"/>
        </a:p>
      </dgm:t>
    </dgm:pt>
    <dgm:pt modelId="{3F580952-6ACF-4E07-99C4-2B078B218B9D}">
      <dgm:prSet phldrT="[Текст]"/>
      <dgm:spPr/>
      <dgm:t>
        <a:bodyPr/>
        <a:lstStyle/>
        <a:p>
          <a:pPr algn="ctr"/>
          <a:r>
            <a:rPr lang="en-US"/>
            <a:t>grammar</a:t>
          </a:r>
          <a:endParaRPr lang="ru-RU"/>
        </a:p>
      </dgm:t>
    </dgm:pt>
    <dgm:pt modelId="{C6986FFA-2CB3-4CE2-ADB7-83BF6F2CF6ED}" type="parTrans" cxnId="{1AFD72D9-8592-443F-BC04-36CFECD67D2B}">
      <dgm:prSet/>
      <dgm:spPr/>
      <dgm:t>
        <a:bodyPr/>
        <a:lstStyle/>
        <a:p>
          <a:pPr algn="ctr"/>
          <a:endParaRPr lang="ru-RU"/>
        </a:p>
      </dgm:t>
    </dgm:pt>
    <dgm:pt modelId="{6E3F226B-7847-4F72-834F-AC0E93E12CA7}" type="sibTrans" cxnId="{1AFD72D9-8592-443F-BC04-36CFECD67D2B}">
      <dgm:prSet/>
      <dgm:spPr/>
      <dgm:t>
        <a:bodyPr/>
        <a:lstStyle/>
        <a:p>
          <a:pPr algn="ctr"/>
          <a:endParaRPr lang="ru-RU"/>
        </a:p>
      </dgm:t>
    </dgm:pt>
    <dgm:pt modelId="{F539AB50-7CF2-4601-A2CB-72FB090C35BA}">
      <dgm:prSet phldrT="[Текст]"/>
      <dgm:spPr/>
      <dgm:t>
        <a:bodyPr/>
        <a:lstStyle/>
        <a:p>
          <a:pPr algn="ctr"/>
          <a:r>
            <a:rPr lang="en-US"/>
            <a:t>reading</a:t>
          </a:r>
          <a:endParaRPr lang="ru-RU"/>
        </a:p>
      </dgm:t>
    </dgm:pt>
    <dgm:pt modelId="{7AE3031E-20B3-4E78-9D27-62BDA09A17E0}" type="parTrans" cxnId="{606CA304-A2EF-4A0A-9C8C-CA4FE57E18A9}">
      <dgm:prSet/>
      <dgm:spPr/>
      <dgm:t>
        <a:bodyPr/>
        <a:lstStyle/>
        <a:p>
          <a:pPr algn="ctr"/>
          <a:endParaRPr lang="ru-RU"/>
        </a:p>
      </dgm:t>
    </dgm:pt>
    <dgm:pt modelId="{66C555DF-D83C-46CB-963A-C0E9EC2028A3}" type="sibTrans" cxnId="{606CA304-A2EF-4A0A-9C8C-CA4FE57E18A9}">
      <dgm:prSet/>
      <dgm:spPr/>
      <dgm:t>
        <a:bodyPr/>
        <a:lstStyle/>
        <a:p>
          <a:pPr algn="ctr"/>
          <a:endParaRPr lang="ru-RU"/>
        </a:p>
      </dgm:t>
    </dgm:pt>
    <dgm:pt modelId="{16F3F3AA-17D5-4B10-83FE-8CB440D44D92}" type="pres">
      <dgm:prSet presAssocID="{B095234E-B3E0-4C92-8D86-DC5384DE1A6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5EB0C5-B61D-4DD1-919A-9B425F98FE9A}" type="pres">
      <dgm:prSet presAssocID="{C8002AC5-2A18-4715-8EAA-07AF7A237D83}" presName="centerShape" presStyleLbl="node0" presStyleIdx="0" presStyleCnt="1"/>
      <dgm:spPr/>
      <dgm:t>
        <a:bodyPr/>
        <a:lstStyle/>
        <a:p>
          <a:endParaRPr lang="ru-RU"/>
        </a:p>
      </dgm:t>
    </dgm:pt>
    <dgm:pt modelId="{7B3F93E7-279B-4681-8C57-B62894F5D4FF}" type="pres">
      <dgm:prSet presAssocID="{BC5ABAC8-5EA8-4A6A-A0BF-2DCC23C7A185}" presName="parTrans" presStyleLbl="sibTrans2D1" presStyleIdx="0" presStyleCnt="4"/>
      <dgm:spPr/>
      <dgm:t>
        <a:bodyPr/>
        <a:lstStyle/>
        <a:p>
          <a:endParaRPr lang="ru-RU"/>
        </a:p>
      </dgm:t>
    </dgm:pt>
    <dgm:pt modelId="{EF0323D2-8A35-4C74-916B-378C61609828}" type="pres">
      <dgm:prSet presAssocID="{BC5ABAC8-5EA8-4A6A-A0BF-2DCC23C7A185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C0A011C-C64E-4E1B-A1D2-7FE58F64435E}" type="pres">
      <dgm:prSet presAssocID="{1F16D35B-BCDC-49C7-81B2-AEDE94FC169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AD85BE-C4AB-4F7E-A6F7-A057245D1C92}" type="pres">
      <dgm:prSet presAssocID="{13BA33CF-5AD7-4185-B672-715C1390F628}" presName="parTrans" presStyleLbl="sibTrans2D1" presStyleIdx="1" presStyleCnt="4"/>
      <dgm:spPr/>
      <dgm:t>
        <a:bodyPr/>
        <a:lstStyle/>
        <a:p>
          <a:endParaRPr lang="ru-RU"/>
        </a:p>
      </dgm:t>
    </dgm:pt>
    <dgm:pt modelId="{BD20B394-E282-4FD5-966A-4CE3912A2B4B}" type="pres">
      <dgm:prSet presAssocID="{13BA33CF-5AD7-4185-B672-715C1390F628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B2B6615E-9AAA-4793-B38B-FFED754A6D38}" type="pres">
      <dgm:prSet presAssocID="{A32DE0B5-3A98-4158-AE63-DC63CC5EA2E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36E2F-EF6A-4627-9B4E-1FFA5DAD4DD7}" type="pres">
      <dgm:prSet presAssocID="{C6986FFA-2CB3-4CE2-ADB7-83BF6F2CF6ED}" presName="parTrans" presStyleLbl="sibTrans2D1" presStyleIdx="2" presStyleCnt="4"/>
      <dgm:spPr/>
      <dgm:t>
        <a:bodyPr/>
        <a:lstStyle/>
        <a:p>
          <a:endParaRPr lang="ru-RU"/>
        </a:p>
      </dgm:t>
    </dgm:pt>
    <dgm:pt modelId="{2CABE113-918F-4B2D-A3E2-EC8C305D1867}" type="pres">
      <dgm:prSet presAssocID="{C6986FFA-2CB3-4CE2-ADB7-83BF6F2CF6E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65DBA03D-4783-4A32-A4BD-6780DD8D5DAC}" type="pres">
      <dgm:prSet presAssocID="{3F580952-6ACF-4E07-99C4-2B078B218B9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19E84F-7566-4FCF-8BB9-C4DA73E9EAB8}" type="pres">
      <dgm:prSet presAssocID="{7AE3031E-20B3-4E78-9D27-62BDA09A17E0}" presName="parTrans" presStyleLbl="sibTrans2D1" presStyleIdx="3" presStyleCnt="4"/>
      <dgm:spPr/>
      <dgm:t>
        <a:bodyPr/>
        <a:lstStyle/>
        <a:p>
          <a:endParaRPr lang="ru-RU"/>
        </a:p>
      </dgm:t>
    </dgm:pt>
    <dgm:pt modelId="{D195CD13-B000-4C93-B92E-7641EBDFF142}" type="pres">
      <dgm:prSet presAssocID="{7AE3031E-20B3-4E78-9D27-62BDA09A17E0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B0A10CBE-6CED-4EBC-B525-6F8E1FEA5C9E}" type="pres">
      <dgm:prSet presAssocID="{F539AB50-7CF2-4601-A2CB-72FB090C35B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6CA304-A2EF-4A0A-9C8C-CA4FE57E18A9}" srcId="{C8002AC5-2A18-4715-8EAA-07AF7A237D83}" destId="{F539AB50-7CF2-4601-A2CB-72FB090C35BA}" srcOrd="3" destOrd="0" parTransId="{7AE3031E-20B3-4E78-9D27-62BDA09A17E0}" sibTransId="{66C555DF-D83C-46CB-963A-C0E9EC2028A3}"/>
    <dgm:cxn modelId="{1882D734-1312-4431-A2A8-FF1A6F89544F}" type="presOf" srcId="{C6986FFA-2CB3-4CE2-ADB7-83BF6F2CF6ED}" destId="{61B36E2F-EF6A-4627-9B4E-1FFA5DAD4DD7}" srcOrd="0" destOrd="0" presId="urn:microsoft.com/office/officeart/2005/8/layout/radial5"/>
    <dgm:cxn modelId="{ACA8E7E9-8629-44A7-9627-AACCAFE7CE80}" type="presOf" srcId="{3F580952-6ACF-4E07-99C4-2B078B218B9D}" destId="{65DBA03D-4783-4A32-A4BD-6780DD8D5DAC}" srcOrd="0" destOrd="0" presId="urn:microsoft.com/office/officeart/2005/8/layout/radial5"/>
    <dgm:cxn modelId="{AED74805-5E58-4C26-9AA9-FF3DC151350B}" srcId="{B095234E-B3E0-4C92-8D86-DC5384DE1A66}" destId="{C8002AC5-2A18-4715-8EAA-07AF7A237D83}" srcOrd="0" destOrd="0" parTransId="{F89ED74B-871F-41C0-B9F7-06C65D30832D}" sibTransId="{4C62BB86-AE10-40DF-B5E9-AF145F4BB491}"/>
    <dgm:cxn modelId="{D12ABC55-D829-497F-9859-E7871303B47C}" type="presOf" srcId="{1F16D35B-BCDC-49C7-81B2-AEDE94FC169A}" destId="{FC0A011C-C64E-4E1B-A1D2-7FE58F64435E}" srcOrd="0" destOrd="0" presId="urn:microsoft.com/office/officeart/2005/8/layout/radial5"/>
    <dgm:cxn modelId="{BFB729F6-D235-41DB-A532-2DC5DC35FC87}" type="presOf" srcId="{F539AB50-7CF2-4601-A2CB-72FB090C35BA}" destId="{B0A10CBE-6CED-4EBC-B525-6F8E1FEA5C9E}" srcOrd="0" destOrd="0" presId="urn:microsoft.com/office/officeart/2005/8/layout/radial5"/>
    <dgm:cxn modelId="{E52AFED6-3672-44C5-8AA8-8DB772F3E869}" type="presOf" srcId="{BC5ABAC8-5EA8-4A6A-A0BF-2DCC23C7A185}" destId="{EF0323D2-8A35-4C74-916B-378C61609828}" srcOrd="1" destOrd="0" presId="urn:microsoft.com/office/officeart/2005/8/layout/radial5"/>
    <dgm:cxn modelId="{16D8FFA3-6A8F-4E01-A998-4F1B657EDF7C}" srcId="{C8002AC5-2A18-4715-8EAA-07AF7A237D83}" destId="{1F16D35B-BCDC-49C7-81B2-AEDE94FC169A}" srcOrd="0" destOrd="0" parTransId="{BC5ABAC8-5EA8-4A6A-A0BF-2DCC23C7A185}" sibTransId="{34F44CC3-4BD1-4C43-A1A3-BCC52C39D5D0}"/>
    <dgm:cxn modelId="{1A769EB4-454B-44F6-9BBC-CAA686FD5292}" type="presOf" srcId="{B095234E-B3E0-4C92-8D86-DC5384DE1A66}" destId="{16F3F3AA-17D5-4B10-83FE-8CB440D44D92}" srcOrd="0" destOrd="0" presId="urn:microsoft.com/office/officeart/2005/8/layout/radial5"/>
    <dgm:cxn modelId="{B4307C98-74E8-4348-A06A-964D20B884EF}" type="presOf" srcId="{7AE3031E-20B3-4E78-9D27-62BDA09A17E0}" destId="{D195CD13-B000-4C93-B92E-7641EBDFF142}" srcOrd="1" destOrd="0" presId="urn:microsoft.com/office/officeart/2005/8/layout/radial5"/>
    <dgm:cxn modelId="{31571F91-C721-47B4-BCBA-F45AE208C71B}" srcId="{C8002AC5-2A18-4715-8EAA-07AF7A237D83}" destId="{A32DE0B5-3A98-4158-AE63-DC63CC5EA2EC}" srcOrd="1" destOrd="0" parTransId="{13BA33CF-5AD7-4185-B672-715C1390F628}" sibTransId="{D1E24D4A-3D6C-418F-961F-1D7AB3B9627C}"/>
    <dgm:cxn modelId="{FB3A962F-2096-4819-9286-7CAB989A5732}" type="presOf" srcId="{13BA33CF-5AD7-4185-B672-715C1390F628}" destId="{BD20B394-E282-4FD5-966A-4CE3912A2B4B}" srcOrd="1" destOrd="0" presId="urn:microsoft.com/office/officeart/2005/8/layout/radial5"/>
    <dgm:cxn modelId="{B64783CC-8CB4-44E7-AEAE-D579B68DB8CF}" type="presOf" srcId="{BC5ABAC8-5EA8-4A6A-A0BF-2DCC23C7A185}" destId="{7B3F93E7-279B-4681-8C57-B62894F5D4FF}" srcOrd="0" destOrd="0" presId="urn:microsoft.com/office/officeart/2005/8/layout/radial5"/>
    <dgm:cxn modelId="{1AFD72D9-8592-443F-BC04-36CFECD67D2B}" srcId="{C8002AC5-2A18-4715-8EAA-07AF7A237D83}" destId="{3F580952-6ACF-4E07-99C4-2B078B218B9D}" srcOrd="2" destOrd="0" parTransId="{C6986FFA-2CB3-4CE2-ADB7-83BF6F2CF6ED}" sibTransId="{6E3F226B-7847-4F72-834F-AC0E93E12CA7}"/>
    <dgm:cxn modelId="{4908C3CE-0EE5-41E2-AEC7-A12895C1E69F}" type="presOf" srcId="{C6986FFA-2CB3-4CE2-ADB7-83BF6F2CF6ED}" destId="{2CABE113-918F-4B2D-A3E2-EC8C305D1867}" srcOrd="1" destOrd="0" presId="urn:microsoft.com/office/officeart/2005/8/layout/radial5"/>
    <dgm:cxn modelId="{C6559316-590B-4828-BE1F-596AC426BB10}" type="presOf" srcId="{A32DE0B5-3A98-4158-AE63-DC63CC5EA2EC}" destId="{B2B6615E-9AAA-4793-B38B-FFED754A6D38}" srcOrd="0" destOrd="0" presId="urn:microsoft.com/office/officeart/2005/8/layout/radial5"/>
    <dgm:cxn modelId="{E586A8B9-50BF-4BC6-85E1-E5AEDD4DAD82}" type="presOf" srcId="{C8002AC5-2A18-4715-8EAA-07AF7A237D83}" destId="{D15EB0C5-B61D-4DD1-919A-9B425F98FE9A}" srcOrd="0" destOrd="0" presId="urn:microsoft.com/office/officeart/2005/8/layout/radial5"/>
    <dgm:cxn modelId="{704981FE-A86A-40B4-9DE6-81FD0EE550B3}" type="presOf" srcId="{7AE3031E-20B3-4E78-9D27-62BDA09A17E0}" destId="{6919E84F-7566-4FCF-8BB9-C4DA73E9EAB8}" srcOrd="0" destOrd="0" presId="urn:microsoft.com/office/officeart/2005/8/layout/radial5"/>
    <dgm:cxn modelId="{B314ED27-1DD2-4350-B185-D89E9B7D45B8}" type="presOf" srcId="{13BA33CF-5AD7-4185-B672-715C1390F628}" destId="{81AD85BE-C4AB-4F7E-A6F7-A057245D1C92}" srcOrd="0" destOrd="0" presId="urn:microsoft.com/office/officeart/2005/8/layout/radial5"/>
    <dgm:cxn modelId="{38C79159-2DCF-4501-AD2F-71E1C91AFCF4}" type="presParOf" srcId="{16F3F3AA-17D5-4B10-83FE-8CB440D44D92}" destId="{D15EB0C5-B61D-4DD1-919A-9B425F98FE9A}" srcOrd="0" destOrd="0" presId="urn:microsoft.com/office/officeart/2005/8/layout/radial5"/>
    <dgm:cxn modelId="{D55130F4-A684-4614-945D-52457676234E}" type="presParOf" srcId="{16F3F3AA-17D5-4B10-83FE-8CB440D44D92}" destId="{7B3F93E7-279B-4681-8C57-B62894F5D4FF}" srcOrd="1" destOrd="0" presId="urn:microsoft.com/office/officeart/2005/8/layout/radial5"/>
    <dgm:cxn modelId="{CFE2F596-5B75-497A-BB88-DBD9C0A11785}" type="presParOf" srcId="{7B3F93E7-279B-4681-8C57-B62894F5D4FF}" destId="{EF0323D2-8A35-4C74-916B-378C61609828}" srcOrd="0" destOrd="0" presId="urn:microsoft.com/office/officeart/2005/8/layout/radial5"/>
    <dgm:cxn modelId="{F2740423-B673-4D5D-8203-B9CEC9623DC1}" type="presParOf" srcId="{16F3F3AA-17D5-4B10-83FE-8CB440D44D92}" destId="{FC0A011C-C64E-4E1B-A1D2-7FE58F64435E}" srcOrd="2" destOrd="0" presId="urn:microsoft.com/office/officeart/2005/8/layout/radial5"/>
    <dgm:cxn modelId="{749584FE-B04F-4379-BE1B-EA51A8BF6A72}" type="presParOf" srcId="{16F3F3AA-17D5-4B10-83FE-8CB440D44D92}" destId="{81AD85BE-C4AB-4F7E-A6F7-A057245D1C92}" srcOrd="3" destOrd="0" presId="urn:microsoft.com/office/officeart/2005/8/layout/radial5"/>
    <dgm:cxn modelId="{484E33D1-7676-4F2F-88ED-A0F78D4983B3}" type="presParOf" srcId="{81AD85BE-C4AB-4F7E-A6F7-A057245D1C92}" destId="{BD20B394-E282-4FD5-966A-4CE3912A2B4B}" srcOrd="0" destOrd="0" presId="urn:microsoft.com/office/officeart/2005/8/layout/radial5"/>
    <dgm:cxn modelId="{9B70236A-A605-431A-8CE2-EA031F98908F}" type="presParOf" srcId="{16F3F3AA-17D5-4B10-83FE-8CB440D44D92}" destId="{B2B6615E-9AAA-4793-B38B-FFED754A6D38}" srcOrd="4" destOrd="0" presId="urn:microsoft.com/office/officeart/2005/8/layout/radial5"/>
    <dgm:cxn modelId="{51898EA1-DD28-4D37-B654-978BF2798312}" type="presParOf" srcId="{16F3F3AA-17D5-4B10-83FE-8CB440D44D92}" destId="{61B36E2F-EF6A-4627-9B4E-1FFA5DAD4DD7}" srcOrd="5" destOrd="0" presId="urn:microsoft.com/office/officeart/2005/8/layout/radial5"/>
    <dgm:cxn modelId="{8AABE401-5AE9-4BF4-A279-A4CBB7EAC2E0}" type="presParOf" srcId="{61B36E2F-EF6A-4627-9B4E-1FFA5DAD4DD7}" destId="{2CABE113-918F-4B2D-A3E2-EC8C305D1867}" srcOrd="0" destOrd="0" presId="urn:microsoft.com/office/officeart/2005/8/layout/radial5"/>
    <dgm:cxn modelId="{E1B57CF1-1BD0-457A-A701-835F0911ACA9}" type="presParOf" srcId="{16F3F3AA-17D5-4B10-83FE-8CB440D44D92}" destId="{65DBA03D-4783-4A32-A4BD-6780DD8D5DAC}" srcOrd="6" destOrd="0" presId="urn:microsoft.com/office/officeart/2005/8/layout/radial5"/>
    <dgm:cxn modelId="{A04424E6-1DCB-4EEE-8ED3-875562C3FA97}" type="presParOf" srcId="{16F3F3AA-17D5-4B10-83FE-8CB440D44D92}" destId="{6919E84F-7566-4FCF-8BB9-C4DA73E9EAB8}" srcOrd="7" destOrd="0" presId="urn:microsoft.com/office/officeart/2005/8/layout/radial5"/>
    <dgm:cxn modelId="{5F556720-9B5B-4D9E-8466-239FC446F736}" type="presParOf" srcId="{6919E84F-7566-4FCF-8BB9-C4DA73E9EAB8}" destId="{D195CD13-B000-4C93-B92E-7641EBDFF142}" srcOrd="0" destOrd="0" presId="urn:microsoft.com/office/officeart/2005/8/layout/radial5"/>
    <dgm:cxn modelId="{244620F5-C8CF-4E11-B6E4-4FA9979FF9A2}" type="presParOf" srcId="{16F3F3AA-17D5-4B10-83FE-8CB440D44D92}" destId="{B0A10CBE-6CED-4EBC-B525-6F8E1FEA5C9E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5EB0C5-B61D-4DD1-919A-9B425F98FE9A}">
      <dsp:nvSpPr>
        <dsp:cNvPr id="0" name=""/>
        <dsp:cNvSpPr/>
      </dsp:nvSpPr>
      <dsp:spPr>
        <a:xfrm>
          <a:off x="2561531" y="1409403"/>
          <a:ext cx="853600" cy="853600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>
              <a:solidFill>
                <a:srgbClr val="FFFF00"/>
              </a:solidFill>
            </a:rPr>
            <a:t>LiftEng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2686538" y="1534410"/>
        <a:ext cx="603586" cy="603586"/>
      </dsp:txXfrm>
    </dsp:sp>
    <dsp:sp modelId="{7B3F93E7-279B-4681-8C57-B62894F5D4FF}">
      <dsp:nvSpPr>
        <dsp:cNvPr id="0" name=""/>
        <dsp:cNvSpPr/>
      </dsp:nvSpPr>
      <dsp:spPr>
        <a:xfrm rot="16200000">
          <a:off x="2897198" y="1097500"/>
          <a:ext cx="182265" cy="2902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2924538" y="1182885"/>
        <a:ext cx="127586" cy="174134"/>
      </dsp:txXfrm>
    </dsp:sp>
    <dsp:sp modelId="{FC0A011C-C64E-4E1B-A1D2-7FE58F64435E}">
      <dsp:nvSpPr>
        <dsp:cNvPr id="0" name=""/>
        <dsp:cNvSpPr/>
      </dsp:nvSpPr>
      <dsp:spPr>
        <a:xfrm>
          <a:off x="2458165" y="5173"/>
          <a:ext cx="1060331" cy="10603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/>
            <a:t>vovabulary</a:t>
          </a:r>
          <a:endParaRPr lang="ru-RU" sz="1000" kern="1200"/>
        </a:p>
      </dsp:txBody>
      <dsp:txXfrm>
        <a:off x="2613447" y="160455"/>
        <a:ext cx="749767" cy="749767"/>
      </dsp:txXfrm>
    </dsp:sp>
    <dsp:sp modelId="{81AD85BE-C4AB-4F7E-A6F7-A057245D1C92}">
      <dsp:nvSpPr>
        <dsp:cNvPr id="0" name=""/>
        <dsp:cNvSpPr/>
      </dsp:nvSpPr>
      <dsp:spPr>
        <a:xfrm>
          <a:off x="3490789" y="1691091"/>
          <a:ext cx="182265" cy="2902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3490789" y="1749136"/>
        <a:ext cx="127586" cy="174134"/>
      </dsp:txXfrm>
    </dsp:sp>
    <dsp:sp modelId="{B2B6615E-9AAA-4793-B38B-FFED754A6D38}">
      <dsp:nvSpPr>
        <dsp:cNvPr id="0" name=""/>
        <dsp:cNvSpPr/>
      </dsp:nvSpPr>
      <dsp:spPr>
        <a:xfrm>
          <a:off x="3759029" y="1306037"/>
          <a:ext cx="1060331" cy="106033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/>
            <a:t>listening</a:t>
          </a:r>
          <a:endParaRPr lang="ru-RU" sz="1000" kern="1200"/>
        </a:p>
      </dsp:txBody>
      <dsp:txXfrm>
        <a:off x="3914311" y="1461319"/>
        <a:ext cx="749767" cy="749767"/>
      </dsp:txXfrm>
    </dsp:sp>
    <dsp:sp modelId="{61B36E2F-EF6A-4627-9B4E-1FFA5DAD4DD7}">
      <dsp:nvSpPr>
        <dsp:cNvPr id="0" name=""/>
        <dsp:cNvSpPr/>
      </dsp:nvSpPr>
      <dsp:spPr>
        <a:xfrm rot="5400000">
          <a:off x="2897198" y="2284681"/>
          <a:ext cx="182265" cy="2902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2924538" y="2315387"/>
        <a:ext cx="127586" cy="174134"/>
      </dsp:txXfrm>
    </dsp:sp>
    <dsp:sp modelId="{65DBA03D-4783-4A32-A4BD-6780DD8D5DAC}">
      <dsp:nvSpPr>
        <dsp:cNvPr id="0" name=""/>
        <dsp:cNvSpPr/>
      </dsp:nvSpPr>
      <dsp:spPr>
        <a:xfrm>
          <a:off x="2458165" y="2606901"/>
          <a:ext cx="1060331" cy="106033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/>
            <a:t>grammar</a:t>
          </a:r>
          <a:endParaRPr lang="ru-RU" sz="1000" kern="1200"/>
        </a:p>
      </dsp:txBody>
      <dsp:txXfrm>
        <a:off x="2613447" y="2762183"/>
        <a:ext cx="749767" cy="749767"/>
      </dsp:txXfrm>
    </dsp:sp>
    <dsp:sp modelId="{6919E84F-7566-4FCF-8BB9-C4DA73E9EAB8}">
      <dsp:nvSpPr>
        <dsp:cNvPr id="0" name=""/>
        <dsp:cNvSpPr/>
      </dsp:nvSpPr>
      <dsp:spPr>
        <a:xfrm rot="10800000">
          <a:off x="2303608" y="1691091"/>
          <a:ext cx="182265" cy="2902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10800000">
        <a:off x="2358287" y="1749136"/>
        <a:ext cx="127586" cy="174134"/>
      </dsp:txXfrm>
    </dsp:sp>
    <dsp:sp modelId="{B0A10CBE-6CED-4EBC-B525-6F8E1FEA5C9E}">
      <dsp:nvSpPr>
        <dsp:cNvPr id="0" name=""/>
        <dsp:cNvSpPr/>
      </dsp:nvSpPr>
      <dsp:spPr>
        <a:xfrm>
          <a:off x="1157301" y="1306037"/>
          <a:ext cx="1060331" cy="10603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/>
            <a:t>reading</a:t>
          </a:r>
          <a:endParaRPr lang="ru-RU" sz="1000" kern="1200"/>
        </a:p>
      </dsp:txBody>
      <dsp:txXfrm>
        <a:off x="1312583" y="1461319"/>
        <a:ext cx="749767" cy="7497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51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534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5626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215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9016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389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320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809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568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196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591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243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208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47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417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62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rabochaya-programma-po-rabote-s-neuspevayuschimi-uchaschimisya-po-angliyskomu-yaziku-3335473.html" TargetMode="External"/><Relationship Id="rId2" Type="http://schemas.openxmlformats.org/officeDocument/2006/relationships/hyperlink" Target="https://multiurok.ru/files/osobiennosti-raboty-so-slabouspievaiushchimi-uchashchimisia-na-urokakh-anghliiskogho-iazyka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nsportal.ru/shkola/inostrannye-yazyki/angliiskiy-yazyk/library/2018/02/28/individualno-gruppovaya-programma-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9442" y="476673"/>
            <a:ext cx="7117180" cy="1440159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en-US" dirty="0" err="1" smtClean="0"/>
              <a:t>LiftEng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9442" y="2924944"/>
            <a:ext cx="7117180" cy="2713856"/>
          </a:xfrm>
        </p:spPr>
        <p:txBody>
          <a:bodyPr>
            <a:normAutofit/>
          </a:bodyPr>
          <a:lstStyle/>
          <a:p>
            <a:r>
              <a:rPr lang="ru-RU" dirty="0" smtClean="0"/>
              <a:t>Методическая разработка</a:t>
            </a:r>
          </a:p>
          <a:p>
            <a:r>
              <a:rPr lang="ru-RU" smtClean="0"/>
              <a:t>Программы </a:t>
            </a:r>
            <a:r>
              <a:rPr lang="ru-RU" dirty="0" smtClean="0"/>
              <a:t>внеурочного курса по английскому языку</a:t>
            </a:r>
          </a:p>
          <a:p>
            <a:r>
              <a:rPr lang="ru-RU" dirty="0" smtClean="0"/>
              <a:t>Автор: Конакова О.Р.</a:t>
            </a:r>
          </a:p>
          <a:p>
            <a:r>
              <a:rPr lang="ru-RU" dirty="0" smtClean="0"/>
              <a:t>Учитель английского языка высшей категории</a:t>
            </a:r>
          </a:p>
          <a:p>
            <a:r>
              <a:rPr lang="ru-RU" dirty="0" smtClean="0"/>
              <a:t>МБОУ «</a:t>
            </a:r>
            <a:r>
              <a:rPr lang="ru-RU" dirty="0" err="1" smtClean="0"/>
              <a:t>Сивинская</a:t>
            </a:r>
            <a:r>
              <a:rPr lang="ru-RU" dirty="0" smtClean="0"/>
              <a:t> СОШ»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7657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16832"/>
            <a:ext cx="8232703" cy="3117625"/>
          </a:xfrm>
        </p:spPr>
      </p:pic>
    </p:spTree>
    <p:extLst>
      <p:ext uri="{BB962C8B-B14F-4D97-AF65-F5344CB8AC3E}">
        <p14:creationId xmlns:p14="http://schemas.microsoft.com/office/powerpoint/2010/main" val="1552926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90" y="332656"/>
            <a:ext cx="7725678" cy="2738533"/>
          </a:xfrm>
        </p:spPr>
      </p:pic>
      <p:sp>
        <p:nvSpPr>
          <p:cNvPr id="3" name="Прямоугольник 2"/>
          <p:cNvSpPr/>
          <p:nvPr/>
        </p:nvSpPr>
        <p:spPr>
          <a:xfrm>
            <a:off x="899592" y="3271709"/>
            <a:ext cx="73448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spcBef>
                <a:spcPct val="0"/>
              </a:spcBef>
            </a:pPr>
            <a:r>
              <a:rPr lang="ru-RU" sz="2000" dirty="0">
                <a:solidFill>
                  <a:prstClr val="white"/>
                </a:solidFill>
                <a:ea typeface="+mj-ea"/>
              </a:rPr>
              <a:t>В рамках проекта планируется провести мероприятие «Мои успехи», где каждый учащийся сможет показать, чего он достиг за 4 месяца систематических занятий по английскому языку</a:t>
            </a:r>
          </a:p>
        </p:txBody>
      </p:sp>
    </p:spTree>
    <p:extLst>
      <p:ext uri="{BB962C8B-B14F-4D97-AF65-F5344CB8AC3E}">
        <p14:creationId xmlns:p14="http://schemas.microsoft.com/office/powerpoint/2010/main" val="4002823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5417572"/>
          </a:xfrm>
        </p:spPr>
        <p:txBody>
          <a:bodyPr/>
          <a:lstStyle/>
          <a:p>
            <a:r>
              <a:rPr lang="ru-RU" sz="2000" b="1" dirty="0"/>
              <a:t>Ожидаемые результаты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 личностный рост и развития интеллектуальных способностей  слабоуспевающих  учащихся;  </a:t>
            </a:r>
            <a:br>
              <a:rPr lang="ru-RU" sz="2000" dirty="0"/>
            </a:br>
            <a:r>
              <a:rPr lang="ru-RU" sz="2000" dirty="0"/>
              <a:t>- успешная ликвидация пробелов в знаниях по предмету у слабоуспевающих учащихся при внедрении новых образовательных технологий;</a:t>
            </a:r>
            <a:br>
              <a:rPr lang="ru-RU" sz="2000" dirty="0"/>
            </a:br>
            <a:r>
              <a:rPr lang="ru-RU" sz="2000" dirty="0"/>
              <a:t>- предоставление возможности для участия слабоуспевающих школьников в творческих конкурсах, выставках и других мероприятиях.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29754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5849620"/>
          </a:xfrm>
        </p:spPr>
        <p:txBody>
          <a:bodyPr/>
          <a:lstStyle/>
          <a:p>
            <a:r>
              <a:rPr lang="ru-RU" sz="1800" b="1" dirty="0">
                <a:solidFill>
                  <a:schemeClr val="bg1"/>
                </a:solidFill>
              </a:rPr>
              <a:t>Литература</a:t>
            </a:r>
            <a:r>
              <a:rPr lang="ru-RU" sz="1800" dirty="0">
                <a:solidFill>
                  <a:schemeClr val="bg1"/>
                </a:solidFill>
              </a:rPr>
              <a:t/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u="sng" dirty="0">
                <a:solidFill>
                  <a:srgbClr val="C00000"/>
                </a:solidFill>
                <a:hlinkClick r:id="rId2"/>
              </a:rPr>
              <a:t>https://multiurok.ru/files/osobiennosti-raboty-so-slabouspievaiushchimi-uchashchimisia-na-urokakh-anghliiskogho-iazyka.html</a:t>
            </a:r>
            <a:r>
              <a:rPr lang="ru-RU" sz="1800" dirty="0">
                <a:solidFill>
                  <a:srgbClr val="C00000"/>
                </a:solidFill>
              </a:rPr>
              <a:t/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u="sng" dirty="0">
                <a:solidFill>
                  <a:srgbClr val="C00000"/>
                </a:solidFill>
                <a:hlinkClick r:id="rId3"/>
              </a:rPr>
              <a:t>https://infourok.ru/rabochaya-programma-po-rabote-s-neuspevayuschimi-uchaschimisya-po-angliyskomu-yaziku-3335473.html</a:t>
            </a:r>
            <a:r>
              <a:rPr lang="ru-RU" sz="1800" dirty="0">
                <a:solidFill>
                  <a:srgbClr val="C00000"/>
                </a:solidFill>
              </a:rPr>
              <a:t/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u="sng" dirty="0">
                <a:solidFill>
                  <a:srgbClr val="C00000"/>
                </a:solidFill>
                <a:hlinkClick r:id="rId4"/>
              </a:rPr>
              <a:t>https://nsportal.ru/shkola/inostrannye-yazyki/angliiskiy-yazyk/library/2018/02/28/individualno-gruppovaya-programma-s</a:t>
            </a:r>
            <a:r>
              <a:rPr lang="ru-RU" sz="1800" dirty="0">
                <a:solidFill>
                  <a:schemeClr val="bg1"/>
                </a:solidFill>
              </a:rPr>
              <a:t/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1.</a:t>
            </a:r>
            <a:r>
              <a:rPr lang="ru-RU" sz="1800" u="sng" dirty="0">
                <a:solidFill>
                  <a:schemeClr val="bg1"/>
                </a:solidFill>
              </a:rPr>
              <a:t>www.pedsovet.su</a:t>
            </a:r>
            <a:r>
              <a:rPr lang="ru-RU" sz="1800" dirty="0">
                <a:solidFill>
                  <a:schemeClr val="bg1"/>
                </a:solidFill>
              </a:rPr>
              <a:t>.Сообщество взаимопомощи учителей.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2.w</a:t>
            </a:r>
            <a:r>
              <a:rPr lang="ru-RU" sz="1800" u="sng" dirty="0">
                <a:solidFill>
                  <a:schemeClr val="bg1"/>
                </a:solidFill>
              </a:rPr>
              <a:t>ww.festival.1september.ru</a:t>
            </a:r>
            <a:r>
              <a:rPr lang="ru-RU" sz="1800" dirty="0">
                <a:solidFill>
                  <a:schemeClr val="bg1"/>
                </a:solidFill>
              </a:rPr>
              <a:t>.фестиваль полезных идей «Открытый урок»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3.www.nsportal.ru. Социальная сеть работников образования.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757371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Проект </a:t>
            </a:r>
            <a:r>
              <a:rPr lang="ru-RU" sz="2000" dirty="0" smtClean="0"/>
              <a:t>«</a:t>
            </a:r>
            <a:r>
              <a:rPr lang="en-US" sz="2000" dirty="0" err="1" smtClean="0"/>
              <a:t>LiftEng</a:t>
            </a:r>
            <a:r>
              <a:rPr lang="ru-RU" sz="2000" dirty="0" smtClean="0"/>
              <a:t>» </a:t>
            </a:r>
            <a:r>
              <a:rPr lang="ru-RU" sz="2000" dirty="0"/>
              <a:t>создает единую площадку, приумножающую интеллектуальный потенциал обучающихся.</a:t>
            </a:r>
          </a:p>
        </p:txBody>
      </p:sp>
      <p:pic>
        <p:nvPicPr>
          <p:cNvPr id="2052" name="Picture 4" descr="https://ds03.infourok.ru/uploads/ex/1238/0002d157-217d8aae/hello_html_m20b11c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168092"/>
            <a:ext cx="4464496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Пользователь\Desktop\11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3456384" cy="435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66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018942" cy="2465244"/>
          </a:xfrm>
        </p:spPr>
        <p:txBody>
          <a:bodyPr/>
          <a:lstStyle/>
          <a:p>
            <a:r>
              <a:rPr lang="ru-RU" sz="2000" dirty="0"/>
              <a:t>Данный проект посвящен разработке программы по работе со слабоуспевающими детьми с целью устранения пробелов и повышению качества знаний. Проект предполагает работу по четырём проблемным направлениям: </a:t>
            </a:r>
            <a:r>
              <a:rPr lang="en-US" sz="2000" dirty="0"/>
              <a:t>reading</a:t>
            </a:r>
            <a:r>
              <a:rPr lang="ru-RU" sz="2000" dirty="0"/>
              <a:t> (чтение), </a:t>
            </a:r>
            <a:r>
              <a:rPr lang="en-US" sz="2000" dirty="0"/>
              <a:t>vocabulary</a:t>
            </a:r>
            <a:r>
              <a:rPr lang="ru-RU" sz="2000" dirty="0"/>
              <a:t> (лексика), </a:t>
            </a:r>
            <a:r>
              <a:rPr lang="en-US" sz="2000" dirty="0"/>
              <a:t>l</a:t>
            </a:r>
            <a:r>
              <a:rPr lang="ru-RU" sz="2000" dirty="0" err="1"/>
              <a:t>istening</a:t>
            </a:r>
            <a:r>
              <a:rPr lang="ru-RU" sz="2000" dirty="0"/>
              <a:t> (</a:t>
            </a:r>
            <a:r>
              <a:rPr lang="ru-RU" sz="2000" dirty="0" err="1"/>
              <a:t>аудирование</a:t>
            </a:r>
            <a:r>
              <a:rPr lang="ru-RU" sz="2000" dirty="0"/>
              <a:t>), </a:t>
            </a:r>
            <a:r>
              <a:rPr lang="en-US" sz="2000" dirty="0"/>
              <a:t>grammar</a:t>
            </a:r>
            <a:r>
              <a:rPr lang="ru-RU" sz="2000" dirty="0"/>
              <a:t> (грамматика).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84756899"/>
              </p:ext>
            </p:extLst>
          </p:nvPr>
        </p:nvGraphicFramePr>
        <p:xfrm>
          <a:off x="1619672" y="3068960"/>
          <a:ext cx="5976663" cy="3672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532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4985524"/>
          </a:xfrm>
        </p:spPr>
        <p:txBody>
          <a:bodyPr/>
          <a:lstStyle/>
          <a:p>
            <a:r>
              <a:rPr lang="ru-RU" sz="1800" b="1" dirty="0"/>
              <a:t>Цель проекта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Создание </a:t>
            </a:r>
            <a:r>
              <a:rPr lang="ru-RU" sz="1800" dirty="0"/>
              <a:t>условий для успешного индивидуального развития ученика, ликвидации пробелов и повышения успеваемости и качества знаний учащихся.</a:t>
            </a:r>
            <a:br>
              <a:rPr lang="ru-RU" sz="1800" dirty="0"/>
            </a:br>
            <a:r>
              <a:rPr lang="ru-RU" sz="1800" dirty="0"/>
              <a:t> </a:t>
            </a:r>
            <a:br>
              <a:rPr lang="ru-RU" sz="1800" dirty="0"/>
            </a:br>
            <a:r>
              <a:rPr lang="ru-RU" sz="1800" b="1" dirty="0"/>
              <a:t>Задачи: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Провести мониторинг качества </a:t>
            </a:r>
            <a:r>
              <a:rPr lang="ru-RU" sz="1800" dirty="0" err="1"/>
              <a:t>обученности</a:t>
            </a:r>
            <a:r>
              <a:rPr lang="ru-RU" sz="1800" dirty="0"/>
              <a:t> для организации группы неуспевающих и слабоуспевающих детей (участников проекта); </a:t>
            </a:r>
            <a:br>
              <a:rPr lang="ru-RU" sz="1800" dirty="0"/>
            </a:br>
            <a:r>
              <a:rPr lang="ru-RU" sz="1800" dirty="0"/>
              <a:t>Разработать курс внеурочной деятельности;</a:t>
            </a:r>
            <a:br>
              <a:rPr lang="ru-RU" sz="1800" dirty="0"/>
            </a:br>
            <a:r>
              <a:rPr lang="ru-RU" sz="1800" dirty="0"/>
              <a:t>Апробировать курс на параллели 5х классов;</a:t>
            </a:r>
            <a:br>
              <a:rPr lang="ru-RU" sz="1800" dirty="0"/>
            </a:br>
            <a:r>
              <a:rPr lang="ru-RU" sz="1800" dirty="0"/>
              <a:t>Провести мониторинг результатов качества знаний обучающихся, обозначить результат-эффект.</a:t>
            </a: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68838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125113" cy="5777612"/>
          </a:xfrm>
        </p:spPr>
        <p:txBody>
          <a:bodyPr/>
          <a:lstStyle/>
          <a:p>
            <a:r>
              <a:rPr lang="ru-RU" sz="1800" dirty="0"/>
              <a:t>Можно выделить следующие </a:t>
            </a:r>
            <a:r>
              <a:rPr lang="ru-RU" sz="1800" b="1" dirty="0"/>
              <a:t>признаки неуспеваемости</a:t>
            </a:r>
            <a:r>
              <a:rPr lang="ru-RU" sz="1800" dirty="0"/>
              <a:t> по иностранному языку: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незнание базовой лексики; </a:t>
            </a:r>
            <a:br>
              <a:rPr lang="ru-RU" sz="1800" dirty="0"/>
            </a:br>
            <a:r>
              <a:rPr lang="ru-RU" sz="1800" dirty="0"/>
              <a:t>непонимание вопросов;</a:t>
            </a:r>
            <a:br>
              <a:rPr lang="ru-RU" sz="1800" dirty="0"/>
            </a:br>
            <a:r>
              <a:rPr lang="ru-RU" sz="1800" dirty="0"/>
              <a:t> неумение составить фразу; </a:t>
            </a:r>
            <a:br>
              <a:rPr lang="ru-RU" sz="1800" dirty="0"/>
            </a:br>
            <a:r>
              <a:rPr lang="ru-RU" sz="1800" dirty="0"/>
              <a:t>обдумывание простейших фраз, как признак отсутствия речевых автоматизмов; </a:t>
            </a:r>
            <a:br>
              <a:rPr lang="ru-RU" sz="1800" dirty="0"/>
            </a:br>
            <a:r>
              <a:rPr lang="ru-RU" sz="1800" dirty="0"/>
              <a:t>неумение употребить знакомый материал в новой ситуации; </a:t>
            </a:r>
            <a:br>
              <a:rPr lang="ru-RU" sz="1800" dirty="0"/>
            </a:br>
            <a:r>
              <a:rPr lang="ru-RU" sz="1800" dirty="0"/>
              <a:t>нестабильность результатов, как следствие недостаточной осознанности действий; </a:t>
            </a:r>
            <a:br>
              <a:rPr lang="ru-RU" sz="1800" dirty="0"/>
            </a:br>
            <a:r>
              <a:rPr lang="ru-RU" sz="1800" dirty="0"/>
              <a:t>выполнение упражнений наугад, не руководствуясь правилом; </a:t>
            </a:r>
            <a:br>
              <a:rPr lang="ru-RU" sz="1800" dirty="0"/>
            </a:br>
            <a:r>
              <a:rPr lang="ru-RU" sz="1800" dirty="0"/>
              <a:t>пассивность на уроке; </a:t>
            </a:r>
            <a:br>
              <a:rPr lang="ru-RU" sz="1800" dirty="0"/>
            </a:br>
            <a:r>
              <a:rPr lang="ru-RU" sz="1800" dirty="0"/>
              <a:t>отвлекаемость, стремление перевести разговор на посторонние темы, постоянный переход на родной язык.</a:t>
            </a: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3083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5849620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Идеей проекта является всесторонняя помощь неуспевающим и слабоуспевающим детям в изучении английского языка с помощью разнообразных, новых форм и методов обучения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>Для реализации нашего проекта будут использоваться следующие образовательные технологии:</a:t>
            </a:r>
            <a:br>
              <a:rPr lang="ru-RU" sz="1800" dirty="0"/>
            </a:br>
            <a:r>
              <a:rPr lang="ru-RU" sz="1800" dirty="0"/>
              <a:t>- Технология коммуникативного обучения</a:t>
            </a:r>
            <a:br>
              <a:rPr lang="ru-RU" sz="1800" dirty="0"/>
            </a:br>
            <a:r>
              <a:rPr lang="ru-RU" sz="1800" dirty="0"/>
              <a:t>- Технология </a:t>
            </a:r>
            <a:r>
              <a:rPr lang="ru-RU" sz="1800" dirty="0" err="1"/>
              <a:t>разноуровневого</a:t>
            </a:r>
            <a:r>
              <a:rPr lang="ru-RU" sz="1800" dirty="0"/>
              <a:t> (дифференцированного) обучения </a:t>
            </a:r>
            <a:br>
              <a:rPr lang="ru-RU" sz="1800" dirty="0"/>
            </a:br>
            <a:r>
              <a:rPr lang="ru-RU" sz="1800" dirty="0"/>
              <a:t>- Технология модульного обучения</a:t>
            </a:r>
            <a:br>
              <a:rPr lang="ru-RU" sz="1800" dirty="0"/>
            </a:br>
            <a:r>
              <a:rPr lang="ru-RU" sz="1800" dirty="0"/>
              <a:t>- Информационно-коммуникационные технологии</a:t>
            </a:r>
            <a:br>
              <a:rPr lang="ru-RU" sz="1800" dirty="0"/>
            </a:br>
            <a:r>
              <a:rPr lang="ru-RU" sz="1800" dirty="0"/>
              <a:t>- Технология использования компьютерных программ</a:t>
            </a:r>
            <a:br>
              <a:rPr lang="ru-RU" sz="1800" dirty="0"/>
            </a:br>
            <a:r>
              <a:rPr lang="ru-RU" sz="1800" dirty="0"/>
              <a:t>- Проектная технология</a:t>
            </a:r>
            <a:br>
              <a:rPr lang="ru-RU" sz="1800" dirty="0"/>
            </a:br>
            <a:r>
              <a:rPr lang="ru-RU" sz="1800" dirty="0"/>
              <a:t>- Технология развития критического мышления</a:t>
            </a:r>
            <a:br>
              <a:rPr lang="ru-RU" sz="1800" dirty="0"/>
            </a:br>
            <a:r>
              <a:rPr lang="ru-RU" sz="1800" dirty="0"/>
              <a:t>- Технология обучения в сотрудничестве</a:t>
            </a:r>
            <a:br>
              <a:rPr lang="ru-RU" sz="1800" dirty="0"/>
            </a:br>
            <a:r>
              <a:rPr lang="ru-RU" sz="1800" dirty="0"/>
              <a:t> - Технология проблемного обучения</a:t>
            </a:r>
            <a:br>
              <a:rPr lang="ru-RU" sz="1800" dirty="0"/>
            </a:br>
            <a:r>
              <a:rPr lang="ru-RU" sz="1800" dirty="0"/>
              <a:t> - </a:t>
            </a:r>
            <a:r>
              <a:rPr lang="ru-RU" sz="1800" dirty="0" err="1"/>
              <a:t>Здоровьесберегающие</a:t>
            </a:r>
            <a:r>
              <a:rPr lang="ru-RU" sz="1800" dirty="0"/>
              <a:t> технологии</a:t>
            </a:r>
            <a:br>
              <a:rPr lang="ru-RU" sz="1800" dirty="0"/>
            </a:br>
            <a:r>
              <a:rPr lang="ru-RU" sz="1800" dirty="0"/>
              <a:t>- Игровая технология 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714907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48" y="675724"/>
            <a:ext cx="7189973" cy="5183739"/>
          </a:xfrm>
        </p:spPr>
      </p:pic>
    </p:spTree>
    <p:extLst>
      <p:ext uri="{BB962C8B-B14F-4D97-AF65-F5344CB8AC3E}">
        <p14:creationId xmlns:p14="http://schemas.microsoft.com/office/powerpoint/2010/main" val="1061129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60648"/>
            <a:ext cx="7125113" cy="1339551"/>
          </a:xfrm>
        </p:spPr>
        <p:txBody>
          <a:bodyPr/>
          <a:lstStyle/>
          <a:p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78628"/>
            <a:ext cx="7556531" cy="5218724"/>
          </a:xfrm>
        </p:spPr>
      </p:pic>
      <p:sp>
        <p:nvSpPr>
          <p:cNvPr id="3" name="Прямоугольник 2"/>
          <p:cNvSpPr/>
          <p:nvPr/>
        </p:nvSpPr>
        <p:spPr>
          <a:xfrm>
            <a:off x="827584" y="0"/>
            <a:ext cx="7992888" cy="1282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ru-RU" dirty="0">
                <a:latin typeface="+mj-lt"/>
                <a:ea typeface="Times New Roman" panose="02020603050405020304" pitchFamily="18" charset="0"/>
              </a:rPr>
              <a:t>Переход от одного блока в другой логичен по своей сути (буква-звук-слово-правило-чтение-понимание) и продуман в связи с нарастанием сложности изучаемого предмета. </a:t>
            </a:r>
            <a:endParaRPr lang="ru-RU" sz="1600" dirty="0">
              <a:effectLst/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578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7624538" cy="3355784"/>
          </a:xfrm>
        </p:spPr>
      </p:pic>
    </p:spTree>
    <p:extLst>
      <p:ext uri="{BB962C8B-B14F-4D97-AF65-F5344CB8AC3E}">
        <p14:creationId xmlns:p14="http://schemas.microsoft.com/office/powerpoint/2010/main" val="327594574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</TotalTime>
  <Words>169</Words>
  <Application>Microsoft Office PowerPoint</Application>
  <PresentationFormat>Экран (4:3)</PresentationFormat>
  <Paragraphs>21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Times New Roman</vt:lpstr>
      <vt:lpstr>Wingdings 3</vt:lpstr>
      <vt:lpstr>Легкий дым</vt:lpstr>
      <vt:lpstr>«LiftEng»</vt:lpstr>
      <vt:lpstr>Проект «LiftEng» создает единую площадку, приумножающую интеллектуальный потенциал обучающихся.</vt:lpstr>
      <vt:lpstr>Данный проект посвящен разработке программы по работе со слабоуспевающими детьми с целью устранения пробелов и повышению качества знаний. Проект предполагает работу по четырём проблемным направлениям: reading (чтение), vocabulary (лексика), listening (аудирование), grammar (грамматика).</vt:lpstr>
      <vt:lpstr>Цель проекта Создание условий для успешного индивидуального развития ученика, ликвидации пробелов и повышения успеваемости и качества знаний учащихся.   Задачи: Провести мониторинг качества обученности для организации группы неуспевающих и слабоуспевающих детей (участников проекта);  Разработать курс внеурочной деятельности; Апробировать курс на параллели 5х классов; Провести мониторинг результатов качества знаний обучающихся, обозначить результат-эффект. </vt:lpstr>
      <vt:lpstr>Можно выделить следующие признаки неуспеваемости по иностранному языку:   незнание базовой лексики;  непонимание вопросов;  неумение составить фразу;  обдумывание простейших фраз, как признак отсутствия речевых автоматизмов;  неумение употребить знакомый материал в новой ситуации;  нестабильность результатов, как следствие недостаточной осознанности действий;  выполнение упражнений наугад, не руководствуясь правилом;  пассивность на уроке;  отвлекаемость, стремление перевести разговор на посторонние темы, постоянный переход на родной язык. </vt:lpstr>
      <vt:lpstr>Идеей проекта является всесторонняя помощь неуспевающим и слабоуспевающим детям в изучении английского языка с помощью разнообразных, новых форм и методов обучения.  Для реализации нашего проекта будут использоваться следующие образовательные технологии: - Технология коммуникативного обучения - Технология разноуровневого (дифференцированного) обучения  - Технология модульного обучения - Информационно-коммуникационные технологии - Технология использования компьютерных программ - Проектная технология - Технология развития критического мышления - Технология обучения в сотрудничестве  - Технология проблемного обучения  - Здоровьесберегающие технологии - Игровая технология   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Ожидаемые результаты - личностный рост и развития интеллектуальных способностей  слабоуспевающих  учащихся;   - успешная ликвидация пробелов в знаниях по предмету у слабоуспевающих учащихся при внедрении новых образовательных технологий; - предоставление возможности для участия слабоуспевающих школьников в творческих конкурсах, выставках и других мероприятиях. </vt:lpstr>
      <vt:lpstr>Литература https://multiurok.ru/files/osobiennosti-raboty-so-slabouspievaiushchimi-uchashchimisia-na-urokakh-anghliiskogho-iazyka.html https://infourok.ru/rabochaya-programma-po-rabote-s-neuspevayuschimi-uchaschimisya-po-angliyskomu-yaziku-3335473.html https://nsportal.ru/shkola/inostrannye-yazyki/angliiskiy-yazyk/library/2018/02/28/individualno-gruppovaya-programma-s 1.www.pedsovet.su.Сообщество взаимопомощи учителей. 2.www.festival.1september.ru.фестиваль полезных идей «Открытый урок» 3.www.nsportal.ru. Социальная сеть работников образования.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Forward to success</dc:title>
  <dc:creator>Пользователь</dc:creator>
  <cp:lastModifiedBy>304</cp:lastModifiedBy>
  <cp:revision>10</cp:revision>
  <dcterms:created xsi:type="dcterms:W3CDTF">2020-11-17T06:36:36Z</dcterms:created>
  <dcterms:modified xsi:type="dcterms:W3CDTF">2021-04-14T09:54:34Z</dcterms:modified>
</cp:coreProperties>
</file>