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7" r:id="rId2"/>
    <p:sldId id="256" r:id="rId3"/>
    <p:sldId id="281" r:id="rId4"/>
    <p:sldId id="258" r:id="rId5"/>
    <p:sldId id="259" r:id="rId6"/>
    <p:sldId id="279" r:id="rId7"/>
    <p:sldId id="280" r:id="rId8"/>
    <p:sldId id="283" r:id="rId9"/>
    <p:sldId id="270" r:id="rId10"/>
    <p:sldId id="260" r:id="rId11"/>
    <p:sldId id="266" r:id="rId12"/>
    <p:sldId id="264" r:id="rId13"/>
    <p:sldId id="277" r:id="rId14"/>
    <p:sldId id="282" r:id="rId15"/>
    <p:sldId id="272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2" y="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 descr="Безимени-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24744" y="-99392"/>
            <a:ext cx="5472608" cy="673016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9D82168-53E5-4F24-B2EE-1D8868515DF9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75D2A78-B0A3-4712-8B94-54D4BB0ED8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hyperlink" Target="http://images.yandex.ru/yandsearch?source=psearch&amp;text=%D0%B2%D1%81%D0%B5%D1%80%D0%BE%D1%81%D1%81%D0%B8%D0%B9%D1%81%D0%BA%D0%B8%D0%B9%20%20%D0%B4%D0%B5%D0%BD%D1%8C%20%D1%81%D0%B5%D0%BC%D1%8C%D0%B8%20%D0%BC%D0%B5%D0%B4%D0%B0%D0%BB%D1%8C&amp;noreask=1&amp;pos=15&amp;rpt=simage&amp;lr=213&amp;uinfo=sw-1269-sh-657-fw-1044-fh-451-pd-1&amp;img_url=http://www.bratsk-city.ru/upload/iblock/946/image1_0000136_av400_ts400k2m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eadr.ru/lev-tolstoy-otec-i-sinovya.html" TargetMode="External"/><Relationship Id="rId7" Type="http://schemas.openxmlformats.org/officeDocument/2006/relationships/hyperlink" Target="http://images.yandex.ru/yandsearch?text=%D1%82%D0%BE%D0%BB%D1%81%D1%82%D0%BE%D0%B9&amp;stype=image&amp;lr=213&amp;noreask=1&amp;source=wiz" TargetMode="External"/><Relationship Id="rId2" Type="http://schemas.openxmlformats.org/officeDocument/2006/relationships/hyperlink" Target="http://www.ozhegov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ensemyi.ru/" TargetMode="External"/><Relationship Id="rId5" Type="http://schemas.openxmlformats.org/officeDocument/2006/relationships/hyperlink" Target="http://ped-kopilka.ru/poslovicy-i-pogovorki/poslovicy-i-pogovorki-o-seme.html" TargetMode="External"/><Relationship Id="rId4" Type="http://schemas.openxmlformats.org/officeDocument/2006/relationships/hyperlink" Target="http://ru.rodovid.org/wk/%D0%97%D0%B0%D0%BF%D0%B8%D1%81%D1%8C:113579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1196752"/>
            <a:ext cx="8855968" cy="5112568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8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Род   и  семья </a:t>
            </a:r>
            <a:r>
              <a:rPr lang="ru-RU" sz="8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8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исток </a:t>
            </a:r>
            <a:br>
              <a:rPr lang="ru-RU" sz="8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нравственных отношений</a:t>
            </a:r>
            <a:endParaRPr lang="ru-RU" sz="8000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389401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РОДОСЛОВНАЯ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the100.ru/images/geniusez/id989/848-tab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892480" cy="5521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508104" y="404664"/>
            <a:ext cx="33650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ГЕНЕАЛОГИЯ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/>
          <p:cNvSpPr>
            <a:spLocks noChangeArrowheads="1"/>
          </p:cNvSpPr>
          <p:nvPr/>
        </p:nvSpPr>
        <p:spPr bwMode="auto">
          <a:xfrm>
            <a:off x="755576" y="116558"/>
            <a:ext cx="2808882" cy="935831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Прабабушка	</a:t>
            </a:r>
          </a:p>
        </p:txBody>
      </p:sp>
      <p:sp>
        <p:nvSpPr>
          <p:cNvPr id="45059" name="AutoShape 3"/>
          <p:cNvSpPr>
            <a:spLocks noChangeArrowheads="1"/>
          </p:cNvSpPr>
          <p:nvPr/>
        </p:nvSpPr>
        <p:spPr bwMode="auto">
          <a:xfrm>
            <a:off x="755576" y="931744"/>
            <a:ext cx="3097609" cy="97832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Прадедушка</a:t>
            </a:r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755576" y="1719995"/>
            <a:ext cx="2736305" cy="97832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Бабушка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755576" y="2508246"/>
            <a:ext cx="3097609" cy="97832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sz="24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Дедушка  </a:t>
            </a:r>
          </a:p>
        </p:txBody>
      </p:sp>
      <p:sp>
        <p:nvSpPr>
          <p:cNvPr id="45062" name="AutoShape 6"/>
          <p:cNvSpPr>
            <a:spLocks noChangeArrowheads="1"/>
          </p:cNvSpPr>
          <p:nvPr/>
        </p:nvSpPr>
        <p:spPr bwMode="auto">
          <a:xfrm>
            <a:off x="755576" y="3296497"/>
            <a:ext cx="2737570" cy="97832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sz="24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Дядя</a:t>
            </a:r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755576" y="4084748"/>
            <a:ext cx="3097609" cy="97832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sz="2400" b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Тётя   </a:t>
            </a:r>
          </a:p>
        </p:txBody>
      </p:sp>
      <p:sp>
        <p:nvSpPr>
          <p:cNvPr id="45064" name="AutoShape 8"/>
          <p:cNvSpPr>
            <a:spLocks noChangeArrowheads="1"/>
          </p:cNvSpPr>
          <p:nvPr/>
        </p:nvSpPr>
        <p:spPr bwMode="auto">
          <a:xfrm>
            <a:off x="755576" y="4872999"/>
            <a:ext cx="2737569" cy="97832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Двоюродный брат</a:t>
            </a:r>
          </a:p>
        </p:txBody>
      </p:sp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755576" y="5661248"/>
            <a:ext cx="3097609" cy="1008037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Двоюродная сестра</a:t>
            </a:r>
          </a:p>
        </p:txBody>
      </p:sp>
      <p:sp>
        <p:nvSpPr>
          <p:cNvPr id="45066" name="AutoShape 10"/>
          <p:cNvSpPr>
            <a:spLocks noChangeArrowheads="1"/>
          </p:cNvSpPr>
          <p:nvPr/>
        </p:nvSpPr>
        <p:spPr bwMode="auto">
          <a:xfrm>
            <a:off x="3923928" y="332656"/>
            <a:ext cx="4537695" cy="5035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Мама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твоего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дедушки/бабушки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45067" name="AutoShape 11"/>
          <p:cNvSpPr>
            <a:spLocks noChangeArrowheads="1"/>
          </p:cNvSpPr>
          <p:nvPr/>
        </p:nvSpPr>
        <p:spPr bwMode="auto">
          <a:xfrm>
            <a:off x="3923928" y="1155661"/>
            <a:ext cx="4537695" cy="5035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Дедушка твоего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папы/мамы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45068" name="AutoShape 12"/>
          <p:cNvSpPr>
            <a:spLocks noChangeArrowheads="1"/>
          </p:cNvSpPr>
          <p:nvPr/>
        </p:nvSpPr>
        <p:spPr bwMode="auto">
          <a:xfrm>
            <a:off x="3923928" y="1978666"/>
            <a:ext cx="4537695" cy="50356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Мама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твоей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мамы/твоего папы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45069" name="AutoShape 13"/>
          <p:cNvSpPr>
            <a:spLocks noChangeArrowheads="1"/>
          </p:cNvSpPr>
          <p:nvPr/>
        </p:nvSpPr>
        <p:spPr bwMode="auto">
          <a:xfrm>
            <a:off x="3923928" y="2801672"/>
            <a:ext cx="4537695" cy="5035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Папа твоей мамы/твоего папы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45070" name="AutoShape 14"/>
          <p:cNvSpPr>
            <a:spLocks noChangeArrowheads="1"/>
          </p:cNvSpPr>
          <p:nvPr/>
        </p:nvSpPr>
        <p:spPr bwMode="auto">
          <a:xfrm>
            <a:off x="3923928" y="3624677"/>
            <a:ext cx="4537695" cy="5035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Папин/ мамин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брат	</a:t>
            </a:r>
          </a:p>
        </p:txBody>
      </p:sp>
      <p:sp>
        <p:nvSpPr>
          <p:cNvPr id="45071" name="AutoShape 15"/>
          <p:cNvSpPr>
            <a:spLocks noChangeArrowheads="1"/>
          </p:cNvSpPr>
          <p:nvPr/>
        </p:nvSpPr>
        <p:spPr bwMode="auto">
          <a:xfrm>
            <a:off x="3923928" y="4447682"/>
            <a:ext cx="4537695" cy="50356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Мамина/папина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сестра	</a:t>
            </a:r>
          </a:p>
        </p:txBody>
      </p:sp>
      <p:sp>
        <p:nvSpPr>
          <p:cNvPr id="45072" name="AutoShape 16"/>
          <p:cNvSpPr>
            <a:spLocks noChangeArrowheads="1"/>
          </p:cNvSpPr>
          <p:nvPr/>
        </p:nvSpPr>
        <p:spPr bwMode="auto">
          <a:xfrm>
            <a:off x="3923928" y="5270688"/>
            <a:ext cx="4537696" cy="5035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Сын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твоей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тёти/дяди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45073" name="AutoShape 17"/>
          <p:cNvSpPr>
            <a:spLocks noChangeArrowheads="1"/>
          </p:cNvSpPr>
          <p:nvPr/>
        </p:nvSpPr>
        <p:spPr bwMode="auto">
          <a:xfrm>
            <a:off x="3923928" y="6047634"/>
            <a:ext cx="4537695" cy="54961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Дочь твоего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дяди/тёти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6" grpId="0" animBg="1"/>
      <p:bldP spid="45067" grpId="0" animBg="1"/>
      <p:bldP spid="45068" grpId="0" animBg="1"/>
      <p:bldP spid="45069" grpId="0" animBg="1"/>
      <p:bldP spid="45070" grpId="0" animBg="1"/>
      <p:bldP spid="45071" grpId="0" animBg="1"/>
      <p:bldP spid="45072" grpId="0" animBg="1"/>
      <p:bldP spid="450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04664"/>
            <a:ext cx="62728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ПОСЛОВИЦЫ О СЕМЬЕ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908720"/>
            <a:ext cx="6070893" cy="64940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Согласную семью</a:t>
            </a:r>
          </a:p>
          <a:p>
            <a:pPr>
              <a:lnSpc>
                <a:spcPct val="150000"/>
              </a:lnSpc>
            </a:pPr>
            <a:endParaRPr lang="ru-RU" sz="32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Семья в куче,</a:t>
            </a:r>
          </a:p>
          <a:p>
            <a:pPr>
              <a:lnSpc>
                <a:spcPct val="150000"/>
              </a:lnSpc>
            </a:pPr>
            <a:endParaRPr lang="ru-RU" sz="3200" b="1" cap="none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sz="32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что клад,</a:t>
            </a:r>
          </a:p>
          <a:p>
            <a:pPr>
              <a:lnSpc>
                <a:spcPct val="150000"/>
              </a:lnSpc>
            </a:pP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родителей почитает,</a:t>
            </a:r>
            <a:endParaRPr lang="ru-RU" sz="3200" b="1" cap="none" spc="50" dirty="0" smtClea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200000"/>
              </a:lnSpc>
            </a:pPr>
            <a:r>
              <a:rPr lang="ru-RU" sz="4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25565" y="4797152"/>
            <a:ext cx="41184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горе не берёт.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3933056"/>
            <a:ext cx="478368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страшна и туча.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1700808"/>
            <a:ext cx="47307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когда в семье лад.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62105" y="3068960"/>
            <a:ext cx="598189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тот вовек не погибает.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88 -0.05162 L 0.02865 -0.626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" y="-2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66 -0.0831 L -0.01997 -0.2719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-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38 0.06389 L -0.06927 0.252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0.00364 0.336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052736"/>
            <a:ext cx="3336170" cy="510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верность </a:t>
            </a:r>
          </a:p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семейным  </a:t>
            </a:r>
          </a:p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традициям</a:t>
            </a:r>
          </a:p>
          <a:p>
            <a:endParaRPr lang="ru-RU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сквернословие</a:t>
            </a:r>
          </a:p>
          <a:p>
            <a:endParaRPr lang="ru-RU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добрые дела</a:t>
            </a:r>
          </a:p>
          <a:p>
            <a:endParaRPr lang="ru-RU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подарки </a:t>
            </a:r>
          </a:p>
          <a:p>
            <a:endParaRPr lang="ru-RU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обида</a:t>
            </a:r>
          </a:p>
          <a:p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87824" y="1772816"/>
            <a:ext cx="2090637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забота</a:t>
            </a:r>
          </a:p>
          <a:p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фамилия</a:t>
            </a:r>
          </a:p>
          <a:p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драка</a:t>
            </a:r>
          </a:p>
          <a:p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праздники</a:t>
            </a:r>
          </a:p>
          <a:p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сходство</a:t>
            </a:r>
          </a:p>
          <a:p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860032" y="836712"/>
            <a:ext cx="3998210" cy="4678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</a:t>
            </a:r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общее  увлечение</a:t>
            </a:r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предки</a:t>
            </a:r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ссора</a:t>
            </a:r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взаимопонимание</a:t>
            </a:r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6339" y="260648"/>
            <a:ext cx="58272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СЕМЕЙНЫЕ  ЦЕННОСТИ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D4B3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 descr="http://img-fotki.yandex.ru/get/5506/sunny-fanny.77/0_50bcb_486a3f9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4032448" cy="5802084"/>
          </a:xfrm>
          <a:prstGeom prst="rect">
            <a:avLst/>
          </a:prstGeom>
          <a:noFill/>
        </p:spPr>
      </p:pic>
      <p:pic>
        <p:nvPicPr>
          <p:cNvPr id="28674" name="Picture 2" descr="https://im0-tub-ru.yandex.net/i?id=2b676da3b40ba0e363edb31301ace94d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124744"/>
            <a:ext cx="4536504" cy="302433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9143673_Den_semi.jpg"/>
          <p:cNvPicPr>
            <a:picLocks noChangeAspect="1"/>
          </p:cNvPicPr>
          <p:nvPr/>
        </p:nvPicPr>
        <p:blipFill>
          <a:blip r:embed="rId2" cstate="print"/>
          <a:srcRect l="15000" r="15000"/>
          <a:stretch>
            <a:fillRect/>
          </a:stretch>
        </p:blipFill>
        <p:spPr>
          <a:xfrm>
            <a:off x="323528" y="332656"/>
            <a:ext cx="295712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942694" y="404664"/>
            <a:ext cx="566533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Всероссийский</a:t>
            </a:r>
          </a:p>
          <a:p>
            <a:pPr algn="r"/>
            <a: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</a:t>
            </a:r>
          </a:p>
          <a:p>
            <a:pPr algn="r"/>
            <a:r>
              <a:rPr lang="ru-RU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семьи</a:t>
            </a:r>
            <a:endParaRPr lang="ru-RU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8" name="Picture 4" descr="http://www.sv-nn.ru/f/attach/48/4869-0708090329.jpg"/>
          <p:cNvPicPr>
            <a:picLocks noChangeAspect="1" noChangeArrowheads="1"/>
          </p:cNvPicPr>
          <p:nvPr/>
        </p:nvPicPr>
        <p:blipFill>
          <a:blip r:embed="rId3" cstate="print"/>
          <a:srcRect l="13061" r="24245" b="39701"/>
          <a:stretch>
            <a:fillRect/>
          </a:stretch>
        </p:blipFill>
        <p:spPr bwMode="auto">
          <a:xfrm>
            <a:off x="467544" y="3429000"/>
            <a:ext cx="1872208" cy="1950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http://shkola7gnomov.ru/upload/image/image1_0000136_av400_ts400(2)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365104"/>
            <a:ext cx="1872207" cy="1872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Picture 2" descr="https://im0-tub-ru.yandex.net/i?id=a678492e960ac6139066ae57ec21bfd5-l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212976"/>
            <a:ext cx="4273314" cy="321750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0621" y="1704231"/>
            <a:ext cx="562365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l" defTabSz="912813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1588" algn="l" defTabSz="912813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1588" algn="l" defTabSz="912813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1588" algn="l" defTabSz="912813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1588" algn="l" defTabSz="912813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Интернет - ресурсы: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4956" y="2567732"/>
            <a:ext cx="857408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defTabSz="912813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1588" algn="l" defTabSz="912813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1588" algn="l" defTabSz="912813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1588" algn="l" defTabSz="912813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1588" algn="l" defTabSz="912813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342900" indent="-342900" defTabSz="914400">
              <a:buFont typeface="Wingdings" pitchFamily="2" charset="2"/>
              <a:buChar char="q"/>
            </a:pPr>
            <a:r>
              <a:rPr lang="en-US" sz="2000" b="1" dirty="0" smtClean="0">
                <a:latin typeface="Constantia" pitchFamily="18" charset="0"/>
                <a:hlinkClick r:id="rId2"/>
              </a:rPr>
              <a:t>http</a:t>
            </a:r>
            <a:r>
              <a:rPr lang="en-US" sz="2000" b="1" dirty="0" smtClean="0">
                <a:latin typeface="Constantia" pitchFamily="18" charset="0"/>
                <a:hlinkClick r:id="rId2"/>
              </a:rPr>
              <a:t>://www.ozhegov.org/</a:t>
            </a:r>
            <a:endParaRPr lang="ru-RU" sz="2000" b="1" dirty="0" smtClean="0">
              <a:latin typeface="Constantia" pitchFamily="18" charset="0"/>
            </a:endParaRPr>
          </a:p>
          <a:p>
            <a:pPr marL="342900" indent="-342900" defTabSz="914400">
              <a:buFont typeface="Wingdings" pitchFamily="2" charset="2"/>
              <a:buChar char="q"/>
            </a:pPr>
            <a:r>
              <a:rPr lang="en-US" sz="2000" b="1" dirty="0" smtClean="0">
                <a:latin typeface="Constantia" pitchFamily="18" charset="0"/>
                <a:hlinkClick r:id="rId3"/>
              </a:rPr>
              <a:t>http</a:t>
            </a:r>
            <a:r>
              <a:rPr lang="en-US" sz="2000" b="1" dirty="0">
                <a:latin typeface="Constantia" pitchFamily="18" charset="0"/>
                <a:hlinkClick r:id="rId3"/>
              </a:rPr>
              <a:t>://readr.ru/lev-tolstoy-otec-i-sinovya.html</a:t>
            </a:r>
            <a:endParaRPr lang="ru-RU" sz="2000" b="1" dirty="0">
              <a:latin typeface="Constantia" pitchFamily="18" charset="0"/>
            </a:endParaRPr>
          </a:p>
          <a:p>
            <a:pPr marL="342900" indent="-342900" defTabSz="914400">
              <a:buFont typeface="Wingdings" pitchFamily="2" charset="2"/>
              <a:buChar char="q"/>
            </a:pPr>
            <a:r>
              <a:rPr lang="en-US" sz="2000" b="1" dirty="0">
                <a:latin typeface="Constantia" pitchFamily="18" charset="0"/>
                <a:hlinkClick r:id="rId4"/>
              </a:rPr>
              <a:t>http://ru.rodovid.org/wk/%D0%97%D0%B0%D0%BF%D0%B8%D1%81%D1%8C:113579</a:t>
            </a:r>
            <a:endParaRPr lang="ru-RU" sz="2000" b="1" dirty="0">
              <a:latin typeface="Constantia" pitchFamily="18" charset="0"/>
            </a:endParaRPr>
          </a:p>
          <a:p>
            <a:pPr marL="342900" indent="-342900" defTabSz="914400">
              <a:buFont typeface="Wingdings" pitchFamily="2" charset="2"/>
              <a:buChar char="q"/>
            </a:pPr>
            <a:r>
              <a:rPr lang="en-US" sz="2000" b="1" dirty="0" smtClean="0">
                <a:latin typeface="Constantia" pitchFamily="18" charset="0"/>
                <a:hlinkClick r:id="rId5"/>
              </a:rPr>
              <a:t>http://ped-kopilka.ru/poslovicy-i-pogovorki/poslovicy-i-</a:t>
            </a:r>
            <a:r>
              <a:rPr lang="en-US" sz="2000" b="1" dirty="0" smtClean="0">
                <a:latin typeface="Constantia" pitchFamily="18" charset="0"/>
                <a:hlinkClick r:id="rId6"/>
              </a:rPr>
              <a:t>http://densemyi.ru/</a:t>
            </a:r>
            <a:endParaRPr lang="ru-RU" sz="2000" b="1" dirty="0" smtClean="0">
              <a:latin typeface="Constantia" pitchFamily="18" charset="0"/>
            </a:endParaRPr>
          </a:p>
          <a:p>
            <a:pPr marL="342900" indent="-342900" defTabSz="914400">
              <a:buFont typeface="Wingdings" pitchFamily="2" charset="2"/>
              <a:buChar char="q"/>
            </a:pPr>
            <a:r>
              <a:rPr lang="en-US" sz="2000" b="1" dirty="0" smtClean="0">
                <a:latin typeface="Constantia" pitchFamily="18" charset="0"/>
                <a:hlinkClick r:id="rId7"/>
              </a:rPr>
              <a:t>http://images.yandex.ru/</a:t>
            </a:r>
            <a:endParaRPr lang="ru-RU" sz="2000" b="1" dirty="0" smtClean="0">
              <a:latin typeface="Constantia" pitchFamily="18" charset="0"/>
            </a:endParaRPr>
          </a:p>
          <a:p>
            <a:pPr marL="342900" indent="-342900" defTabSz="914400">
              <a:buFont typeface="Wingdings" pitchFamily="2" charset="2"/>
              <a:buChar char="q"/>
            </a:pPr>
            <a:r>
              <a:rPr lang="en-US" sz="2000" b="1" dirty="0" smtClean="0">
                <a:latin typeface="Constantia" pitchFamily="18" charset="0"/>
                <a:hlinkClick r:id="rId5"/>
              </a:rPr>
              <a:t>pogovorki-o-seme.html</a:t>
            </a:r>
            <a:endParaRPr lang="ru-RU" sz="2000" b="1" dirty="0">
              <a:latin typeface="Constantia" pitchFamily="18" charset="0"/>
            </a:endParaRPr>
          </a:p>
          <a:p>
            <a:pPr marL="342900" indent="-342900" defTabSz="914400">
              <a:buFont typeface="Wingdings" pitchFamily="2" charset="2"/>
              <a:buChar char="q"/>
            </a:pPr>
            <a:endParaRPr lang="ru-RU" dirty="0">
              <a:latin typeface="Constantia" pitchFamily="18" charset="0"/>
            </a:endParaRPr>
          </a:p>
          <a:p>
            <a:pPr marL="342900" indent="-342900" defTabSz="914400">
              <a:buFont typeface="Wingdings" pitchFamily="2" charset="2"/>
              <a:buChar char="q"/>
            </a:pP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31834" y="764704"/>
            <a:ext cx="2662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772816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это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97399" y="3429000"/>
            <a:ext cx="3642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nkozlov.ru/upload/images/0706/07061913183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563638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403648" y="836712"/>
            <a:ext cx="6410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«Отец и сыновья»</a:t>
            </a:r>
          </a:p>
        </p:txBody>
      </p:sp>
      <p:pic>
        <p:nvPicPr>
          <p:cNvPr id="23554" name="Picture 2" descr="http://www.stihi.ru/pics/2011/08/25/27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717032"/>
            <a:ext cx="2265209" cy="2916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635896" y="6021288"/>
            <a:ext cx="2982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Л.Н.Толстой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мои рисунки\людии\СЕМЬЯ\da066002-600x4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789040"/>
            <a:ext cx="4222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5536" y="1628800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- это </a:t>
            </a:r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332656"/>
            <a:ext cx="1692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1200" y="908720"/>
            <a:ext cx="62526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СИМВОЛЫ РОДА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771800" y="1772816"/>
            <a:ext cx="1224136" cy="1440160"/>
          </a:xfrm>
          <a:prstGeom prst="straightConnector1">
            <a:avLst/>
          </a:prstGeom>
          <a:ln w="53975" cmpd="sng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436096" y="1772816"/>
            <a:ext cx="1296144" cy="1368152"/>
          </a:xfrm>
          <a:prstGeom prst="straightConnector1">
            <a:avLst/>
          </a:prstGeom>
          <a:ln w="53975" cmpd="sng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899592" y="3140968"/>
            <a:ext cx="403668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фамилия</a:t>
            </a:r>
            <a:endParaRPr lang="ru-RU" sz="6600" b="1" dirty="0">
              <a:ln w="12700">
                <a:solidFill>
                  <a:schemeClr val="accent6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3068960"/>
            <a:ext cx="207364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герб</a:t>
            </a:r>
            <a:endParaRPr lang="ru-RU" sz="6600" b="1" dirty="0">
              <a:ln w="12700">
                <a:solidFill>
                  <a:schemeClr val="accent6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1200" y="908720"/>
            <a:ext cx="62526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СИМВОЛ РОДА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2060848"/>
            <a:ext cx="403668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фамилия</a:t>
            </a:r>
            <a:endParaRPr lang="ru-RU" sz="6600" b="1" dirty="0">
              <a:ln w="12700">
                <a:solidFill>
                  <a:schemeClr val="accent6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429000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Медведевы</a:t>
            </a:r>
          </a:p>
          <a:p>
            <a:endParaRPr lang="ru-RU" sz="2400" b="1" i="1" dirty="0" smtClean="0"/>
          </a:p>
          <a:p>
            <a:endParaRPr lang="ru-RU" sz="2400" b="1" i="1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4005064"/>
            <a:ext cx="2376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Петровы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07868" y="3645024"/>
            <a:ext cx="24577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b="1" dirty="0" smtClean="0"/>
              <a:t>Мельниковы</a:t>
            </a:r>
          </a:p>
          <a:p>
            <a:pPr algn="r"/>
            <a:endParaRPr lang="ru-RU" sz="2400" b="1" dirty="0" smtClean="0"/>
          </a:p>
          <a:p>
            <a:pPr algn="r"/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1200" y="908720"/>
            <a:ext cx="62526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СИМВОЛ РОДА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2204864"/>
            <a:ext cx="207364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герб</a:t>
            </a:r>
            <a:endParaRPr lang="ru-RU" sz="6600" b="1" dirty="0">
              <a:ln w="12700">
                <a:solidFill>
                  <a:schemeClr val="accent6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http://tatiskray.narod.ru/Gerb/085-2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356992"/>
            <a:ext cx="1905000" cy="169545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0-tub-ru.yandex.net/i?id=0dff9f4247ae90e9139ee99ff520296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tatiskray.narod.ru/Gerb/085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5563588" cy="619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580112" y="980728"/>
            <a:ext cx="3026919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ГЕРБ</a:t>
            </a:r>
          </a:p>
          <a:p>
            <a:pPr algn="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рода</a:t>
            </a:r>
          </a:p>
          <a:p>
            <a:pPr algn="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Толстых</a:t>
            </a:r>
          </a:p>
          <a:p>
            <a:pPr algn="r"/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1009</TotalTime>
  <Words>168</Words>
  <Application>Microsoft Office PowerPoint</Application>
  <PresentationFormat>Экран (4:3)</PresentationFormat>
  <Paragraphs>88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Род   и  семья – исток  нравственных отношений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user</cp:lastModifiedBy>
  <cp:revision>98</cp:revision>
  <dcterms:created xsi:type="dcterms:W3CDTF">2013-03-25T17:08:37Z</dcterms:created>
  <dcterms:modified xsi:type="dcterms:W3CDTF">2017-03-20T01:59:42Z</dcterms:modified>
</cp:coreProperties>
</file>