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1" r:id="rId2"/>
    <p:sldId id="257" r:id="rId3"/>
    <p:sldId id="279" r:id="rId4"/>
    <p:sldId id="312" r:id="rId5"/>
    <p:sldId id="311" r:id="rId6"/>
    <p:sldId id="310" r:id="rId7"/>
    <p:sldId id="306" r:id="rId8"/>
    <p:sldId id="309" r:id="rId9"/>
    <p:sldId id="307" r:id="rId10"/>
    <p:sldId id="280" r:id="rId11"/>
    <p:sldId id="315" r:id="rId12"/>
    <p:sldId id="30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19" autoAdjust="0"/>
    <p:restoredTop sz="80649" autoAdjust="0"/>
  </p:normalViewPr>
  <p:slideViewPr>
    <p:cSldViewPr>
      <p:cViewPr varScale="1">
        <p:scale>
          <a:sx n="102" d="100"/>
          <a:sy n="102" d="100"/>
        </p:scale>
        <p:origin x="-108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1A9E3A-68B1-451A-A7ED-7F136BCC964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099C5-1F59-46E7-84AF-39DE338E39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2927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3D08714-9EE5-4754-A9FC-0CDBF35D5322}" type="slidenum">
              <a:rPr lang="ru-RU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04159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3D08714-9EE5-4754-A9FC-0CDBF35D5322}" type="slidenum">
              <a:rPr lang="ru-RU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04159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3D08714-9EE5-4754-A9FC-0CDBF35D5322}" type="slidenum">
              <a:rPr lang="ru-RU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0415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3D08714-9EE5-4754-A9FC-0CDBF35D5322}" type="slidenum">
              <a:rPr lang="ru-RU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04159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3D08714-9EE5-4754-A9FC-0CDBF35D5322}" type="slidenum">
              <a:rPr lang="ru-RU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04159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3D08714-9EE5-4754-A9FC-0CDBF35D5322}" type="slidenum">
              <a:rPr lang="ru-RU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04159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3D08714-9EE5-4754-A9FC-0CDBF35D5322}" type="slidenum">
              <a:rPr lang="ru-RU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04159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3D08714-9EE5-4754-A9FC-0CDBF35D5322}" type="slidenum">
              <a:rPr lang="ru-RU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04159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3D08714-9EE5-4754-A9FC-0CDBF35D5322}" type="slidenum">
              <a:rPr lang="ru-RU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04159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3D08714-9EE5-4754-A9FC-0CDBF35D5322}" type="slidenum">
              <a:rPr lang="ru-RU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04159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3D08714-9EE5-4754-A9FC-0CDBF35D5322}" type="slidenum">
              <a:rPr lang="ru-RU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0415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DC11D-A7F5-4612-B344-F9EDA95283C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10D34-2F1E-4471-B5F2-5B396BA0A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DC11D-A7F5-4612-B344-F9EDA95283C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10D34-2F1E-4471-B5F2-5B396BA0A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DC11D-A7F5-4612-B344-F9EDA95283C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10D34-2F1E-4471-B5F2-5B396BA0A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DC11D-A7F5-4612-B344-F9EDA95283C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10D34-2F1E-4471-B5F2-5B396BA0A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DC11D-A7F5-4612-B344-F9EDA95283C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10D34-2F1E-4471-B5F2-5B396BA0A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DC11D-A7F5-4612-B344-F9EDA95283C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10D34-2F1E-4471-B5F2-5B396BA0A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DC11D-A7F5-4612-B344-F9EDA95283C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10D34-2F1E-4471-B5F2-5B396BA0A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DC11D-A7F5-4612-B344-F9EDA95283C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10D34-2F1E-4471-B5F2-5B396BA0A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DC11D-A7F5-4612-B344-F9EDA95283C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10D34-2F1E-4471-B5F2-5B396BA0A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DC11D-A7F5-4612-B344-F9EDA95283C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10D34-2F1E-4471-B5F2-5B396BA0A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DC11D-A7F5-4612-B344-F9EDA95283C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10D34-2F1E-4471-B5F2-5B396BA0A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DC11D-A7F5-4612-B344-F9EDA95283C9}" type="datetimeFigureOut">
              <a:rPr lang="ru-RU" smtClean="0"/>
              <a:pPr/>
              <a:t>28.01.2025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10D34-2F1E-4471-B5F2-5B396BA0A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356992"/>
            <a:ext cx="3835709" cy="21341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3856" y="1628800"/>
            <a:ext cx="9001125" cy="4955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solidFill>
                <a:srgbClr val="00A4DE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A4DE"/>
                </a:solidFill>
              </a:rPr>
              <a:t>Графическое представление </a:t>
            </a:r>
          </a:p>
          <a:p>
            <a:pPr algn="ctr"/>
            <a:r>
              <a:rPr lang="ru-RU" sz="3200" b="1" dirty="0" smtClean="0">
                <a:solidFill>
                  <a:srgbClr val="00A4DE"/>
                </a:solidFill>
              </a:rPr>
              <a:t>равномерного прямолинейного движения</a:t>
            </a:r>
          </a:p>
          <a:p>
            <a:pPr algn="ctr"/>
            <a:r>
              <a:rPr lang="ru-RU" sz="3200" b="1" dirty="0" smtClean="0">
                <a:solidFill>
                  <a:srgbClr val="00A4DE"/>
                </a:solidFill>
              </a:rPr>
              <a:t>Урок физики, 9 класс</a:t>
            </a:r>
            <a:endParaRPr lang="ru-RU" sz="3600" b="1" dirty="0" smtClean="0">
              <a:solidFill>
                <a:srgbClr val="00A4DE"/>
              </a:solidFill>
            </a:endParaRPr>
          </a:p>
          <a:p>
            <a:pPr algn="ctr"/>
            <a:endParaRPr lang="ru-RU" sz="3600" b="1" dirty="0" smtClean="0">
              <a:solidFill>
                <a:srgbClr val="00A4DE"/>
              </a:solidFill>
            </a:endParaRPr>
          </a:p>
          <a:p>
            <a:pPr algn="r"/>
            <a:r>
              <a:rPr lang="ru-RU" sz="2400" b="1" dirty="0" smtClean="0">
                <a:solidFill>
                  <a:srgbClr val="00A4DE"/>
                </a:solidFill>
              </a:rPr>
              <a:t>Автор: </a:t>
            </a:r>
            <a:r>
              <a:rPr lang="ru-RU" sz="2400" b="1" dirty="0" err="1" smtClean="0">
                <a:solidFill>
                  <a:srgbClr val="00A4DE"/>
                </a:solidFill>
              </a:rPr>
              <a:t>Ярусова</a:t>
            </a:r>
            <a:r>
              <a:rPr lang="ru-RU" sz="2400" b="1" dirty="0" smtClean="0">
                <a:solidFill>
                  <a:srgbClr val="00A4DE"/>
                </a:solidFill>
              </a:rPr>
              <a:t> Ирина Владимировна</a:t>
            </a:r>
          </a:p>
          <a:p>
            <a:pPr algn="r"/>
            <a:r>
              <a:rPr lang="ru-RU" sz="2400" b="1" dirty="0" smtClean="0">
                <a:solidFill>
                  <a:srgbClr val="00A4DE"/>
                </a:solidFill>
              </a:rPr>
              <a:t>Учитель физики МАОУ «Гимназия</a:t>
            </a:r>
            <a:r>
              <a:rPr lang="ru-RU" sz="2400" b="1" dirty="0" smtClean="0">
                <a:solidFill>
                  <a:srgbClr val="00A4DE"/>
                </a:solidFill>
              </a:rPr>
              <a:t>№4</a:t>
            </a:r>
          </a:p>
          <a:p>
            <a:pPr algn="r"/>
            <a:r>
              <a:rPr lang="ru-RU" sz="2400" b="1" dirty="0" smtClean="0">
                <a:solidFill>
                  <a:srgbClr val="00A4DE"/>
                </a:solidFill>
              </a:rPr>
              <a:t> имени братьев Каменских»</a:t>
            </a:r>
            <a:endParaRPr lang="ru-RU" sz="2400" b="1" dirty="0" smtClean="0">
              <a:solidFill>
                <a:srgbClr val="00A4DE"/>
              </a:solidFill>
            </a:endParaRPr>
          </a:p>
          <a:p>
            <a:pPr algn="r"/>
            <a:endParaRPr lang="ru-RU" sz="2400" b="1" dirty="0" smtClean="0">
              <a:solidFill>
                <a:srgbClr val="00A4DE"/>
              </a:solidFill>
            </a:endParaRPr>
          </a:p>
          <a:p>
            <a:pPr algn="ctr">
              <a:defRPr/>
            </a:pPr>
            <a:endParaRPr lang="ru-RU" sz="3600" b="1" dirty="0" smtClean="0">
              <a:solidFill>
                <a:srgbClr val="00A4DE"/>
              </a:solidFill>
            </a:endParaRPr>
          </a:p>
          <a:p>
            <a:pPr algn="ctr">
              <a:defRPr/>
            </a:pPr>
            <a:r>
              <a:rPr lang="ru-RU" sz="2000" b="1" dirty="0" smtClean="0">
                <a:solidFill>
                  <a:srgbClr val="00A4DE"/>
                </a:solidFill>
              </a:rPr>
              <a:t>г. Пермь, </a:t>
            </a:r>
            <a:r>
              <a:rPr lang="ru-RU" sz="2000" b="1" dirty="0" smtClean="0">
                <a:solidFill>
                  <a:srgbClr val="00A4DE"/>
                </a:solidFill>
              </a:rPr>
              <a:t>2025</a:t>
            </a:r>
            <a:endParaRPr lang="ru-RU" sz="3600" b="1" dirty="0" smtClean="0">
              <a:solidFill>
                <a:srgbClr val="00A4D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88224" y="620688"/>
            <a:ext cx="20882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ГАУ ДПО «Институт развития образования Пермского края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7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5445224"/>
            <a:ext cx="2789720" cy="971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:\ЛЦП 2015\ООО Камлесосплав нов\2019\Акцизы\Coat_of_Arms_of_Perm_Krai.sv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689438" cy="1296144"/>
          </a:xfrm>
          <a:prstGeom prst="rect">
            <a:avLst/>
          </a:prstGeom>
          <a:noFill/>
        </p:spPr>
      </p:pic>
      <p:pic>
        <p:nvPicPr>
          <p:cNvPr id="1028" name="Picture 4" descr="http://iro.perm.ru/design/images/logo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260648"/>
            <a:ext cx="1981200" cy="131445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115616" y="548680"/>
            <a:ext cx="17281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Министерство образования </a:t>
            </a:r>
          </a:p>
          <a:p>
            <a:pPr>
              <a:defRPr/>
            </a:pPr>
            <a:r>
              <a:rPr lang="ru-RU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и науки Пермского края</a:t>
            </a:r>
            <a:endParaRPr lang="ru-RU" sz="12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Нашивка 58"/>
          <p:cNvSpPr/>
          <p:nvPr/>
        </p:nvSpPr>
        <p:spPr>
          <a:xfrm>
            <a:off x="816942" y="1844824"/>
            <a:ext cx="6889665" cy="934656"/>
          </a:xfrm>
          <a:prstGeom prst="chevron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79512" y="828775"/>
            <a:ext cx="8756650" cy="7937"/>
          </a:xfrm>
          <a:prstGeom prst="line">
            <a:avLst/>
          </a:prstGeom>
          <a:ln w="12700" cap="rnd">
            <a:solidFill>
              <a:schemeClr val="bg1">
                <a:lumMod val="5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1547664" y="218058"/>
            <a:ext cx="26" cy="474638"/>
          </a:xfrm>
          <a:prstGeom prst="line">
            <a:avLst/>
          </a:prstGeom>
          <a:ln w="12700" cap="rnd">
            <a:solidFill>
              <a:schemeClr val="bg1">
                <a:lumMod val="5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8686800" y="252413"/>
            <a:ext cx="468313" cy="360362"/>
          </a:xfrm>
          <a:prstGeom prst="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73" name="TextBox 55"/>
          <p:cNvSpPr txBox="1">
            <a:spLocks noChangeArrowheads="1"/>
          </p:cNvSpPr>
          <p:nvPr/>
        </p:nvSpPr>
        <p:spPr bwMode="auto">
          <a:xfrm>
            <a:off x="8813800" y="304800"/>
            <a:ext cx="25039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10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6</a:t>
            </a:r>
            <a:endParaRPr lang="ru-RU" altLang="ru-RU" sz="10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7" name="Нашивка 26"/>
          <p:cNvSpPr/>
          <p:nvPr/>
        </p:nvSpPr>
        <p:spPr>
          <a:xfrm>
            <a:off x="8558213" y="252413"/>
            <a:ext cx="258762" cy="360362"/>
          </a:xfrm>
          <a:prstGeom prst="chevron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Нашивка 27"/>
          <p:cNvSpPr/>
          <p:nvPr/>
        </p:nvSpPr>
        <p:spPr>
          <a:xfrm>
            <a:off x="8378825" y="252413"/>
            <a:ext cx="258763" cy="360362"/>
          </a:xfrm>
          <a:prstGeom prst="chevron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86103" y="4525092"/>
            <a:ext cx="48965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56902" y="1923531"/>
            <a:ext cx="48965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2267744" y="260648"/>
            <a:ext cx="63367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Технологическая карта элементов урока с использованием моделей и упражнений «Интеллектуальной школы».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69430" y="0"/>
            <a:ext cx="583096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Ярусова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 Ирина Владимировна, МАОУ «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Гимназия№4»,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г.Пермь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980728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/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8" name="Picture 2" descr="H:\ЛЦП 2015\ООО Камлесосплав нов\2019\Акцизы\Coat_of_Arms_of_Perm_Krai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4461"/>
            <a:ext cx="432048" cy="812251"/>
          </a:xfrm>
          <a:prstGeom prst="rect">
            <a:avLst/>
          </a:prstGeom>
          <a:noFill/>
        </p:spPr>
      </p:pic>
      <p:pic>
        <p:nvPicPr>
          <p:cNvPr id="21" name="Picture 4" descr="http://iro.perm.ru/design/images/logo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88640"/>
            <a:ext cx="864096" cy="573295"/>
          </a:xfrm>
          <a:prstGeom prst="rect">
            <a:avLst/>
          </a:prstGeom>
          <a:noFill/>
        </p:spPr>
      </p:pic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251520" y="982037"/>
          <a:ext cx="8784976" cy="5544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2160240"/>
                <a:gridCol w="1944216"/>
                <a:gridCol w="1656183"/>
                <a:gridCol w="1728193"/>
              </a:tblGrid>
              <a:tr h="932443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Этап урока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Содержание  и задачи</a:t>
                      </a:r>
                    </a:p>
                    <a:p>
                      <a:pPr algn="ctr"/>
                      <a:r>
                        <a:rPr lang="ru-RU" sz="1600" dirty="0" smtClean="0"/>
                        <a:t>этапа</a:t>
                      </a:r>
                      <a:r>
                        <a:rPr lang="ru-RU" sz="1600" baseline="0" dirty="0" smtClean="0"/>
                        <a:t> урока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Технология</a:t>
                      </a:r>
                    </a:p>
                    <a:p>
                      <a:pPr algn="ctr"/>
                      <a:r>
                        <a:rPr lang="ru-RU" sz="1600" dirty="0" smtClean="0"/>
                        <a:t>использование модели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Достоинства модели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Видео</a:t>
                      </a:r>
                      <a:r>
                        <a:rPr lang="ru-RU" sz="1600" baseline="0" dirty="0" smtClean="0"/>
                        <a:t> /Фото</a:t>
                      </a:r>
                      <a:endParaRPr lang="ru-RU" sz="1600" dirty="0"/>
                    </a:p>
                  </a:txBody>
                  <a:tcPr/>
                </a:tc>
              </a:tr>
              <a:tr h="46121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r>
                        <a:rPr lang="ru-RU" sz="1200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Закрепление</a:t>
                      </a:r>
                      <a:r>
                        <a:rPr lang="ru-RU" sz="1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 знаний (10 мин)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0" baseline="0" dirty="0" smtClean="0">
                          <a:latin typeface="+mn-lt"/>
                          <a:cs typeface="Times New Roman" pitchFamily="18" charset="0"/>
                        </a:rPr>
                        <a:t> закрепить умение «читать» графики движения, извлекать максимальную информацию о движении из графиков;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0" baseline="0" dirty="0" smtClean="0">
                          <a:latin typeface="+mn-lt"/>
                          <a:cs typeface="Times New Roman" pitchFamily="18" charset="0"/>
                        </a:rPr>
                        <a:t> закрепить умение анализировать характер движения, находить причинно-следственные связи между характеристиками движения, используя графики проекции  скорости и координаты;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0" baseline="0" dirty="0" smtClean="0">
                          <a:latin typeface="+mn-lt"/>
                          <a:cs typeface="Times New Roman" pitchFamily="18" charset="0"/>
                        </a:rPr>
                        <a:t> закрепить умение строить графики по заданным параметрам движения;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0" baseline="0" dirty="0" smtClean="0">
                          <a:latin typeface="+mn-lt"/>
                          <a:cs typeface="Times New Roman" pitchFamily="18" charset="0"/>
                        </a:rPr>
                        <a:t> развивать навыки рефлексии и оценки реального уровня своих достижений учащимися.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Физика 10-11.2.3.16 Серия демонстраций «Соответствие характеристик на графиках проекции скорости и координаты при равномерном движении»;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Физика 10-11.2.3.18 Репетитор «Построение графика проекции скорости по данному графику координаты»;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Физика 10-11.2.3.19 Репетитор «Построение графика координаты по данному графику проекции скорости».</a:t>
                      </a:r>
                      <a:endParaRPr lang="ru-RU" sz="12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эффективное</a:t>
                      </a:r>
                      <a:r>
                        <a:rPr lang="ru-RU" sz="1200" b="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применение тренажеров и репетиров позволяет более качественно усваивать материал в большом объеме;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="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  <a:cs typeface="+mn-cs"/>
                        </a:rPr>
                        <a:t> </a:t>
                      </a:r>
                      <a:r>
                        <a:rPr lang="ru-RU" sz="1200" baseline="0" dirty="0" smtClean="0">
                          <a:latin typeface="+mn-lt"/>
                          <a:cs typeface="Times New Roman" pitchFamily="18" charset="0"/>
                        </a:rPr>
                        <a:t>наглядно видеть соответствие характеристик движения и </a:t>
                      </a:r>
                      <a:r>
                        <a:rPr lang="ru-RU" sz="1200" b="1" baseline="0" dirty="0" smtClean="0">
                          <a:latin typeface="+mn-lt"/>
                          <a:cs typeface="Times New Roman" pitchFamily="18" charset="0"/>
                        </a:rPr>
                        <a:t>управлять </a:t>
                      </a:r>
                      <a:r>
                        <a:rPr lang="ru-RU" sz="1200" baseline="0" dirty="0" smtClean="0">
                          <a:latin typeface="+mn-lt"/>
                          <a:cs typeface="Times New Roman" pitchFamily="18" charset="0"/>
                        </a:rPr>
                        <a:t>изменением характеристик движения;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развитие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навыков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рефлексии и оценки реального уровня своих достижений учащимися.</a:t>
                      </a:r>
                    </a:p>
                    <a:p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6" name="Рисунок 25" descr="D:\Users\Ирина\Documents\ФОТО\Интерактивная физика\IMG_122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1988840"/>
            <a:ext cx="147565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30" descr="D:\Users\Ирина\Documents\ФОТО\Интерактивная физика\IMG_122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52320" y="3356992"/>
            <a:ext cx="1475656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1" descr="D:\Users\Ирина\Documents\ФОТО\Интерактивная физика\IMG_1225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2320" y="4653136"/>
            <a:ext cx="147565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Нашивка 58"/>
          <p:cNvSpPr/>
          <p:nvPr/>
        </p:nvSpPr>
        <p:spPr>
          <a:xfrm>
            <a:off x="816942" y="1844824"/>
            <a:ext cx="6889665" cy="934656"/>
          </a:xfrm>
          <a:prstGeom prst="chevron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79512" y="900783"/>
            <a:ext cx="8756650" cy="7937"/>
          </a:xfrm>
          <a:prstGeom prst="line">
            <a:avLst/>
          </a:prstGeom>
          <a:ln w="12700" cap="rnd">
            <a:solidFill>
              <a:schemeClr val="bg1">
                <a:lumMod val="5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1547664" y="218058"/>
            <a:ext cx="26" cy="474638"/>
          </a:xfrm>
          <a:prstGeom prst="line">
            <a:avLst/>
          </a:prstGeom>
          <a:ln w="12700" cap="rnd">
            <a:solidFill>
              <a:schemeClr val="bg1">
                <a:lumMod val="5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8686800" y="252413"/>
            <a:ext cx="468313" cy="360362"/>
          </a:xfrm>
          <a:prstGeom prst="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73" name="TextBox 55"/>
          <p:cNvSpPr txBox="1">
            <a:spLocks noChangeArrowheads="1"/>
          </p:cNvSpPr>
          <p:nvPr/>
        </p:nvSpPr>
        <p:spPr bwMode="auto">
          <a:xfrm>
            <a:off x="8813800" y="304800"/>
            <a:ext cx="25039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10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8</a:t>
            </a:r>
            <a:endParaRPr lang="ru-RU" altLang="ru-RU" sz="10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7" name="Нашивка 26"/>
          <p:cNvSpPr/>
          <p:nvPr/>
        </p:nvSpPr>
        <p:spPr>
          <a:xfrm>
            <a:off x="8558213" y="252413"/>
            <a:ext cx="258762" cy="360362"/>
          </a:xfrm>
          <a:prstGeom prst="chevron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Нашивка 27"/>
          <p:cNvSpPr/>
          <p:nvPr/>
        </p:nvSpPr>
        <p:spPr>
          <a:xfrm>
            <a:off x="8378825" y="252413"/>
            <a:ext cx="258763" cy="360362"/>
          </a:xfrm>
          <a:prstGeom prst="chevron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86103" y="4525092"/>
            <a:ext cx="48965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56902" y="1923531"/>
            <a:ext cx="48965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1619672" y="262389"/>
            <a:ext cx="67687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Выводы по использованию «Интеллектуальной школы»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на уроке физики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69430" y="0"/>
            <a:ext cx="539891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Ярусова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 Ирина Владимировна, МАОУ «Гимназия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№4»,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г.Пермь</a:t>
            </a:r>
          </a:p>
        </p:txBody>
      </p:sp>
      <p:pic>
        <p:nvPicPr>
          <p:cNvPr id="17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6093296"/>
            <a:ext cx="1637592" cy="570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H:\ЛЦП 2015\ООО Камлесосплав нов\2019\Акцизы\Coat_of_Arms_of_Perm_Krai.sv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4461"/>
            <a:ext cx="432048" cy="812251"/>
          </a:xfrm>
          <a:prstGeom prst="rect">
            <a:avLst/>
          </a:prstGeom>
          <a:noFill/>
        </p:spPr>
      </p:pic>
      <p:pic>
        <p:nvPicPr>
          <p:cNvPr id="21" name="Picture 4" descr="http://iro.perm.ru/design/images/logo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188640"/>
            <a:ext cx="864096" cy="573295"/>
          </a:xfrm>
          <a:prstGeom prst="rect">
            <a:avLst/>
          </a:prstGeom>
          <a:noFill/>
        </p:spPr>
      </p:pic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251520" y="918317"/>
            <a:ext cx="8712968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ea typeface="Times New Roman" pitchFamily="18" charset="0"/>
                <a:cs typeface="Arial" pitchFamily="34" charset="0"/>
              </a:rPr>
              <a:t>При изложении нового материала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 использованием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ИКТ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уровень его уяснения, осмысления и усвоения, адекватность этих процессов могут быть измерены при помощи сопутствующих вопросов, требующих активного восприятия, анализа и обобщения предъявляемых материалов. При традиционном обучении удостовериться в наличии такой деятельности у всей аудитории невозможно.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ea typeface="Times New Roman" pitchFamily="18" charset="0"/>
                <a:cs typeface="Arial" pitchFamily="34" charset="0"/>
              </a:rPr>
              <a:t>При решении на компьютере интерактивных задач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при тренаже необходимых для этого умений и навыков алгоритм действий «проходит через руки», легче усваиваясь мозгом. Компьютерная система регламентирует на этапе тренажа необходимые шаги (дает ориентировочную основу действий), позволяет последовательно рассмотреть ключевые ситуации, пройдя их с постепенным повышением сложности заданий, оценивает правильность действий в измененных и нестандартных ситуациях, обеспечивает при необходимости возможность возврата к типовым ситуациям, реализуя цикличность процесса учения, осуществляет детальный контроль, проводит статистическую обработку результатов и отслеживает динамику развития учащихся.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ea typeface="Times New Roman" pitchFamily="18" charset="0"/>
                <a:cs typeface="Arial" pitchFamily="34" charset="0"/>
              </a:rPr>
              <a:t>При работе с интерактивными компьютерными моделями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– как дополнению к лабораторному практикуму – учащиеся осуществляют в режиме диалога такие формы деятельности как наблюдение, сопоставление, обобщение, выбор, анализ результатов, поиск условий для реализации поставленной задачи, конструирование ситуаций и систем. Благодаря наличию обратной связи возможна корректировка системы представлений и системы действий; в ряде случаев может возникать игровой момент, элемент соревнования с компьютерной системой.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" pitchFamily="34" charset="0"/>
              </a:rPr>
              <a:t>Использование учебных сред с такими свойствами дает возможность индивидуализировано и автоматически определять целесообразный объем занятий учащихся: каждый должен усвоить основной материал ценой, соответствующей его способностям и исходному уровню подготовки, благодаря прохождению индивидуальной траектории обучения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При этом если в процессе учения обеспечена непрерывность уровня сложности (то есть сложность нарастает последовательно и постепенно), то даже относительно большой объем работы воспринимается учащимся легче и усваивается быстрее и надежнее, чем при выполнении немногих разрозненных заданий, содержание которых не складывается в мозгу обучаемого в систему.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Нашивка 58"/>
          <p:cNvSpPr/>
          <p:nvPr/>
        </p:nvSpPr>
        <p:spPr>
          <a:xfrm>
            <a:off x="816942" y="1844824"/>
            <a:ext cx="6889665" cy="934656"/>
          </a:xfrm>
          <a:prstGeom prst="chevron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79512" y="900783"/>
            <a:ext cx="8756650" cy="7937"/>
          </a:xfrm>
          <a:prstGeom prst="line">
            <a:avLst/>
          </a:prstGeom>
          <a:ln w="12700" cap="rnd">
            <a:solidFill>
              <a:schemeClr val="bg1">
                <a:lumMod val="5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1547664" y="218058"/>
            <a:ext cx="26" cy="474638"/>
          </a:xfrm>
          <a:prstGeom prst="line">
            <a:avLst/>
          </a:prstGeom>
          <a:ln w="12700" cap="rnd">
            <a:solidFill>
              <a:schemeClr val="bg1">
                <a:lumMod val="5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8686800" y="252413"/>
            <a:ext cx="468313" cy="360362"/>
          </a:xfrm>
          <a:prstGeom prst="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73" name="TextBox 55"/>
          <p:cNvSpPr txBox="1">
            <a:spLocks noChangeArrowheads="1"/>
          </p:cNvSpPr>
          <p:nvPr/>
        </p:nvSpPr>
        <p:spPr bwMode="auto">
          <a:xfrm>
            <a:off x="8813800" y="304800"/>
            <a:ext cx="25039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10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8</a:t>
            </a:r>
            <a:endParaRPr lang="ru-RU" altLang="ru-RU" sz="10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7" name="Нашивка 26"/>
          <p:cNvSpPr/>
          <p:nvPr/>
        </p:nvSpPr>
        <p:spPr>
          <a:xfrm>
            <a:off x="8558213" y="252413"/>
            <a:ext cx="258762" cy="360362"/>
          </a:xfrm>
          <a:prstGeom prst="chevron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Нашивка 27"/>
          <p:cNvSpPr/>
          <p:nvPr/>
        </p:nvSpPr>
        <p:spPr>
          <a:xfrm>
            <a:off x="8378825" y="252413"/>
            <a:ext cx="258763" cy="360362"/>
          </a:xfrm>
          <a:prstGeom prst="chevron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86103" y="4525092"/>
            <a:ext cx="48965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56902" y="1923531"/>
            <a:ext cx="48965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1619672" y="262389"/>
            <a:ext cx="67687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Выводы по использованию «Интеллектуальной школы»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на уроке физики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69430" y="0"/>
            <a:ext cx="539891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Ярусова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 Ирина Владимировна, МАОУ «Гимназия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№4»,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г.Пермь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1052736"/>
            <a:ext cx="8712968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Применение цифровой образовательной среды</a:t>
            </a:r>
          </a:p>
          <a:p>
            <a:pPr algn="ctr"/>
            <a:r>
              <a:rPr lang="ru-RU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«Интеллектуальная школа (</a:t>
            </a:r>
            <a:r>
              <a:rPr lang="ru-RU" sz="15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Интер</a:t>
            </a:r>
            <a:r>
              <a:rPr lang="en-US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</a:t>
            </a:r>
            <a:r>
              <a:rPr lang="ru-RU" sz="15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активная физика)» позволяет: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реализовать индивидуальный подход в обучении при стопроцентном охвате класса активной работой. В результате достигается заметное повышение объема и качества знаний, умений и навыков;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значительно повысить интерес и мотивацию учащихся к учебной деятельности за счёт наглядности и ясной формулировкой задания, разнообразием типов заданий;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во время манипуляций учащегося с интерактивным проектом экспертная система фиксирует действия учащегося и реакции (результаты) управляемого им интерактивного проекта. В случае обнаружения отклонения поведения учебного объекта, представленного в интерактивном проекте, от запланированного, экспертная система производит коррекцию действий учащегося;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эффективное применение тренажеров, моделей, репетиторов и тестов в учебном процессе позволяет значительно уменьшить число ошибок, увеличить скорость манипуляции и принятия решений, сократить время обучения, более адекватно оценивать уровень полученных знаний и приобретённых навыков;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оперативно и объективно оценивать учебные достижения учащихся, так как это делает сама система мониторинга;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развивать навыки рефлексии и оценки реального уровня своих достижений учащимися.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данный комплекс является эффективным инструментом  обучения, который позволяет  повысить результативность учебного процесса, степень усвоения учебного материала учащимися, выстроить образовательную траекторию каждого ребенка, выявить талантливых и одаренных детей</a:t>
            </a:r>
          </a:p>
          <a:p>
            <a:pPr marL="285750" indent="-285750" algn="just"/>
            <a:endParaRPr lang="ru-RU" sz="1400" dirty="0" smtClean="0"/>
          </a:p>
        </p:txBody>
      </p:sp>
      <p:pic>
        <p:nvPicPr>
          <p:cNvPr id="17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6093296"/>
            <a:ext cx="1637592" cy="570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H:\ЛЦП 2015\ООО Камлесосплав нов\2019\Акцизы\Coat_of_Arms_of_Perm_Krai.sv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4461"/>
            <a:ext cx="432048" cy="812251"/>
          </a:xfrm>
          <a:prstGeom prst="rect">
            <a:avLst/>
          </a:prstGeom>
          <a:noFill/>
        </p:spPr>
      </p:pic>
      <p:pic>
        <p:nvPicPr>
          <p:cNvPr id="21" name="Picture 4" descr="http://iro.perm.ru/design/images/logo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188640"/>
            <a:ext cx="864096" cy="5732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Нашивка 58"/>
          <p:cNvSpPr/>
          <p:nvPr/>
        </p:nvSpPr>
        <p:spPr>
          <a:xfrm>
            <a:off x="816942" y="1844824"/>
            <a:ext cx="6889665" cy="934656"/>
          </a:xfrm>
          <a:prstGeom prst="chevron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79388" y="900783"/>
            <a:ext cx="8756650" cy="7937"/>
          </a:xfrm>
          <a:prstGeom prst="line">
            <a:avLst/>
          </a:prstGeom>
          <a:ln w="12700" cap="rnd">
            <a:solidFill>
              <a:schemeClr val="bg1">
                <a:lumMod val="5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1547664" y="218058"/>
            <a:ext cx="26" cy="474638"/>
          </a:xfrm>
          <a:prstGeom prst="line">
            <a:avLst/>
          </a:prstGeom>
          <a:ln w="12700" cap="rnd">
            <a:solidFill>
              <a:schemeClr val="bg1">
                <a:lumMod val="5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8686800" y="252413"/>
            <a:ext cx="468313" cy="360362"/>
          </a:xfrm>
          <a:prstGeom prst="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73" name="TextBox 55"/>
          <p:cNvSpPr txBox="1">
            <a:spLocks noChangeArrowheads="1"/>
          </p:cNvSpPr>
          <p:nvPr/>
        </p:nvSpPr>
        <p:spPr bwMode="auto">
          <a:xfrm>
            <a:off x="8813800" y="304800"/>
            <a:ext cx="25039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10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2</a:t>
            </a:r>
            <a:endParaRPr lang="ru-RU" altLang="ru-RU" sz="10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7" name="Нашивка 26"/>
          <p:cNvSpPr/>
          <p:nvPr/>
        </p:nvSpPr>
        <p:spPr>
          <a:xfrm>
            <a:off x="8558213" y="252413"/>
            <a:ext cx="258762" cy="360362"/>
          </a:xfrm>
          <a:prstGeom prst="chevron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Нашивка 27"/>
          <p:cNvSpPr/>
          <p:nvPr/>
        </p:nvSpPr>
        <p:spPr>
          <a:xfrm>
            <a:off x="8378825" y="252413"/>
            <a:ext cx="258763" cy="360362"/>
          </a:xfrm>
          <a:prstGeom prst="chevron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86103" y="4525092"/>
            <a:ext cx="48965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56902" y="1923531"/>
            <a:ext cx="48965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2267744" y="404664"/>
            <a:ext cx="47525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Краткие сведения об авторе проекта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69430" y="116632"/>
            <a:ext cx="503887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Ярусова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 Ирина Владимировна, МАОУ «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Гимназия 4», 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г.Пермь</a:t>
            </a:r>
            <a:endParaRPr lang="ru-RU" sz="1100" dirty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51520" y="1225689"/>
            <a:ext cx="86409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Ярусова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Ирина Владимировна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 </a:t>
            </a:r>
          </a:p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Образование: 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Высшее, Пермский ордена Трудового 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Красного Знамени государственный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университет им. А.М.Горького, 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специальность Физика, 1994 г.</a:t>
            </a:r>
          </a:p>
          <a:p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Стаж педагогической работы: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31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год</a:t>
            </a: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Место работы: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Муниципальное автономное общеобразовательное учреждение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«Гимназия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№4 имени братьев Каменских»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г. Пермь</a:t>
            </a:r>
          </a:p>
          <a:p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Звания: 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Учитель  физики высшей категории, победитель конкурса лучших учителей Пермского края в рамках ПНПО  2015 года, победитель конкурса лучших учителей Российской Федерации в рамках ПНПО 2017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года, Почетный работник сферы образования РФ.</a:t>
            </a: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9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6093296"/>
            <a:ext cx="1637592" cy="570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H:\ЛЦП 2015\ООО Камлесосплав нов\2019\Акцизы\Coat_of_Arms_of_Perm_Krai.sv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4461"/>
            <a:ext cx="432048" cy="812251"/>
          </a:xfrm>
          <a:prstGeom prst="rect">
            <a:avLst/>
          </a:prstGeom>
          <a:noFill/>
        </p:spPr>
      </p:pic>
      <p:pic>
        <p:nvPicPr>
          <p:cNvPr id="21" name="Picture 4" descr="http://iro.perm.ru/design/images/logo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188640"/>
            <a:ext cx="864096" cy="573295"/>
          </a:xfrm>
          <a:prstGeom prst="rect">
            <a:avLst/>
          </a:prstGeom>
          <a:noFill/>
        </p:spPr>
      </p:pic>
      <p:pic>
        <p:nvPicPr>
          <p:cNvPr id="22" name="Рисунок 21" descr="IMG_122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76056" y="1196752"/>
            <a:ext cx="3528392" cy="2646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Нашивка 58"/>
          <p:cNvSpPr/>
          <p:nvPr/>
        </p:nvSpPr>
        <p:spPr>
          <a:xfrm>
            <a:off x="816942" y="1844824"/>
            <a:ext cx="6889665" cy="934656"/>
          </a:xfrm>
          <a:prstGeom prst="chevron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79512" y="828775"/>
            <a:ext cx="8756650" cy="7937"/>
          </a:xfrm>
          <a:prstGeom prst="line">
            <a:avLst/>
          </a:prstGeom>
          <a:ln w="12700" cap="rnd">
            <a:solidFill>
              <a:schemeClr val="bg1">
                <a:lumMod val="5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1547664" y="218058"/>
            <a:ext cx="26" cy="474638"/>
          </a:xfrm>
          <a:prstGeom prst="line">
            <a:avLst/>
          </a:prstGeom>
          <a:ln w="12700" cap="rnd">
            <a:solidFill>
              <a:schemeClr val="bg1">
                <a:lumMod val="5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8686800" y="252413"/>
            <a:ext cx="468313" cy="360362"/>
          </a:xfrm>
          <a:prstGeom prst="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73" name="TextBox 55"/>
          <p:cNvSpPr txBox="1">
            <a:spLocks noChangeArrowheads="1"/>
          </p:cNvSpPr>
          <p:nvPr/>
        </p:nvSpPr>
        <p:spPr bwMode="auto">
          <a:xfrm>
            <a:off x="8813800" y="304800"/>
            <a:ext cx="25039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10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3</a:t>
            </a:r>
            <a:endParaRPr lang="ru-RU" altLang="ru-RU" sz="10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7" name="Нашивка 26"/>
          <p:cNvSpPr/>
          <p:nvPr/>
        </p:nvSpPr>
        <p:spPr>
          <a:xfrm>
            <a:off x="8558213" y="252413"/>
            <a:ext cx="258762" cy="360362"/>
          </a:xfrm>
          <a:prstGeom prst="chevron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Нашивка 27"/>
          <p:cNvSpPr/>
          <p:nvPr/>
        </p:nvSpPr>
        <p:spPr>
          <a:xfrm>
            <a:off x="8378825" y="252413"/>
            <a:ext cx="258763" cy="360362"/>
          </a:xfrm>
          <a:prstGeom prst="chevron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86103" y="4525092"/>
            <a:ext cx="48965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56902" y="1923531"/>
            <a:ext cx="48965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3419872" y="404664"/>
            <a:ext cx="31683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Введение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69430" y="116632"/>
            <a:ext cx="518289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Ярусова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 Ирина Владимировна, МАОУ «Гимназия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№4»,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г.Пермь</a:t>
            </a:r>
          </a:p>
          <a:p>
            <a:pPr>
              <a:defRPr/>
            </a:pPr>
            <a:endParaRPr lang="ru-RU" sz="1100" dirty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pic>
        <p:nvPicPr>
          <p:cNvPr id="17" name="Picture 2" descr="H:\ЛЦП 2015\ООО Камлесосплав нов\2019\Акцизы\Coat_of_Arms_of_Perm_Krai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4461"/>
            <a:ext cx="432048" cy="812251"/>
          </a:xfrm>
          <a:prstGeom prst="rect">
            <a:avLst/>
          </a:prstGeom>
          <a:noFill/>
        </p:spPr>
      </p:pic>
      <p:pic>
        <p:nvPicPr>
          <p:cNvPr id="18" name="Picture 4" descr="http://iro.perm.ru/design/images/logo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88640"/>
            <a:ext cx="864096" cy="573295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95536" y="994808"/>
            <a:ext cx="828092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На сегодняшний день сложились условия, в которых стала необходимой и возможной модернизация традиционной системы обучения. Одна из важнейших задач модернизации – реализация на практике 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ea typeface="Times New Roman" pitchFamily="18" charset="0"/>
                <a:cs typeface="Arial" pitchFamily="34" charset="0"/>
              </a:rPr>
              <a:t>принципа сознательности, активности и самостоятельности в учении.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Решению этой задачи способствует накопленный потенциал современных информационно-коммуникационных технологий (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ИКТ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), в том числе технологий мультимедиа и моделирования.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Учащемуся совершенно недостаточно слушать учителя, рассматривать наглядные пособия и наблюдать за демонстрациями, если целью учения ставится качественное и результативное (в смысле способности применения знаний) уяснение, осмысление, усвоение учебного материала.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Деятельностная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 компонента учебного курса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– 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" pitchFamily="34" charset="0"/>
              </a:rPr>
              <a:t>это операции с </a:t>
            </a:r>
            <a:r>
              <a:rPr kumimoji="0" lang="ru-RU" sz="1600" b="0" i="0" u="sng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" pitchFamily="34" charset="0"/>
              </a:rPr>
              <a:t>текстово-графической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" pitchFamily="34" charset="0"/>
              </a:rPr>
              <a:t> информацией, решение задач (выполнение упражнений), лабораторный практикум, практика устных ответов.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Но в условиях реального учебного процесса учитель не в состоянии ежедневно выслушивать устные ответы и детально отслеживать все шаги каждого учащегося при аудиторном и домашнем решении задач или при выполнении лабораторных работ, адекватно оценивать правильность действий и их самостоятельность. В результате мотивированный ученик учится добросовестно, немотивированный же практически всегда имеет возможность лишь имитировать учение. Продуманное использование современных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ИКТ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в информационно-образовательной среде, с одной стороны, способствует повышению мотивации учащихся, а с другой – побуждает их не имитировать учебную деятельность, а реально осуществлять ее.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Нашивка 58"/>
          <p:cNvSpPr/>
          <p:nvPr/>
        </p:nvSpPr>
        <p:spPr>
          <a:xfrm>
            <a:off x="816942" y="1844824"/>
            <a:ext cx="6889665" cy="934656"/>
          </a:xfrm>
          <a:prstGeom prst="chevron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79512" y="828775"/>
            <a:ext cx="8756650" cy="7937"/>
          </a:xfrm>
          <a:prstGeom prst="line">
            <a:avLst/>
          </a:prstGeom>
          <a:ln w="12700" cap="rnd">
            <a:solidFill>
              <a:schemeClr val="bg1">
                <a:lumMod val="5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1547664" y="218058"/>
            <a:ext cx="26" cy="474638"/>
          </a:xfrm>
          <a:prstGeom prst="line">
            <a:avLst/>
          </a:prstGeom>
          <a:ln w="12700" cap="rnd">
            <a:solidFill>
              <a:schemeClr val="bg1">
                <a:lumMod val="5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8686800" y="252413"/>
            <a:ext cx="468313" cy="360362"/>
          </a:xfrm>
          <a:prstGeom prst="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73" name="TextBox 55"/>
          <p:cNvSpPr txBox="1">
            <a:spLocks noChangeArrowheads="1"/>
          </p:cNvSpPr>
          <p:nvPr/>
        </p:nvSpPr>
        <p:spPr bwMode="auto">
          <a:xfrm>
            <a:off x="8813800" y="304800"/>
            <a:ext cx="25039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10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3</a:t>
            </a:r>
            <a:endParaRPr lang="ru-RU" altLang="ru-RU" sz="10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7" name="Нашивка 26"/>
          <p:cNvSpPr/>
          <p:nvPr/>
        </p:nvSpPr>
        <p:spPr>
          <a:xfrm>
            <a:off x="8558213" y="252413"/>
            <a:ext cx="258762" cy="360362"/>
          </a:xfrm>
          <a:prstGeom prst="chevron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Нашивка 27"/>
          <p:cNvSpPr/>
          <p:nvPr/>
        </p:nvSpPr>
        <p:spPr>
          <a:xfrm>
            <a:off x="8378825" y="252413"/>
            <a:ext cx="258763" cy="360362"/>
          </a:xfrm>
          <a:prstGeom prst="chevron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86103" y="4525092"/>
            <a:ext cx="48965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56902" y="1923531"/>
            <a:ext cx="48965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2267744" y="404664"/>
            <a:ext cx="31683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План-конспект урока физики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69430" y="116632"/>
            <a:ext cx="518289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Ярусова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 Ирина Владимировна, МАОУ «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Гимназия№4»,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г.Пермь</a:t>
            </a:r>
          </a:p>
          <a:p>
            <a:pPr>
              <a:defRPr/>
            </a:pPr>
            <a:endParaRPr lang="ru-RU" sz="1100" dirty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908720"/>
            <a:ext cx="8712968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Использование </a:t>
            </a:r>
            <a:r>
              <a:rPr lang="ru-RU" sz="1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данного программного 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комплекса помогает мне реализовывать в образовательном процессе методическую линию – </a:t>
            </a:r>
            <a:r>
              <a:rPr lang="ru-RU" sz="1600" b="1" dirty="0" smtClean="0">
                <a:solidFill>
                  <a:srgbClr val="00B0F0"/>
                </a:solidFill>
              </a:rPr>
              <a:t>«Формирование навыков смыслового чтения на уроках физики».</a:t>
            </a:r>
            <a:r>
              <a:rPr lang="ru-RU" sz="1600" dirty="0" smtClean="0">
                <a:solidFill>
                  <a:srgbClr val="00B0F0"/>
                </a:solidFill>
              </a:rPr>
              <a:t> 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Представляемый урок имеет цель: </a:t>
            </a:r>
            <a:r>
              <a:rPr lang="ru-RU" sz="1600" dirty="0" smtClean="0">
                <a:solidFill>
                  <a:srgbClr val="00B050"/>
                </a:solidFill>
              </a:rPr>
              <a:t>формирование умений смыслового чтения графиков.</a:t>
            </a:r>
          </a:p>
          <a:p>
            <a:pPr algn="just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Урок «Графическое представление равномерного прямолинейного движения» разработан в соответствии с р</a:t>
            </a:r>
            <a:r>
              <a:rPr lang="ru-RU" sz="1600" dirty="0" smtClean="0"/>
              <a:t>абочей программой по курсу «Физика.9класс» общеобразовательных учреждений, составленной в соответствии с требованиями Федерального государственного образовательного стандарта среднего общего образования (ФГОС СОО), которая реализуется в учебниках «Физика 9 класс» под редакцией А.В. </a:t>
            </a:r>
            <a:r>
              <a:rPr lang="ru-RU" sz="1600" dirty="0" err="1" smtClean="0"/>
              <a:t>Перышкина</a:t>
            </a:r>
            <a:r>
              <a:rPr lang="ru-RU" sz="1600" dirty="0" smtClean="0"/>
              <a:t>, Е.М. </a:t>
            </a:r>
            <a:r>
              <a:rPr lang="ru-RU" sz="1600" dirty="0" err="1" smtClean="0"/>
              <a:t>Гутник</a:t>
            </a:r>
            <a:r>
              <a:rPr lang="ru-RU" sz="1600" dirty="0" smtClean="0"/>
              <a:t>.</a:t>
            </a:r>
          </a:p>
          <a:p>
            <a:pPr algn="just"/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algn="just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Основной вид деятельности учащихся на уроке – самостоятельная индивидуальная работа, работа в парах по закреплению пройденного материала через решение задач с помощью продуктов программы «Интеллектуальная школа. Интерактивная физика». </a:t>
            </a:r>
          </a:p>
          <a:p>
            <a:pPr algn="just"/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algn="just"/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algn="just"/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algn="just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endParaRPr lang="ru-RU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algn="just"/>
            <a:endParaRPr lang="ru-RU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algn="just"/>
            <a:endParaRPr lang="ru-RU" sz="1600" b="1" dirty="0" smtClean="0">
              <a:latin typeface="+mj-lt"/>
              <a:ea typeface="Calibri"/>
              <a:cs typeface="Times New Roman"/>
            </a:endParaRPr>
          </a:p>
        </p:txBody>
      </p:sp>
      <p:pic>
        <p:nvPicPr>
          <p:cNvPr id="17" name="Picture 2" descr="H:\ЛЦП 2015\ООО Камлесосплав нов\2019\Акцизы\Coat_of_Arms_of_Perm_Krai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4461"/>
            <a:ext cx="432048" cy="812251"/>
          </a:xfrm>
          <a:prstGeom prst="rect">
            <a:avLst/>
          </a:prstGeom>
          <a:noFill/>
        </p:spPr>
      </p:pic>
      <p:pic>
        <p:nvPicPr>
          <p:cNvPr id="18" name="Picture 4" descr="http://iro.perm.ru/design/images/logo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88640"/>
            <a:ext cx="864096" cy="573295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323528" y="4149080"/>
            <a:ext cx="8568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sz="1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Оборудование, использованное на уроке:</a:t>
            </a:r>
          </a:p>
          <a:p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1. Для  учителя -  компьютер с модулем цифровой образовательной среды «Интеллектуальная школа. </a:t>
            </a:r>
            <a:r>
              <a:rPr lang="ru-RU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Интер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</a:t>
            </a:r>
            <a:r>
              <a:rPr lang="ru-RU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ктивная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физика» ; проектор; динамики;  интерактивная доска; </a:t>
            </a:r>
          </a:p>
          <a:p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2. Для учащихся  – 12 компьютеров с модулем цифровой образовательной среды «Интеллектуальная школа. </a:t>
            </a:r>
            <a:r>
              <a:rPr lang="ru-RU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Интер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</a:t>
            </a:r>
            <a:r>
              <a:rPr lang="ru-RU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ктивная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физика».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Нашивка 58"/>
          <p:cNvSpPr/>
          <p:nvPr/>
        </p:nvSpPr>
        <p:spPr>
          <a:xfrm>
            <a:off x="816942" y="1844824"/>
            <a:ext cx="6889665" cy="934656"/>
          </a:xfrm>
          <a:prstGeom prst="chevron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79512" y="828775"/>
            <a:ext cx="8756650" cy="7937"/>
          </a:xfrm>
          <a:prstGeom prst="line">
            <a:avLst/>
          </a:prstGeom>
          <a:ln w="12700" cap="rnd">
            <a:solidFill>
              <a:schemeClr val="bg1">
                <a:lumMod val="5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1547664" y="218058"/>
            <a:ext cx="26" cy="474638"/>
          </a:xfrm>
          <a:prstGeom prst="line">
            <a:avLst/>
          </a:prstGeom>
          <a:ln w="12700" cap="rnd">
            <a:solidFill>
              <a:schemeClr val="bg1">
                <a:lumMod val="5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8686800" y="252413"/>
            <a:ext cx="468313" cy="360362"/>
          </a:xfrm>
          <a:prstGeom prst="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73" name="TextBox 55"/>
          <p:cNvSpPr txBox="1">
            <a:spLocks noChangeArrowheads="1"/>
          </p:cNvSpPr>
          <p:nvPr/>
        </p:nvSpPr>
        <p:spPr bwMode="auto">
          <a:xfrm>
            <a:off x="8813800" y="304800"/>
            <a:ext cx="25039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10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3</a:t>
            </a:r>
            <a:endParaRPr lang="ru-RU" altLang="ru-RU" sz="10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7" name="Нашивка 26"/>
          <p:cNvSpPr/>
          <p:nvPr/>
        </p:nvSpPr>
        <p:spPr>
          <a:xfrm>
            <a:off x="8558213" y="252413"/>
            <a:ext cx="258762" cy="360362"/>
          </a:xfrm>
          <a:prstGeom prst="chevron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Нашивка 27"/>
          <p:cNvSpPr/>
          <p:nvPr/>
        </p:nvSpPr>
        <p:spPr>
          <a:xfrm>
            <a:off x="8378825" y="252413"/>
            <a:ext cx="258763" cy="360362"/>
          </a:xfrm>
          <a:prstGeom prst="chevron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86103" y="4525092"/>
            <a:ext cx="48965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56902" y="1923531"/>
            <a:ext cx="48965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2267744" y="404664"/>
            <a:ext cx="31683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План-конспект урока физики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69430" y="116632"/>
            <a:ext cx="518289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Ярусова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 Ирина Владимировна, МАОУ «Гимназия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№4»,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г.Пермь</a:t>
            </a:r>
          </a:p>
          <a:p>
            <a:pPr>
              <a:defRPr/>
            </a:pPr>
            <a:endParaRPr lang="ru-RU" sz="1100" dirty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908720"/>
            <a:ext cx="871296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algn="just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Повторение материала происходит с использованием моделей:</a:t>
            </a:r>
          </a:p>
          <a:p>
            <a:pPr algn="just"/>
            <a:endParaRPr lang="ru-RU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algn="just"/>
            <a:endParaRPr lang="ru-RU" sz="1600" b="1" dirty="0" smtClean="0">
              <a:latin typeface="+mj-lt"/>
              <a:ea typeface="Calibri"/>
              <a:cs typeface="Times New Roman"/>
            </a:endParaRPr>
          </a:p>
        </p:txBody>
      </p:sp>
      <p:pic>
        <p:nvPicPr>
          <p:cNvPr id="17" name="Picture 2" descr="H:\ЛЦП 2015\ООО Камлесосплав нов\2019\Акцизы\Coat_of_Arms_of_Perm_Krai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4461"/>
            <a:ext cx="432048" cy="812251"/>
          </a:xfrm>
          <a:prstGeom prst="rect">
            <a:avLst/>
          </a:prstGeom>
          <a:noFill/>
        </p:spPr>
      </p:pic>
      <p:pic>
        <p:nvPicPr>
          <p:cNvPr id="18" name="Picture 4" descr="http://iro.perm.ru/design/images/logo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88640"/>
            <a:ext cx="864096" cy="57329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323528" y="1556792"/>
            <a:ext cx="84969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Физика 10-11.2.2.6 Модель «Скорость при равномерном движении: график зависимости скорости от времени»;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Физика 10-11.2.2.7 Модель «Скорость при равномерном движении: график зависимости пути от времени»;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Физика 10-11. 2.3.6 Модель «Графики равномерного движения»;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Физика 10-11.2.3.3  Анимация «Определение равномерного движения»;</a:t>
            </a:r>
          </a:p>
          <a:p>
            <a:pPr>
              <a:buFont typeface="Arial" pitchFamily="34" charset="0"/>
              <a:buChar char="•"/>
            </a:pP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b="1" dirty="0" smtClean="0"/>
              <a:t>Объяснение нового материала происходит  на основе работы с моделями</a:t>
            </a:r>
            <a:r>
              <a:rPr lang="ru-RU" dirty="0" smtClean="0"/>
              <a:t>: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Физика 10-11.2.3.21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Видеодемонстрация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«Равномерное движение»;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Физика 10-11.2.3.7 Серия демонстраций «Соответствие характеристик на графиках   проекции скорости и координаты при равномерном движении»</a:t>
            </a:r>
          </a:p>
          <a:p>
            <a:pPr>
              <a:buFont typeface="Arial" pitchFamily="34" charset="0"/>
              <a:buChar char="•"/>
            </a:pP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Прямая соединительная линия 18"/>
          <p:cNvCxnSpPr/>
          <p:nvPr/>
        </p:nvCxnSpPr>
        <p:spPr>
          <a:xfrm>
            <a:off x="179512" y="828775"/>
            <a:ext cx="8756650" cy="7937"/>
          </a:xfrm>
          <a:prstGeom prst="line">
            <a:avLst/>
          </a:prstGeom>
          <a:ln w="12700" cap="rnd">
            <a:solidFill>
              <a:schemeClr val="bg1">
                <a:lumMod val="5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1547664" y="218058"/>
            <a:ext cx="26" cy="474638"/>
          </a:xfrm>
          <a:prstGeom prst="line">
            <a:avLst/>
          </a:prstGeom>
          <a:ln w="12700" cap="rnd">
            <a:solidFill>
              <a:schemeClr val="bg1">
                <a:lumMod val="5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8686800" y="252413"/>
            <a:ext cx="468313" cy="360362"/>
          </a:xfrm>
          <a:prstGeom prst="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73" name="TextBox 55"/>
          <p:cNvSpPr txBox="1">
            <a:spLocks noChangeArrowheads="1"/>
          </p:cNvSpPr>
          <p:nvPr/>
        </p:nvSpPr>
        <p:spPr bwMode="auto">
          <a:xfrm>
            <a:off x="8813800" y="304800"/>
            <a:ext cx="25039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10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3</a:t>
            </a:r>
            <a:endParaRPr lang="ru-RU" altLang="ru-RU" sz="10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7" name="Нашивка 26"/>
          <p:cNvSpPr/>
          <p:nvPr/>
        </p:nvSpPr>
        <p:spPr>
          <a:xfrm>
            <a:off x="8558213" y="252413"/>
            <a:ext cx="258762" cy="360362"/>
          </a:xfrm>
          <a:prstGeom prst="chevron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Нашивка 27"/>
          <p:cNvSpPr/>
          <p:nvPr/>
        </p:nvSpPr>
        <p:spPr>
          <a:xfrm>
            <a:off x="8378825" y="252413"/>
            <a:ext cx="258763" cy="360362"/>
          </a:xfrm>
          <a:prstGeom prst="chevron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86103" y="4525092"/>
            <a:ext cx="48965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56902" y="1923531"/>
            <a:ext cx="48965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2267744" y="404664"/>
            <a:ext cx="31683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План-конспект урока физики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69430" y="116632"/>
            <a:ext cx="518289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Ярусова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 Ирина Владимировна, МАОУ «Гимназия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№4»,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г.Пермь</a:t>
            </a:r>
          </a:p>
          <a:p>
            <a:pPr>
              <a:defRPr/>
            </a:pPr>
            <a:endParaRPr lang="ru-RU" sz="1100" dirty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pic>
        <p:nvPicPr>
          <p:cNvPr id="17" name="Picture 2" descr="H:\ЛЦП 2015\ООО Камлесосплав нов\2019\Акцизы\Coat_of_Arms_of_Perm_Krai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4461"/>
            <a:ext cx="432048" cy="812251"/>
          </a:xfrm>
          <a:prstGeom prst="rect">
            <a:avLst/>
          </a:prstGeom>
          <a:noFill/>
        </p:spPr>
      </p:pic>
      <p:pic>
        <p:nvPicPr>
          <p:cNvPr id="18" name="Picture 4" descr="http://iro.perm.ru/design/images/logo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88640"/>
            <a:ext cx="864096" cy="57329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323528" y="980728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23528" y="980728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Решение задач происходит на основе работы с  репетиторами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 компьютерной оценкой результата: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Физика 10-11.2.3.8 Репетитор «Определение знака проекции скорости по графику зависимости координаты от времени при равномерном движении»;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Физика10-11.2.3.9 Репетитор «Определение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max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min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значений проекции скорости по графику зависимости координаты от времени»;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Физика 10-11.2.3.10 Репетитор «Определение знака проекции скорости по графику зависимости проекции скорости от времени при равномерном движении»;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Физика 10-11.2.3.11 Репетитор «Определение характера изменения координаты по графику проекции скорости от времени при равномерном движении»;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Физика 10-11.2.3.12 Репетитор «Построение графика зависимости координаты от времени при заданной скорости»;</a:t>
            </a:r>
          </a:p>
          <a:p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Закрепление материала, с компьютерной оценкой результата:</a:t>
            </a: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Физика 10-11.2.3.18 Репетитор «Построение графика проекции скорости по данному графику координаты»;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Физика 10-11.2.3.19 Репетитор «Построение графика координаты по данному графику проекции скорости».</a:t>
            </a:r>
            <a:b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Нашивка 58"/>
          <p:cNvSpPr/>
          <p:nvPr/>
        </p:nvSpPr>
        <p:spPr>
          <a:xfrm>
            <a:off x="816942" y="1844824"/>
            <a:ext cx="6889665" cy="934656"/>
          </a:xfrm>
          <a:prstGeom prst="chevron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79512" y="828775"/>
            <a:ext cx="8756650" cy="7937"/>
          </a:xfrm>
          <a:prstGeom prst="line">
            <a:avLst/>
          </a:prstGeom>
          <a:ln w="12700" cap="rnd">
            <a:solidFill>
              <a:schemeClr val="bg1">
                <a:lumMod val="5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1547664" y="218058"/>
            <a:ext cx="26" cy="474638"/>
          </a:xfrm>
          <a:prstGeom prst="line">
            <a:avLst/>
          </a:prstGeom>
          <a:ln w="12700" cap="rnd">
            <a:solidFill>
              <a:schemeClr val="bg1">
                <a:lumMod val="5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8686800" y="252413"/>
            <a:ext cx="468313" cy="360362"/>
          </a:xfrm>
          <a:prstGeom prst="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73" name="TextBox 55"/>
          <p:cNvSpPr txBox="1">
            <a:spLocks noChangeArrowheads="1"/>
          </p:cNvSpPr>
          <p:nvPr/>
        </p:nvSpPr>
        <p:spPr bwMode="auto">
          <a:xfrm>
            <a:off x="8813800" y="304800"/>
            <a:ext cx="25039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10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5</a:t>
            </a:r>
            <a:endParaRPr lang="ru-RU" altLang="ru-RU" sz="10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7" name="Нашивка 26"/>
          <p:cNvSpPr/>
          <p:nvPr/>
        </p:nvSpPr>
        <p:spPr>
          <a:xfrm>
            <a:off x="8558213" y="252413"/>
            <a:ext cx="258762" cy="360362"/>
          </a:xfrm>
          <a:prstGeom prst="chevron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Нашивка 27"/>
          <p:cNvSpPr/>
          <p:nvPr/>
        </p:nvSpPr>
        <p:spPr>
          <a:xfrm>
            <a:off x="8378825" y="252413"/>
            <a:ext cx="258763" cy="360362"/>
          </a:xfrm>
          <a:prstGeom prst="chevron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86103" y="4525092"/>
            <a:ext cx="48965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56902" y="1923531"/>
            <a:ext cx="48965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2267744" y="404664"/>
            <a:ext cx="41044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План-конспект урока физики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69430" y="116632"/>
            <a:ext cx="597497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Ярусова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 Ирина Владимировна, МАОУ «Гимназия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№4»,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г.Пермь</a:t>
            </a:r>
          </a:p>
          <a:p>
            <a:pPr>
              <a:defRPr/>
            </a:pPr>
            <a:endParaRPr lang="ru-RU" sz="1100" dirty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908720"/>
            <a:ext cx="8712968" cy="5760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80"/>
              </a:lnSpc>
            </a:pP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Формирование универсальных учебных действий</a:t>
            </a:r>
          </a:p>
          <a:p>
            <a:pPr algn="just">
              <a:lnSpc>
                <a:spcPts val="1680"/>
              </a:lnSpc>
            </a:pPr>
            <a:r>
              <a:rPr lang="ru-RU" sz="1600" u="sng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Личностные</a:t>
            </a:r>
            <a:r>
              <a:rPr lang="ru-RU" sz="1600" b="1" u="sng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Формируются ответственное отношение к учению и коммуникативная компетентность в общении и  сотрудничестве со сверстниками в процессе образовательной деятельности. </a:t>
            </a:r>
            <a:endParaRPr lang="ru-RU" sz="16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680"/>
              </a:lnSpc>
            </a:pPr>
            <a:r>
              <a:rPr lang="ru-RU" sz="1600" u="sng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Познавательные: </a:t>
            </a: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Выделяют и формулируют познавательную цель. Строят логические цепи рассуждений. Производят  анализ и преобразование информации.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Приобретают навык работы с интерактивными моделями;</a:t>
            </a:r>
            <a:endParaRPr lang="ru-RU" sz="1600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680"/>
              </a:lnSpc>
            </a:pPr>
            <a:r>
              <a:rPr lang="ru-RU" sz="1600" u="sng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Регулятивные: </a:t>
            </a: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Учатся  определять цель своей деятельности, на основе соотнесения того, что уже усвоено, и того, что еще неизвестно, оценивать и корректировать полученный результат.</a:t>
            </a:r>
            <a:r>
              <a:rPr lang="ru-RU" sz="1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Умение самостоятельно выполнять задания по предложенной схеме, плану, алгоритму, модели;</a:t>
            </a:r>
            <a:endParaRPr lang="ru-RU" sz="1600" dirty="0" smtClean="0">
              <a:cs typeface="Times New Roman" panose="02020603050405020304" pitchFamily="18" charset="0"/>
            </a:endParaRPr>
          </a:p>
          <a:p>
            <a:pPr algn="just">
              <a:lnSpc>
                <a:spcPts val="1680"/>
              </a:lnSpc>
            </a:pPr>
            <a:r>
              <a:rPr lang="ru-RU" sz="1600" u="sng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Коммуникативные: </a:t>
            </a: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Формируются речевые умения:  учатся высказывать суждения с использованием физических терминов и понятий, формулировать вопросы и ответы в ходе выполнения задания, обмениваться  знаниями.</a:t>
            </a:r>
          </a:p>
          <a:p>
            <a:pPr algn="just">
              <a:lnSpc>
                <a:spcPts val="1680"/>
              </a:lnSpc>
            </a:pPr>
            <a:endParaRPr lang="ru-RU" sz="1600" b="1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680"/>
              </a:lnSpc>
            </a:pPr>
            <a:r>
              <a:rPr lang="ru-RU" sz="16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Планируемые результаты</a:t>
            </a:r>
          </a:p>
          <a:p>
            <a:pPr algn="just">
              <a:lnSpc>
                <a:spcPts val="1680"/>
              </a:lnSpc>
            </a:pPr>
            <a:r>
              <a:rPr lang="ru-RU" sz="1600" i="1" dirty="0" err="1" smtClean="0">
                <a:ea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sz="1600" i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результаты</a:t>
            </a: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 algn="just">
              <a:lnSpc>
                <a:spcPts val="1680"/>
              </a:lnSpc>
              <a:buFont typeface="Wingdings" pitchFamily="2" charset="2"/>
              <a:buChar char="Ø"/>
            </a:pP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умение работать с источниками информации, включая интерактивные модели;</a:t>
            </a:r>
          </a:p>
          <a:p>
            <a:pPr marL="285750" indent="-285750" algn="just">
              <a:lnSpc>
                <a:spcPts val="1680"/>
              </a:lnSpc>
              <a:buFont typeface="Wingdings" pitchFamily="2" charset="2"/>
              <a:buChar char="Ø"/>
            </a:pP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умение преобразовывать информацию из одной формы в другую;</a:t>
            </a:r>
          </a:p>
          <a:p>
            <a:pPr marL="285750" indent="-285750" algn="just">
              <a:lnSpc>
                <a:spcPts val="1680"/>
              </a:lnSpc>
              <a:buFont typeface="Wingdings" pitchFamily="2" charset="2"/>
              <a:buChar char="Ø"/>
            </a:pP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умение анализировать, находить закономерности, давать определения понятиям, делать выводы;</a:t>
            </a:r>
          </a:p>
          <a:p>
            <a:pPr marL="285750" indent="-285750" algn="just">
              <a:lnSpc>
                <a:spcPts val="1680"/>
              </a:lnSpc>
              <a:buFont typeface="Wingdings" pitchFamily="2" charset="2"/>
              <a:buChar char="Ø"/>
            </a:pP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умение продуктивно общаться и взаимодействовать в процессе совместной деятельности.</a:t>
            </a:r>
          </a:p>
          <a:p>
            <a:pPr algn="just">
              <a:lnSpc>
                <a:spcPts val="1680"/>
              </a:lnSpc>
            </a:pPr>
            <a:r>
              <a:rPr lang="ru-RU" sz="1600" i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Предметные результаты:</a:t>
            </a:r>
          </a:p>
          <a:p>
            <a:pPr algn="just">
              <a:lnSpc>
                <a:spcPts val="1680"/>
              </a:lnSpc>
              <a:buFont typeface="Wingdings" pitchFamily="2" charset="2"/>
              <a:buChar char="Ø"/>
            </a:pPr>
            <a:r>
              <a:rPr lang="ru-RU" sz="1600" i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умение описывать движение графическим способом;</a:t>
            </a:r>
          </a:p>
          <a:p>
            <a:pPr algn="just">
              <a:lnSpc>
                <a:spcPts val="1680"/>
              </a:lnSpc>
              <a:buFont typeface="Wingdings" pitchFamily="2" charset="2"/>
              <a:buChar char="Ø"/>
            </a:pPr>
            <a:r>
              <a:rPr lang="ru-RU" sz="1600" i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умение читать графики;</a:t>
            </a:r>
          </a:p>
          <a:p>
            <a:pPr algn="just">
              <a:lnSpc>
                <a:spcPts val="1680"/>
              </a:lnSpc>
              <a:buFont typeface="Wingdings" pitchFamily="2" charset="2"/>
              <a:buChar char="Ø"/>
            </a:pP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умение сравнивать и соотносить графики движения;</a:t>
            </a:r>
          </a:p>
          <a:p>
            <a:pPr marL="285750" indent="-285750" algn="just">
              <a:lnSpc>
                <a:spcPts val="1680"/>
              </a:lnSpc>
              <a:buFont typeface="Wingdings" pitchFamily="2" charset="2"/>
              <a:buChar char="Ø"/>
            </a:pPr>
            <a:r>
              <a:rPr lang="ru-RU" sz="16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умение применять новые знания в новой ситуации.</a:t>
            </a:r>
            <a:endParaRPr lang="ru-RU" sz="16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2" descr="H:\ЛЦП 2015\ООО Камлесосплав нов\2019\Акцизы\Coat_of_Arms_of_Perm_Krai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4461"/>
            <a:ext cx="432048" cy="812251"/>
          </a:xfrm>
          <a:prstGeom prst="rect">
            <a:avLst/>
          </a:prstGeom>
          <a:noFill/>
        </p:spPr>
      </p:pic>
      <p:pic>
        <p:nvPicPr>
          <p:cNvPr id="18" name="Picture 4" descr="http://iro.perm.ru/design/images/logo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88640"/>
            <a:ext cx="864096" cy="5732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Нашивка 58"/>
          <p:cNvSpPr/>
          <p:nvPr/>
        </p:nvSpPr>
        <p:spPr>
          <a:xfrm>
            <a:off x="816942" y="1844824"/>
            <a:ext cx="6889665" cy="934656"/>
          </a:xfrm>
          <a:prstGeom prst="chevron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79512" y="828775"/>
            <a:ext cx="8756650" cy="7937"/>
          </a:xfrm>
          <a:prstGeom prst="line">
            <a:avLst/>
          </a:prstGeom>
          <a:ln w="12700" cap="rnd">
            <a:solidFill>
              <a:schemeClr val="bg1">
                <a:lumMod val="5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1547664" y="218058"/>
            <a:ext cx="26" cy="474638"/>
          </a:xfrm>
          <a:prstGeom prst="line">
            <a:avLst/>
          </a:prstGeom>
          <a:ln w="12700" cap="rnd">
            <a:solidFill>
              <a:schemeClr val="bg1">
                <a:lumMod val="5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8686800" y="252413"/>
            <a:ext cx="468313" cy="360362"/>
          </a:xfrm>
          <a:prstGeom prst="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73" name="TextBox 55"/>
          <p:cNvSpPr txBox="1">
            <a:spLocks noChangeArrowheads="1"/>
          </p:cNvSpPr>
          <p:nvPr/>
        </p:nvSpPr>
        <p:spPr bwMode="auto">
          <a:xfrm>
            <a:off x="8813800" y="304800"/>
            <a:ext cx="25039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10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6</a:t>
            </a:r>
            <a:endParaRPr lang="ru-RU" altLang="ru-RU" sz="10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7" name="Нашивка 26"/>
          <p:cNvSpPr/>
          <p:nvPr/>
        </p:nvSpPr>
        <p:spPr>
          <a:xfrm>
            <a:off x="8558213" y="252413"/>
            <a:ext cx="258762" cy="360362"/>
          </a:xfrm>
          <a:prstGeom prst="chevron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Нашивка 27"/>
          <p:cNvSpPr/>
          <p:nvPr/>
        </p:nvSpPr>
        <p:spPr>
          <a:xfrm>
            <a:off x="8378825" y="252413"/>
            <a:ext cx="258763" cy="360362"/>
          </a:xfrm>
          <a:prstGeom prst="chevron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86103" y="4525092"/>
            <a:ext cx="48965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56902" y="1923531"/>
            <a:ext cx="48965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2267744" y="260648"/>
            <a:ext cx="63367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Технологическая карта элементов урока с использованием моделей и упражнений «Интеллектуальной школы».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69430" y="0"/>
            <a:ext cx="583096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Ярусова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 Ирина Владимировна, МАОУ «Гимназия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№4»,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г.Пермь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980728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/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8" name="Picture 2" descr="H:\ЛЦП 2015\ООО Камлесосплав нов\2019\Акцизы\Coat_of_Arms_of_Perm_Krai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4461"/>
            <a:ext cx="432048" cy="812251"/>
          </a:xfrm>
          <a:prstGeom prst="rect">
            <a:avLst/>
          </a:prstGeom>
          <a:noFill/>
        </p:spPr>
      </p:pic>
      <p:pic>
        <p:nvPicPr>
          <p:cNvPr id="21" name="Picture 4" descr="http://iro.perm.ru/design/images/logo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88640"/>
            <a:ext cx="864096" cy="573295"/>
          </a:xfrm>
          <a:prstGeom prst="rect">
            <a:avLst/>
          </a:prstGeom>
          <a:noFill/>
        </p:spPr>
      </p:pic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251520" y="1124743"/>
          <a:ext cx="8784976" cy="5401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2160240"/>
                <a:gridCol w="1944216"/>
                <a:gridCol w="1656183"/>
                <a:gridCol w="1728193"/>
              </a:tblGrid>
              <a:tr h="908444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Этап урока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Содержание  и задачи</a:t>
                      </a:r>
                    </a:p>
                    <a:p>
                      <a:pPr algn="ctr"/>
                      <a:r>
                        <a:rPr lang="ru-RU" sz="1600" dirty="0" smtClean="0"/>
                        <a:t>этапа</a:t>
                      </a:r>
                      <a:r>
                        <a:rPr lang="ru-RU" sz="1600" baseline="0" dirty="0" smtClean="0"/>
                        <a:t> урока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Технология</a:t>
                      </a:r>
                    </a:p>
                    <a:p>
                      <a:pPr algn="ctr"/>
                      <a:r>
                        <a:rPr lang="ru-RU" sz="1600" dirty="0" smtClean="0"/>
                        <a:t>использование модели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Достоинства модели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Видео</a:t>
                      </a:r>
                      <a:r>
                        <a:rPr lang="ru-RU" sz="1600" baseline="0" dirty="0" smtClean="0"/>
                        <a:t> /Фото</a:t>
                      </a:r>
                      <a:endParaRPr lang="ru-RU" sz="1600" dirty="0"/>
                    </a:p>
                  </a:txBody>
                  <a:tcPr/>
                </a:tc>
              </a:tr>
              <a:tr h="44934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2. Актуализация знаний (7 мин)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  <a:cs typeface="Times New Roman" pitchFamily="18" charset="0"/>
                        </a:rPr>
                        <a:t>Повторение знаний о ПРД, </a:t>
                      </a:r>
                    </a:p>
                    <a:p>
                      <a:pPr algn="ctr"/>
                      <a:r>
                        <a:rPr lang="ru-RU" sz="1200" b="1" dirty="0" smtClean="0">
                          <a:latin typeface="+mn-lt"/>
                          <a:cs typeface="Times New Roman" pitchFamily="18" charset="0"/>
                        </a:rPr>
                        <a:t>полученных в 7 классе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0" baseline="0" dirty="0" smtClean="0">
                          <a:latin typeface="+mn-lt"/>
                          <a:cs typeface="Times New Roman" pitchFamily="18" charset="0"/>
                        </a:rPr>
                        <a:t> продолжить формирование умений представлять результаты измерений с помощью таблиц и графиков и выявлять на этой основе эмпирическую зависимость между характеристиками движения;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0" baseline="0" dirty="0" smtClean="0">
                          <a:latin typeface="+mn-lt"/>
                          <a:cs typeface="Times New Roman" pitchFamily="18" charset="0"/>
                        </a:rPr>
                        <a:t> уточнить определение ПРД через графическое представление движения;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0" baseline="0" dirty="0" smtClean="0">
                          <a:latin typeface="+mn-lt"/>
                          <a:cs typeface="Times New Roman" pitchFamily="18" charset="0"/>
                        </a:rPr>
                        <a:t> закрепить понимание поведения характеристик движения при ПРД с точки зрения графического описания движения. 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200" b="0" baseline="0" dirty="0" smtClean="0">
                          <a:latin typeface="+mn-lt"/>
                          <a:cs typeface="Times New Roman" pitchFamily="18" charset="0"/>
                        </a:rPr>
                        <a:t> продолжить формирование коммуникативных умений: взаимодействовать в группе, в паре, высказывать свою точку зрения.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endParaRPr lang="ru-RU" sz="1200" b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Физика 10-11.2.2.6 Модель «Скорость при равномерном движении: график зависимости скорости от времени»;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Физика 10-11.2.2.7 Модель «Скорость при равномерном движении: график зависимости пути от времени»;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Физика 10-11. 2.3.6 Модель «Графики равномерного движения»;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Физика 10-11.2.3.3  Анимация «Определение равномерного движения»;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</a:rPr>
                        <a:t>Значительно повышается интерес и мотивация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</a:rPr>
                        <a:t>учащихся к учебной деятельности за счёт наглядности и ясной формулировки задания, разнообразием типов заданий;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</a:endParaRPr>
                    </a:p>
                    <a:p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</a:rPr>
                        <a:t>Достигается заметное повышение объема и качества знаний, умений и навыков, значительно возрастает темп урока</a:t>
                      </a:r>
                      <a:endParaRPr lang="ru-RU" sz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  <a:p>
                      <a:endParaRPr lang="ru-RU" sz="12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  <a:p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Работа с анимацией,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позволяет  дать корректную</a:t>
                      </a:r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формулировку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определения ПРД.</a:t>
                      </a:r>
                      <a:endParaRPr lang="ru-RU" sz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+mn-lt"/>
                        <a:cs typeface="Times New Roman" pitchFamily="18" charset="0"/>
                      </a:endParaRPr>
                    </a:p>
                    <a:p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7" name="Рисунок 16" descr="D:\Users\Ирина\Documents\ФОТО\Интерактивная физика\IMG_122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4328" y="4797152"/>
            <a:ext cx="144016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D:\Users\Ирина\Documents\ФОТО\Интерактивная физика\IMG_122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52320" y="3284984"/>
            <a:ext cx="1512168" cy="11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D:\Users\Ирина\Documents\ФОТО\Интерактивная физика\IMG_122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2320" y="2060848"/>
            <a:ext cx="144016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Нашивка 58"/>
          <p:cNvSpPr/>
          <p:nvPr/>
        </p:nvSpPr>
        <p:spPr>
          <a:xfrm>
            <a:off x="816942" y="1844824"/>
            <a:ext cx="6889665" cy="934656"/>
          </a:xfrm>
          <a:prstGeom prst="chevron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79512" y="828775"/>
            <a:ext cx="8756650" cy="7937"/>
          </a:xfrm>
          <a:prstGeom prst="line">
            <a:avLst/>
          </a:prstGeom>
          <a:ln w="12700" cap="rnd">
            <a:solidFill>
              <a:schemeClr val="bg1">
                <a:lumMod val="5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1547664" y="218058"/>
            <a:ext cx="26" cy="474638"/>
          </a:xfrm>
          <a:prstGeom prst="line">
            <a:avLst/>
          </a:prstGeom>
          <a:ln w="12700" cap="rnd">
            <a:solidFill>
              <a:schemeClr val="bg1">
                <a:lumMod val="5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8686800" y="252413"/>
            <a:ext cx="468313" cy="360362"/>
          </a:xfrm>
          <a:prstGeom prst="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73" name="TextBox 55"/>
          <p:cNvSpPr txBox="1">
            <a:spLocks noChangeArrowheads="1"/>
          </p:cNvSpPr>
          <p:nvPr/>
        </p:nvSpPr>
        <p:spPr bwMode="auto">
          <a:xfrm>
            <a:off x="8813800" y="304800"/>
            <a:ext cx="25039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sz="1000" b="1" dirty="0" smtClean="0">
                <a:solidFill>
                  <a:schemeClr val="bg1"/>
                </a:solidFill>
                <a:latin typeface="Calibri" pitchFamily="34" charset="0"/>
                <a:cs typeface="Arial" charset="0"/>
              </a:rPr>
              <a:t>6</a:t>
            </a:r>
            <a:endParaRPr lang="ru-RU" altLang="ru-RU" sz="1000" b="1" dirty="0">
              <a:solidFill>
                <a:schemeClr val="bg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7" name="Нашивка 26"/>
          <p:cNvSpPr/>
          <p:nvPr/>
        </p:nvSpPr>
        <p:spPr>
          <a:xfrm>
            <a:off x="8558213" y="252413"/>
            <a:ext cx="258762" cy="360362"/>
          </a:xfrm>
          <a:prstGeom prst="chevron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Нашивка 27"/>
          <p:cNvSpPr/>
          <p:nvPr/>
        </p:nvSpPr>
        <p:spPr>
          <a:xfrm>
            <a:off x="8378825" y="252413"/>
            <a:ext cx="258763" cy="360362"/>
          </a:xfrm>
          <a:prstGeom prst="chevron">
            <a:avLst/>
          </a:prstGeom>
          <a:solidFill>
            <a:srgbClr val="99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86103" y="4525092"/>
            <a:ext cx="48965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456902" y="1923531"/>
            <a:ext cx="4896544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2267744" y="260648"/>
            <a:ext cx="63367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Технологическая карта элементов урока с использованием моделей и упражнений «Интеллектуальной школы».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69430" y="0"/>
            <a:ext cx="583096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100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Ярусова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 Ирина Владимировна, МАОУ «Гимназия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№4»,</a:t>
            </a:r>
            <a:r>
              <a:rPr lang="ru-RU" sz="11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г.Пермь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980728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/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8" name="Picture 2" descr="H:\ЛЦП 2015\ООО Камлесосплав нов\2019\Акцизы\Coat_of_Arms_of_Perm_Krai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4461"/>
            <a:ext cx="432048" cy="812251"/>
          </a:xfrm>
          <a:prstGeom prst="rect">
            <a:avLst/>
          </a:prstGeom>
          <a:noFill/>
        </p:spPr>
      </p:pic>
      <p:pic>
        <p:nvPicPr>
          <p:cNvPr id="21" name="Picture 4" descr="http://iro.perm.ru/design/images/logo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88640"/>
            <a:ext cx="864096" cy="573295"/>
          </a:xfrm>
          <a:prstGeom prst="rect">
            <a:avLst/>
          </a:prstGeom>
          <a:noFill/>
        </p:spPr>
      </p:pic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107504" y="980728"/>
          <a:ext cx="8928992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2110"/>
                <a:gridCol w="2442117"/>
                <a:gridCol w="3434228"/>
                <a:gridCol w="2060537"/>
              </a:tblGrid>
              <a:tr h="783595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Этап урока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Содержание и задачи этапа урока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Технология</a:t>
                      </a:r>
                    </a:p>
                    <a:p>
                      <a:pPr algn="ctr"/>
                      <a:r>
                        <a:rPr lang="ru-RU" sz="1600" dirty="0" smtClean="0"/>
                        <a:t>использование модели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Достоинства модели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</a:tr>
              <a:tr h="48330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r>
                        <a:rPr lang="ru-RU" sz="1200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Изучение нового материала (25 мин)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+mn-lt"/>
                          <a:cs typeface="Times New Roman" pitchFamily="18" charset="0"/>
                        </a:rPr>
                        <a:t>Расширение и углубление знаний о ПРД: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="0" baseline="0" dirty="0" smtClean="0">
                          <a:latin typeface="+mn-lt"/>
                          <a:cs typeface="Times New Roman" pitchFamily="18" charset="0"/>
                        </a:rPr>
                        <a:t> расширение знаний о графическом способе описания движения,;</a:t>
                      </a:r>
                      <a:endParaRPr lang="ru-RU" sz="1200" b="0" dirty="0" smtClean="0">
                        <a:latin typeface="+mn-lt"/>
                        <a:cs typeface="Times New Roman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="0" baseline="0" dirty="0" smtClean="0">
                          <a:latin typeface="+mn-lt"/>
                          <a:cs typeface="Times New Roman" pitchFamily="18" charset="0"/>
                        </a:rPr>
                        <a:t> закрепление понятия проекции скорости, определение знака проекции скорости по графикам;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="0" baseline="0" dirty="0" smtClean="0">
                          <a:latin typeface="+mn-lt"/>
                          <a:cs typeface="Times New Roman" pitchFamily="18" charset="0"/>
                        </a:rPr>
                        <a:t> определение проекции скорости по графику координаты и определение характера изменения координаты по графику проекции скорости; 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="0" baseline="0" dirty="0" smtClean="0">
                          <a:latin typeface="+mn-lt"/>
                          <a:cs typeface="Times New Roman" pitchFamily="18" charset="0"/>
                        </a:rPr>
                        <a:t> формирование умений описывать движение графическим способом, умение читать графики, умение сравнивать и соотносить графики движения;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="0" baseline="0" dirty="0" smtClean="0">
                          <a:latin typeface="+mn-lt"/>
                          <a:cs typeface="Times New Roman" pitchFamily="18" charset="0"/>
                        </a:rPr>
                        <a:t> формирование умений анализировать, находить закономерности, давать определения понятиям, делать выводы.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1200" b="0" baseline="0" dirty="0" smtClean="0"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Физика 10-11.2.3.21 </a:t>
                      </a:r>
                      <a:r>
                        <a:rPr lang="ru-RU" sz="1200" b="1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Видеодемонстрация</a:t>
                      </a:r>
                      <a:r>
                        <a:rPr lang="ru-RU" sz="1200" b="1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«Равномерное движение»;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Физика 10-11.2.3.7 Серия демонстраций «Соответствие характеристик на графиках проекции скорости и координаты при равномерном движении»;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Физика 10-11.2.3.8 Репетитор «Определение знака проекции скорости по графику зависимости координаты от времени»;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Физика 10-11.2.3.9 Репетитор «Определение </a:t>
                      </a:r>
                      <a:r>
                        <a:rPr lang="en-US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max</a:t>
                      </a:r>
                      <a:r>
                        <a:rPr lang="en-US" sz="1200" b="1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</a:t>
                      </a:r>
                      <a:r>
                        <a:rPr lang="ru-RU" sz="1200" b="1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и </a:t>
                      </a:r>
                      <a:r>
                        <a:rPr lang="en-US" sz="1200" b="1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min</a:t>
                      </a:r>
                      <a:r>
                        <a:rPr lang="ru-RU" sz="1200" b="1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значений проекции скорости по графику зависимости координаты от времени»;</a:t>
                      </a:r>
                      <a:endParaRPr lang="ru-RU" sz="12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Физика 10-11.2.3.10 Репетитор «Определение знака проекции скорости по графику зависимости проекции скорости от времени при равномерном движении»;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Физика 10-11.2.3.11 Репетитор «Определение характера изменения координаты по графику проекции скорости от времени при равномерном движении»;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 Физика 10-11.2.3.12 Репетитор «Построение графика зависимости координаты от времени при заданной скорости»;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endParaRPr lang="ru-RU" sz="12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+mn-lt"/>
                        </a:rPr>
                        <a:t> возможность реализовать индивидуальный подход в обучении при стопроцентном охвате класса активной работой. В результате достигается заметное повышение объема и качества знаний, умений и навыков;</a:t>
                      </a:r>
                      <a:endParaRPr lang="ru-RU" sz="1200" baseline="0" dirty="0" smtClean="0">
                        <a:latin typeface="+mn-lt"/>
                        <a:cs typeface="Times New Roman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aseline="0" dirty="0" smtClean="0">
                          <a:latin typeface="+mn-lt"/>
                          <a:cs typeface="Times New Roman" pitchFamily="18" charset="0"/>
                        </a:rPr>
                        <a:t> возможность работать в «своем» темпе;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aseline="0" dirty="0" smtClean="0">
                          <a:latin typeface="+mn-lt"/>
                          <a:cs typeface="Times New Roman" pitchFamily="18" charset="0"/>
                        </a:rPr>
                        <a:t> наглядно видеть соответствие характеристик движения и </a:t>
                      </a:r>
                      <a:r>
                        <a:rPr lang="ru-RU" sz="1200" b="1" baseline="0" dirty="0" smtClean="0">
                          <a:latin typeface="+mn-lt"/>
                          <a:cs typeface="Times New Roman" pitchFamily="18" charset="0"/>
                        </a:rPr>
                        <a:t>управлять </a:t>
                      </a:r>
                      <a:r>
                        <a:rPr lang="ru-RU" sz="1200" baseline="0" dirty="0" smtClean="0">
                          <a:latin typeface="+mn-lt"/>
                          <a:cs typeface="Times New Roman" pitchFamily="18" charset="0"/>
                        </a:rPr>
                        <a:t>изменением характеристик движения;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aseline="0" dirty="0" smtClean="0"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экспертная система производит коррекцию действий учащегося;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развитие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навыков</a:t>
                      </a:r>
                      <a:r>
                        <a:rPr lang="ru-RU" sz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рефлексии и оценки реального уровня своих достижений учащимися.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endParaRPr lang="ru-RU" sz="1200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1200" baseline="0" dirty="0" smtClean="0">
                        <a:latin typeface="+mn-lt"/>
                        <a:cs typeface="Times New Roman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1200" dirty="0" smtClean="0"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</TotalTime>
  <Words>2235</Words>
  <Application>Microsoft Office PowerPoint</Application>
  <PresentationFormat>Экран (4:3)</PresentationFormat>
  <Paragraphs>210</Paragraphs>
  <Slides>12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Anton</dc:creator>
  <cp:lastModifiedBy>Ирина</cp:lastModifiedBy>
  <cp:revision>203</cp:revision>
  <dcterms:created xsi:type="dcterms:W3CDTF">2017-01-18T08:28:23Z</dcterms:created>
  <dcterms:modified xsi:type="dcterms:W3CDTF">2025-01-28T15:55:59Z</dcterms:modified>
</cp:coreProperties>
</file>