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9" r:id="rId3"/>
    <p:sldId id="270" r:id="rId4"/>
    <p:sldId id="271" r:id="rId5"/>
    <p:sldId id="272" r:id="rId6"/>
    <p:sldId id="273" r:id="rId7"/>
    <p:sldId id="257" r:id="rId8"/>
    <p:sldId id="258" r:id="rId9"/>
    <p:sldId id="261" r:id="rId10"/>
    <p:sldId id="259" r:id="rId11"/>
    <p:sldId id="262" r:id="rId12"/>
    <p:sldId id="260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D63FC-A7A3-440B-871D-7D321DAFE5C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91421-49CC-4475-8203-CE4E40283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91421-49CC-4475-8203-CE4E40283B2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09" name="Group 25"/>
          <p:cNvGrpSpPr>
            <a:grpSpLocks/>
          </p:cNvGrpSpPr>
          <p:nvPr/>
        </p:nvGrpSpPr>
        <p:grpSpPr bwMode="auto">
          <a:xfrm>
            <a:off x="0" y="0"/>
            <a:ext cx="9093200" cy="6856413"/>
            <a:chOff x="0" y="0"/>
            <a:chExt cx="5728" cy="4319"/>
          </a:xfrm>
        </p:grpSpPr>
        <p:grpSp>
          <p:nvGrpSpPr>
            <p:cNvPr id="16405" name="Group 21"/>
            <p:cNvGrpSpPr>
              <a:grpSpLocks/>
            </p:cNvGrpSpPr>
            <p:nvPr userDrawn="1"/>
          </p:nvGrpSpPr>
          <p:grpSpPr bwMode="auto">
            <a:xfrm>
              <a:off x="962" y="1947"/>
              <a:ext cx="4766" cy="119"/>
              <a:chOff x="993" y="1028"/>
              <a:chExt cx="4766" cy="119"/>
            </a:xfrm>
          </p:grpSpPr>
          <p:sp>
            <p:nvSpPr>
              <p:cNvPr id="16394" name="Rectangle 10"/>
              <p:cNvSpPr>
                <a:spLocks noChangeArrowheads="1"/>
              </p:cNvSpPr>
              <p:nvPr userDrawn="1"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5" name="Line 11"/>
              <p:cNvSpPr>
                <a:spLocks noChangeShapeType="1"/>
              </p:cNvSpPr>
              <p:nvPr userDrawn="1"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6" name="Line 12"/>
              <p:cNvSpPr>
                <a:spLocks noChangeShapeType="1"/>
              </p:cNvSpPr>
              <p:nvPr userDrawn="1"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7" name="Line 13"/>
              <p:cNvSpPr>
                <a:spLocks noChangeShapeType="1"/>
              </p:cNvSpPr>
              <p:nvPr userDrawn="1"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8" name="Line 14"/>
              <p:cNvSpPr>
                <a:spLocks noChangeShapeType="1"/>
              </p:cNvSpPr>
              <p:nvPr userDrawn="1"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9" name="Freeform 15"/>
              <p:cNvSpPr>
                <a:spLocks/>
              </p:cNvSpPr>
              <p:nvPr userDrawn="1"/>
            </p:nvSpPr>
            <p:spPr bwMode="ltGray">
              <a:xfrm>
                <a:off x="993" y="1028"/>
                <a:ext cx="4765" cy="11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0"/>
                  </a:cxn>
                  <a:cxn ang="0">
                    <a:pos x="4764" y="0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07" name="Group 23"/>
            <p:cNvGrpSpPr>
              <a:grpSpLocks/>
            </p:cNvGrpSpPr>
            <p:nvPr userDrawn="1"/>
          </p:nvGrpSpPr>
          <p:grpSpPr bwMode="auto">
            <a:xfrm>
              <a:off x="0" y="0"/>
              <a:ext cx="928" cy="4319"/>
              <a:chOff x="0" y="0"/>
              <a:chExt cx="928" cy="4319"/>
            </a:xfrm>
          </p:grpSpPr>
          <p:sp>
            <p:nvSpPr>
              <p:cNvPr id="16388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06" name="Group 22"/>
              <p:cNvGrpSpPr>
                <a:grpSpLocks/>
              </p:cNvGrpSpPr>
              <p:nvPr userDrawn="1"/>
            </p:nvGrpSpPr>
            <p:grpSpPr bwMode="auto">
              <a:xfrm>
                <a:off x="0" y="41"/>
                <a:ext cx="928" cy="4035"/>
                <a:chOff x="0" y="41"/>
                <a:chExt cx="928" cy="4035"/>
              </a:xfrm>
            </p:grpSpPr>
            <p:pic>
              <p:nvPicPr>
                <p:cNvPr id="16389" name="Picture 5"/>
                <p:cNvPicPr>
                  <a:picLocks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ltGray">
                <a:xfrm>
                  <a:off x="0" y="1014"/>
                  <a:ext cx="920" cy="9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6390" name="Freeform 6"/>
                <p:cNvSpPr>
                  <a:spLocks/>
                </p:cNvSpPr>
                <p:nvPr/>
              </p:nvSpPr>
              <p:spPr bwMode="ltGray">
                <a:xfrm>
                  <a:off x="38" y="41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91" name="Freeform 7"/>
                <p:cNvSpPr>
                  <a:spLocks/>
                </p:cNvSpPr>
                <p:nvPr/>
              </p:nvSpPr>
              <p:spPr bwMode="ltGray">
                <a:xfrm>
                  <a:off x="6" y="2087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92" name="Freeform 8"/>
                <p:cNvSpPr>
                  <a:spLocks/>
                </p:cNvSpPr>
                <p:nvPr/>
              </p:nvSpPr>
              <p:spPr bwMode="ltGray">
                <a:xfrm>
                  <a:off x="6" y="3160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6400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401" name="Rectangle 17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402" name="Rectangle 18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40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404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fld id="{E03F28D1-3F80-4385-BD00-592ED0E29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D72A1-556A-4149-BBD1-3C9244835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A1048-DF0C-4231-97F6-A473C4C65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82067-08D0-4523-B0F8-81996575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8EF79-1B14-4BBC-B626-5E5D45D6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C7D50-17BC-4A17-B001-177A8123B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135BB-98C3-49ED-A13A-3099DFC22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B5D54-EBCC-4734-A901-4493B94B2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27D7F-3424-4591-ADF8-9B45F240B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0B59B-BD9F-40A9-A4FE-77053FC78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C149D-AF09-448D-B60C-D023CB30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26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grpSp>
          <p:nvGrpSpPr>
            <p:cNvPr id="3072" name="Group 1024"/>
            <p:cNvGrpSpPr>
              <a:grpSpLocks/>
            </p:cNvGrpSpPr>
            <p:nvPr/>
          </p:nvGrpSpPr>
          <p:grpSpPr bwMode="auto">
            <a:xfrm>
              <a:off x="0" y="0"/>
              <a:ext cx="926" cy="4319"/>
              <a:chOff x="0" y="0"/>
              <a:chExt cx="926" cy="4319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6" y="31"/>
                <a:ext cx="920" cy="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28" name="Freeform 4"/>
              <p:cNvSpPr>
                <a:spLocks/>
              </p:cNvSpPr>
              <p:nvPr/>
            </p:nvSpPr>
            <p:spPr bwMode="ltGray">
              <a:xfrm>
                <a:off x="6" y="1023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>
                <a:off x="6" y="2087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ltGray">
              <a:xfrm>
                <a:off x="6" y="3160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3" name="Group 1025"/>
            <p:cNvGrpSpPr>
              <a:grpSpLocks/>
            </p:cNvGrpSpPr>
            <p:nvPr/>
          </p:nvGrpSpPr>
          <p:grpSpPr bwMode="auto">
            <a:xfrm>
              <a:off x="993" y="1028"/>
              <a:ext cx="4766" cy="119"/>
              <a:chOff x="993" y="1028"/>
              <a:chExt cx="4766" cy="119"/>
            </a:xfrm>
          </p:grpSpPr>
          <p:sp>
            <p:nvSpPr>
              <p:cNvPr id="1032" name="Rectangle 8"/>
              <p:cNvSpPr>
                <a:spLocks noChangeArrowheads="1"/>
              </p:cNvSpPr>
              <p:nvPr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ltGray">
              <a:xfrm>
                <a:off x="993" y="1028"/>
                <a:ext cx="4765" cy="11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0"/>
                  </a:cxn>
                  <a:cxn ang="0">
                    <a:pos x="4764" y="0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3869751A-1554-475E-882B-08CEE464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¬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428604"/>
            <a:ext cx="73914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Творческий проект.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7416824" cy="3240360"/>
          </a:xfrm>
        </p:spPr>
        <p:txBody>
          <a:bodyPr/>
          <a:lstStyle/>
          <a:p>
            <a:pPr algn="ctr"/>
            <a:r>
              <a:rPr lang="ru-RU" dirty="0" smtClean="0"/>
              <a:t>МБОУ  СОШ № 3</a:t>
            </a:r>
          </a:p>
          <a:p>
            <a:pPr algn="ctr"/>
            <a:r>
              <a:rPr lang="ru-RU" dirty="0" smtClean="0"/>
              <a:t>Ст. Фастовецкая</a:t>
            </a:r>
          </a:p>
          <a:p>
            <a:pPr algn="ctr"/>
            <a:r>
              <a:rPr lang="ru-RU" dirty="0" smtClean="0"/>
              <a:t>Тихорецкого </a:t>
            </a:r>
            <a:r>
              <a:rPr lang="ru-RU" dirty="0" smtClean="0"/>
              <a:t>района</a:t>
            </a:r>
          </a:p>
          <a:p>
            <a:pPr algn="ctr"/>
            <a:r>
              <a:rPr lang="ru-RU" dirty="0" smtClean="0"/>
              <a:t>Подготовила учитель технологии Марулева Лариса </a:t>
            </a:r>
            <a:r>
              <a:rPr lang="ru-RU" dirty="0" smtClean="0"/>
              <a:t>И</a:t>
            </a:r>
            <a:r>
              <a:rPr lang="ru-RU" dirty="0" smtClean="0"/>
              <a:t>вановна</a:t>
            </a:r>
            <a:endParaRPr lang="ru-RU" dirty="0"/>
          </a:p>
        </p:txBody>
      </p:sp>
      <p:pic>
        <p:nvPicPr>
          <p:cNvPr id="1026" name="Picture 2" descr="C:\Users\User\Desktop\Картинки\картинки\31031297_fil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428736"/>
            <a:ext cx="3714750" cy="15525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763" y="304800"/>
            <a:ext cx="7186641" cy="1143000"/>
          </a:xfrm>
        </p:spPr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Технологический этап.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857364"/>
            <a:ext cx="7429552" cy="4114800"/>
          </a:xfrm>
        </p:spPr>
        <p:txBody>
          <a:bodyPr/>
          <a:lstStyle/>
          <a:p>
            <a:pPr marL="457200" indent="-457200" algn="just">
              <a:buNone/>
            </a:pPr>
            <a:r>
              <a:rPr lang="ru-RU" sz="2400" dirty="0" smtClean="0"/>
              <a:t>1. Придумать конструкцию изделия.</a:t>
            </a:r>
          </a:p>
          <a:p>
            <a:pPr marL="457200" indent="-457200" algn="just">
              <a:buNone/>
            </a:pPr>
            <a:r>
              <a:rPr lang="ru-RU" sz="2400" dirty="0" smtClean="0"/>
              <a:t>2. Разработать последовательность изготовления.</a:t>
            </a:r>
          </a:p>
          <a:p>
            <a:pPr marL="457200" indent="-457200" algn="just">
              <a:buNone/>
            </a:pPr>
            <a:r>
              <a:rPr lang="ru-RU" sz="2400" dirty="0" smtClean="0"/>
              <a:t>3. Подобрать и приобрести необходимые материалы и инструменты.</a:t>
            </a:r>
          </a:p>
          <a:p>
            <a:pPr marL="457200" indent="-457200" algn="just">
              <a:buNone/>
            </a:pPr>
            <a:r>
              <a:rPr lang="ru-RU" sz="2400" dirty="0" smtClean="0"/>
              <a:t>4. Организовать рабочее место.</a:t>
            </a:r>
          </a:p>
          <a:p>
            <a:pPr marL="457200" indent="-457200" algn="just">
              <a:buNone/>
            </a:pPr>
            <a:r>
              <a:rPr lang="ru-RU" sz="2400" dirty="0" smtClean="0"/>
              <a:t>5. Изготовить изделие, соблюдая правила безопасной работы.</a:t>
            </a:r>
            <a:endParaRPr lang="ru-RU" sz="2400" dirty="0"/>
          </a:p>
        </p:txBody>
      </p:sp>
      <p:pic>
        <p:nvPicPr>
          <p:cNvPr id="4" name="Picture 2" descr="C:\Users\User\Desktop\Картинки\картинки\профессии\0008-013-Professii-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643446"/>
            <a:ext cx="1498300" cy="15716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857364"/>
            <a:ext cx="7358114" cy="4500594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   На </a:t>
            </a:r>
            <a:r>
              <a:rPr lang="ru-RU" sz="2000" b="1" i="1" dirty="0" smtClean="0"/>
              <a:t>технологическом этапе </a:t>
            </a:r>
            <a:r>
              <a:rPr lang="ru-RU" sz="2000" dirty="0" smtClean="0"/>
              <a:t>выполняется конструирование</a:t>
            </a:r>
          </a:p>
          <a:p>
            <a:pPr algn="just">
              <a:buNone/>
            </a:pPr>
            <a:r>
              <a:rPr lang="ru-RU" sz="2000" dirty="0" smtClean="0"/>
              <a:t>изделия. Можно использовать любую литературу, где</a:t>
            </a:r>
          </a:p>
          <a:p>
            <a:pPr algn="just">
              <a:buNone/>
            </a:pPr>
            <a:r>
              <a:rPr lang="ru-RU" sz="2000" dirty="0" smtClean="0"/>
              <a:t>представлены изделия, которые вас интересуют, идеи по их</a:t>
            </a:r>
          </a:p>
          <a:p>
            <a:pPr algn="just">
              <a:buNone/>
            </a:pPr>
            <a:r>
              <a:rPr lang="ru-RU" sz="2000" dirty="0"/>
              <a:t>с</a:t>
            </a:r>
            <a:r>
              <a:rPr lang="ru-RU" sz="2000" dirty="0" smtClean="0"/>
              <a:t>озданию или усовершенствованию. Окончательный вариант</a:t>
            </a:r>
          </a:p>
          <a:p>
            <a:pPr algn="just">
              <a:buNone/>
            </a:pPr>
            <a:r>
              <a:rPr lang="ru-RU" sz="2000" dirty="0" smtClean="0"/>
              <a:t>конструкции необходимо выполнить в виде графического</a:t>
            </a:r>
          </a:p>
          <a:p>
            <a:pPr algn="just">
              <a:buNone/>
            </a:pPr>
            <a:r>
              <a:rPr lang="ru-RU" sz="2000" dirty="0" smtClean="0"/>
              <a:t>изображения (эскиз, технический рисунок, чертёж) со всеми</a:t>
            </a:r>
          </a:p>
          <a:p>
            <a:pPr algn="just">
              <a:buNone/>
            </a:pPr>
            <a:r>
              <a:rPr lang="ru-RU" sz="2000" dirty="0"/>
              <a:t>д</a:t>
            </a:r>
            <a:r>
              <a:rPr lang="ru-RU" sz="2000" dirty="0" smtClean="0"/>
              <a:t>анными, необходимыми для его изготовления.</a:t>
            </a:r>
          </a:p>
          <a:p>
            <a:pPr algn="just">
              <a:buNone/>
            </a:pPr>
            <a:r>
              <a:rPr lang="ru-RU" sz="2000" dirty="0" smtClean="0"/>
              <a:t>   Далее на </a:t>
            </a:r>
            <a:r>
              <a:rPr lang="ru-RU" sz="2000" b="1" i="1" dirty="0" smtClean="0"/>
              <a:t>технологическом этапе </a:t>
            </a:r>
            <a:r>
              <a:rPr lang="ru-RU" sz="2000" dirty="0" smtClean="0"/>
              <a:t>планируется технология</a:t>
            </a:r>
          </a:p>
          <a:p>
            <a:pPr algn="just">
              <a:buNone/>
            </a:pPr>
            <a:r>
              <a:rPr lang="ru-RU" sz="2000" dirty="0"/>
              <a:t>и</a:t>
            </a:r>
            <a:r>
              <a:rPr lang="ru-RU" sz="2000" dirty="0" smtClean="0"/>
              <a:t>зготовления проектного изделия  (разрабатываются</a:t>
            </a:r>
          </a:p>
          <a:p>
            <a:pPr algn="just">
              <a:buNone/>
            </a:pPr>
            <a:r>
              <a:rPr lang="ru-RU" sz="2000" dirty="0" smtClean="0"/>
              <a:t>технологические  и маршрутные карты) и выполняется вся</a:t>
            </a:r>
          </a:p>
          <a:p>
            <a:pPr algn="just">
              <a:buNone/>
            </a:pPr>
            <a:r>
              <a:rPr lang="ru-RU" sz="2000" dirty="0" smtClean="0"/>
              <a:t>работа по его созданию. Очень важно соблюдать при этом</a:t>
            </a:r>
          </a:p>
          <a:p>
            <a:pPr algn="just">
              <a:buNone/>
            </a:pPr>
            <a:r>
              <a:rPr lang="ru-RU" sz="2000" dirty="0" smtClean="0"/>
              <a:t>правила безопасной работы.</a:t>
            </a:r>
          </a:p>
          <a:p>
            <a:pPr algn="just">
              <a:buNone/>
            </a:pPr>
            <a:endParaRPr lang="ru-RU" sz="2000" dirty="0"/>
          </a:p>
        </p:txBody>
      </p:sp>
      <p:pic>
        <p:nvPicPr>
          <p:cNvPr id="5122" name="Picture 2" descr="C:\Users\User\Desktop\Картинки\картинки\праздники\b68e6053478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28"/>
            <a:ext cx="5429288" cy="13399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Аналитический этап.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2357430"/>
            <a:ext cx="7215238" cy="3738570"/>
          </a:xfrm>
        </p:spPr>
        <p:txBody>
          <a:bodyPr/>
          <a:lstStyle/>
          <a:p>
            <a:pPr marL="457200" indent="-457200" algn="just">
              <a:buNone/>
            </a:pPr>
            <a:r>
              <a:rPr lang="ru-RU" sz="2400" dirty="0" smtClean="0"/>
              <a:t>1. Провести испытание изделия.</a:t>
            </a:r>
          </a:p>
          <a:p>
            <a:pPr marL="457200" indent="-457200" algn="just">
              <a:buNone/>
            </a:pPr>
            <a:r>
              <a:rPr lang="ru-RU" sz="2400" dirty="0" smtClean="0"/>
              <a:t>2. Проанализировать, что получилось, а что нет.</a:t>
            </a:r>
          </a:p>
          <a:p>
            <a:pPr marL="457200" indent="-457200" algn="just">
              <a:buNone/>
            </a:pPr>
            <a:r>
              <a:rPr lang="ru-RU" sz="2400" dirty="0" smtClean="0"/>
              <a:t>3. Подготовиться к защите проекта.</a:t>
            </a:r>
          </a:p>
          <a:p>
            <a:pPr marL="457200" indent="-457200" algn="just">
              <a:buNone/>
            </a:pPr>
            <a:endParaRPr lang="ru-RU" sz="2400" dirty="0" smtClean="0"/>
          </a:p>
        </p:txBody>
      </p:sp>
      <p:pic>
        <p:nvPicPr>
          <p:cNvPr id="4098" name="Picture 2" descr="C:\Users\User\Desktop\Картинки\картинки\профессии\b3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000504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071678"/>
            <a:ext cx="7307292" cy="4429156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   На заключительном, </a:t>
            </a:r>
            <a:r>
              <a:rPr lang="ru-RU" sz="2000" b="1" i="1" dirty="0" smtClean="0"/>
              <a:t>аналитическом</a:t>
            </a:r>
            <a:r>
              <a:rPr lang="ru-RU" sz="2000" dirty="0" smtClean="0"/>
              <a:t>, этапе  создания проекта</a:t>
            </a:r>
          </a:p>
          <a:p>
            <a:pPr algn="just">
              <a:buNone/>
            </a:pPr>
            <a:r>
              <a:rPr lang="ru-RU" sz="2000" dirty="0" smtClean="0"/>
              <a:t>проводится испытание и контроль готового изделия, определение материальных затрат  на его изготовление, оценка проекта и изделия.</a:t>
            </a:r>
          </a:p>
          <a:p>
            <a:pPr algn="just">
              <a:buNone/>
            </a:pPr>
            <a:endParaRPr lang="ru-RU" sz="2000" b="1" dirty="0" smtClean="0"/>
          </a:p>
          <a:p>
            <a:pPr algn="just">
              <a:buNone/>
            </a:pPr>
            <a:r>
              <a:rPr lang="ru-RU" sz="2000" dirty="0" smtClean="0"/>
              <a:t>Чтобы определить затраты на материалы, нужно знать, сколько и</a:t>
            </a:r>
          </a:p>
          <a:p>
            <a:pPr algn="just">
              <a:buNone/>
            </a:pPr>
            <a:r>
              <a:rPr lang="ru-RU" sz="2000" dirty="0" smtClean="0"/>
              <a:t>какие материалы понадобятся на изготовление изделия, знать</a:t>
            </a:r>
          </a:p>
          <a:p>
            <a:pPr algn="just">
              <a:buNone/>
            </a:pPr>
            <a:r>
              <a:rPr lang="ru-RU" sz="2000" dirty="0" smtClean="0"/>
              <a:t>цену на эти материалы и на основе этого вычислить денежные</a:t>
            </a:r>
          </a:p>
          <a:p>
            <a:pPr algn="just">
              <a:buNone/>
            </a:pPr>
            <a:r>
              <a:rPr lang="ru-RU" sz="2000" dirty="0" smtClean="0"/>
              <a:t>затраты. </a:t>
            </a:r>
            <a:endParaRPr lang="ru-RU" sz="2000" dirty="0"/>
          </a:p>
        </p:txBody>
      </p:sp>
      <p:pic>
        <p:nvPicPr>
          <p:cNvPr id="6146" name="Picture 2" descr="C:\Users\User\Desktop\Картинки\картинки\праздники\b06887a879e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00042"/>
            <a:ext cx="6738341" cy="7143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85728"/>
            <a:ext cx="5786478" cy="1143000"/>
          </a:xfrm>
        </p:spPr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Защита проекта.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357430"/>
            <a:ext cx="6929486" cy="373857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 Последний шаг – это защита проекта. К защите должны быть</a:t>
            </a:r>
          </a:p>
          <a:p>
            <a:pPr algn="just">
              <a:buNone/>
            </a:pPr>
            <a:r>
              <a:rPr lang="ru-RU" sz="2000" dirty="0" smtClean="0"/>
              <a:t>представлены теоретическая часть (на бумажном или</a:t>
            </a:r>
          </a:p>
          <a:p>
            <a:pPr algn="just">
              <a:buNone/>
            </a:pPr>
            <a:r>
              <a:rPr lang="ru-RU" sz="2000" dirty="0" smtClean="0"/>
              <a:t>электронном носителе) и готовое изделие. В вашу задачу</a:t>
            </a:r>
          </a:p>
          <a:p>
            <a:pPr algn="just">
              <a:buNone/>
            </a:pPr>
            <a:r>
              <a:rPr lang="ru-RU" sz="2000" dirty="0" smtClean="0"/>
              <a:t>входит раскрыть достоинства и недостатки выполненного</a:t>
            </a:r>
          </a:p>
          <a:p>
            <a:pPr algn="just">
              <a:buNone/>
            </a:pPr>
            <a:r>
              <a:rPr lang="ru-RU" sz="2000" dirty="0" smtClean="0"/>
              <a:t>проекта, ответить на все связанные с ним вопросы.  </a:t>
            </a:r>
            <a:endParaRPr lang="ru-RU" sz="2000" dirty="0"/>
          </a:p>
        </p:txBody>
      </p:sp>
      <p:pic>
        <p:nvPicPr>
          <p:cNvPr id="5122" name="Picture 2" descr="C:\Users\User\Desktop\Картинки\картинки\профессии\b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357694"/>
            <a:ext cx="1643074" cy="20538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Последовательность выполнения проекта.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500166" y="1928802"/>
            <a:ext cx="7378730" cy="4714908"/>
          </a:xfrm>
        </p:spPr>
        <p:txBody>
          <a:bodyPr/>
          <a:lstStyle/>
          <a:p>
            <a:pPr marL="457200" indent="-457200" algn="just">
              <a:buNone/>
            </a:pPr>
            <a:r>
              <a:rPr lang="ru-RU" sz="2400" dirty="0" smtClean="0"/>
              <a:t>1. Титульный лист (название работы, раздел, Ф.И. учащегося, класс, школа).</a:t>
            </a:r>
          </a:p>
          <a:p>
            <a:pPr marL="457200" indent="-457200" algn="just">
              <a:buNone/>
            </a:pPr>
            <a:r>
              <a:rPr lang="ru-RU" sz="2400" dirty="0" smtClean="0"/>
              <a:t>2. Проблемная ситуация (обоснование выбора раздела, модели изделия, его эскиз; почему  выбран именно этот раздел и это изделие, ).</a:t>
            </a:r>
          </a:p>
          <a:p>
            <a:pPr marL="457200" indent="-457200" algn="just">
              <a:buNone/>
            </a:pPr>
            <a:r>
              <a:rPr lang="ru-RU" sz="2400" dirty="0" smtClean="0"/>
              <a:t>3. Разработка идей, вариантов (из чего была выбрана данная модель).</a:t>
            </a:r>
          </a:p>
          <a:p>
            <a:pPr marL="457200" indent="-457200" algn="just">
              <a:buNone/>
            </a:pPr>
            <a:r>
              <a:rPr lang="ru-RU" sz="2400" dirty="0" smtClean="0"/>
              <a:t>4. Определение конкретной цели и её формулировка (для чего выбрано это изделие, какие задачи вы ставите перед собой для достижения этой цели).</a:t>
            </a:r>
          </a:p>
          <a:p>
            <a:pPr marL="457200" indent="-457200" algn="just">
              <a:buNone/>
            </a:pPr>
            <a:r>
              <a:rPr lang="ru-RU" sz="2400" dirty="0" smtClean="0"/>
              <a:t>5.  Исторические данные.</a:t>
            </a:r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9550" y="1981200"/>
            <a:ext cx="7450168" cy="4591072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6. Подбор материалов, инструментов, приспособлений, оборудования (перечень).</a:t>
            </a:r>
          </a:p>
          <a:p>
            <a:pPr algn="just">
              <a:buNone/>
            </a:pPr>
            <a:r>
              <a:rPr lang="ru-RU" sz="2400" dirty="0" smtClean="0"/>
              <a:t>7. Информация об охране труда при работе с данными инструментами.</a:t>
            </a:r>
          </a:p>
          <a:p>
            <a:pPr algn="just">
              <a:buNone/>
            </a:pPr>
            <a:r>
              <a:rPr lang="ru-RU" sz="2400" dirty="0" smtClean="0"/>
              <a:t>8. Технологическая последовательность изготовления изделия.</a:t>
            </a:r>
          </a:p>
          <a:p>
            <a:pPr algn="just">
              <a:buNone/>
            </a:pPr>
            <a:r>
              <a:rPr lang="ru-RU" sz="2400" dirty="0" smtClean="0"/>
              <a:t>9. Экономическое обоснование (расчет затрат на изготовление проектной работы).</a:t>
            </a:r>
          </a:p>
          <a:p>
            <a:pPr algn="just">
              <a:buNone/>
            </a:pPr>
            <a:r>
              <a:rPr lang="ru-RU" sz="2400" dirty="0" smtClean="0"/>
              <a:t>10. Экологическое обоснование.</a:t>
            </a:r>
          </a:p>
          <a:p>
            <a:pPr algn="just">
              <a:buNone/>
            </a:pPr>
            <a:r>
              <a:rPr lang="ru-RU" sz="2400" dirty="0" smtClean="0"/>
              <a:t>11. Оценка проекта </a:t>
            </a:r>
            <a:r>
              <a:rPr lang="ru-RU" sz="2400" smtClean="0"/>
              <a:t>(самооценка</a:t>
            </a:r>
            <a:r>
              <a:rPr lang="ru-RU" sz="2400" dirty="0" smtClean="0"/>
              <a:t>). Контроль качества.</a:t>
            </a:r>
          </a:p>
          <a:p>
            <a:pPr algn="just">
              <a:buNone/>
            </a:pPr>
            <a:r>
              <a:rPr lang="ru-RU" sz="2400" dirty="0" smtClean="0"/>
              <a:t>12. Список литературы.</a:t>
            </a:r>
            <a:endParaRPr lang="ru-RU" sz="2400" dirty="0"/>
          </a:p>
        </p:txBody>
      </p:sp>
      <p:pic>
        <p:nvPicPr>
          <p:cNvPr id="2050" name="Picture 2" descr="C:\Users\User\Desktop\Картинки\картинки\профессии\b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14290"/>
            <a:ext cx="2111886" cy="13516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85728"/>
            <a:ext cx="6778651" cy="1143000"/>
          </a:xfrm>
        </p:spPr>
        <p:txBody>
          <a:bodyPr/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Оценка проекта.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17650" y="1928802"/>
            <a:ext cx="7340630" cy="471490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Надо научиться оценивать свои проекты и проекты</a:t>
            </a:r>
          </a:p>
          <a:p>
            <a:pPr algn="ctr">
              <a:buNone/>
            </a:pPr>
            <a:r>
              <a:rPr lang="ru-RU" sz="2400" dirty="0" smtClean="0"/>
              <a:t>других людей. </a:t>
            </a:r>
          </a:p>
          <a:p>
            <a:pPr algn="just">
              <a:buNone/>
            </a:pPr>
            <a:r>
              <a:rPr lang="ru-RU" sz="2400" dirty="0" smtClean="0"/>
              <a:t>Оценка  проекта  может проводиться по следующим</a:t>
            </a:r>
          </a:p>
          <a:p>
            <a:pPr algn="just">
              <a:buNone/>
            </a:pPr>
            <a:r>
              <a:rPr lang="ru-RU" sz="2400" dirty="0" smtClean="0"/>
              <a:t>пяти критериям на четырёх уровнях (0, 5, 10,20</a:t>
            </a:r>
          </a:p>
          <a:p>
            <a:pPr algn="just">
              <a:buNone/>
            </a:pPr>
            <a:r>
              <a:rPr lang="ru-RU" sz="2400" dirty="0" smtClean="0"/>
              <a:t>баллов).</a:t>
            </a:r>
          </a:p>
          <a:p>
            <a:pPr marL="457200" indent="-457200" algn="just">
              <a:buNone/>
            </a:pPr>
            <a:r>
              <a:rPr lang="ru-RU" sz="2400" dirty="0" smtClean="0"/>
              <a:t>1. Аргументированность выбора темы, обоснование потребности, практическая направленность проекта и значимость выполненной работы;</a:t>
            </a:r>
          </a:p>
          <a:p>
            <a:pPr marL="457200" indent="-457200" algn="just">
              <a:buNone/>
            </a:pPr>
            <a:r>
              <a:rPr lang="ru-RU" sz="2400" dirty="0" smtClean="0"/>
              <a:t>2. Объём и полнота разработок, выполнение этапов проектирования, самостоятельность, законченность, подготовленность к восприятию</a:t>
            </a:r>
          </a:p>
          <a:p>
            <a:pPr algn="just">
              <a:buNone/>
            </a:pPr>
            <a:endParaRPr lang="ru-RU" sz="2400" dirty="0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9550" y="1981200"/>
            <a:ext cx="7378730" cy="4448196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проекта другими людьми, материальное воплощение</a:t>
            </a:r>
          </a:p>
          <a:p>
            <a:pPr>
              <a:buNone/>
            </a:pPr>
            <a:r>
              <a:rPr lang="ru-RU" sz="2400" dirty="0" smtClean="0"/>
              <a:t>проекта.</a:t>
            </a:r>
          </a:p>
          <a:p>
            <a:pPr algn="just">
              <a:buNone/>
            </a:pPr>
            <a:r>
              <a:rPr lang="ru-RU" sz="2400" dirty="0" smtClean="0"/>
              <a:t>3. Аргументированность предлагаемых решений, подходов, выводов, полнота библиографии;</a:t>
            </a:r>
          </a:p>
          <a:p>
            <a:pPr algn="just">
              <a:buNone/>
            </a:pPr>
            <a:r>
              <a:rPr lang="ru-RU" sz="2400" dirty="0" smtClean="0"/>
              <a:t>4. Уровень творчества, оригинальность темы, подходов, найденных решений, оригинальность материального воплощения и представления проекта;</a:t>
            </a:r>
          </a:p>
          <a:p>
            <a:pPr algn="just">
              <a:buNone/>
            </a:pPr>
            <a:r>
              <a:rPr lang="ru-RU" sz="2400" dirty="0" smtClean="0"/>
              <a:t>5. Качество оформления, соответствие стандартным требованиям, рубрикация и продуманность структуры текста, качество эскизов, схем, рисунков.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7170" name="Picture 2" descr="C:\Users\User\Desktop\Картинки\картинки\праздники\ccf5b3dfea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571480"/>
            <a:ext cx="5553365" cy="5000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763" y="304800"/>
            <a:ext cx="7564437" cy="96396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Цель урока.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2000" dirty="0" smtClean="0"/>
              <a:t>Сформировать знания о проектной деятельности, этапах выполнения проектов.</a:t>
            </a:r>
          </a:p>
          <a:p>
            <a:pPr>
              <a:buNone/>
            </a:pPr>
            <a:r>
              <a:rPr lang="ru-RU" sz="2000" dirty="0" smtClean="0"/>
              <a:t>- закрепить знания о технике изготовления изделия.</a:t>
            </a:r>
          </a:p>
          <a:p>
            <a:pPr>
              <a:buNone/>
            </a:pPr>
            <a:r>
              <a:rPr lang="ru-RU" sz="2000" dirty="0" smtClean="0"/>
              <a:t>- развивать художественный вкус, умения самостоятельно осуществлять выбор материала, инструментов для работы; развивать познавательные способности, умение рассуждать и защищать проект.</a:t>
            </a:r>
          </a:p>
          <a:p>
            <a:pPr>
              <a:buNone/>
            </a:pPr>
            <a:r>
              <a:rPr lang="ru-RU" sz="2000" dirty="0" smtClean="0"/>
              <a:t>- воспитание эстетического вкуса, осознание учащимися возможностей применения абстрактных технологических </a:t>
            </a:r>
            <a:r>
              <a:rPr lang="ru-RU" sz="2000" dirty="0" smtClean="0"/>
              <a:t>знаний и </a:t>
            </a:r>
            <a:r>
              <a:rPr lang="ru-RU" sz="2000" dirty="0" smtClean="0"/>
              <a:t>умений для анализа и решения практических </a:t>
            </a:r>
            <a:r>
              <a:rPr lang="ru-RU" sz="2000" dirty="0" smtClean="0"/>
              <a:t>зада</a:t>
            </a:r>
            <a:r>
              <a:rPr lang="ru-RU" sz="2000" dirty="0" smtClean="0"/>
              <a:t>ч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Тип урока, методы проведения.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Комбинированный;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Методы </a:t>
            </a:r>
            <a:r>
              <a:rPr lang="ru-RU" sz="2400" dirty="0" smtClean="0"/>
              <a:t>проведения занятия: </a:t>
            </a:r>
            <a:r>
              <a:rPr lang="ru-RU" sz="2400" dirty="0" smtClean="0"/>
              <a:t>объяснительно</a:t>
            </a:r>
          </a:p>
          <a:p>
            <a:pPr>
              <a:buNone/>
            </a:pPr>
            <a:r>
              <a:rPr lang="ru-RU" sz="2400" dirty="0" smtClean="0"/>
              <a:t>иллюстративный </a:t>
            </a:r>
            <a:r>
              <a:rPr lang="ru-RU" sz="2400" dirty="0" smtClean="0"/>
              <a:t>(рассказ, беседа, ра­бота </a:t>
            </a:r>
            <a:r>
              <a:rPr lang="ru-RU" sz="2400" dirty="0" smtClean="0"/>
              <a:t>с</a:t>
            </a:r>
          </a:p>
          <a:p>
            <a:pPr>
              <a:buNone/>
            </a:pPr>
            <a:r>
              <a:rPr lang="ru-RU" sz="2400" dirty="0" smtClean="0"/>
              <a:t>дидактическими </a:t>
            </a:r>
            <a:r>
              <a:rPr lang="ru-RU" sz="2400" dirty="0" smtClean="0"/>
              <a:t>материалами, демонстрация) 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поисковый</a:t>
            </a:r>
            <a:r>
              <a:rPr lang="ru-RU" sz="2400" dirty="0" smtClean="0"/>
              <a:t>; инструктаж; практическая </a:t>
            </a:r>
            <a:r>
              <a:rPr lang="ru-RU" sz="2400" dirty="0" smtClean="0"/>
              <a:t>работа,</a:t>
            </a:r>
          </a:p>
          <a:p>
            <a:pPr>
              <a:buNone/>
            </a:pPr>
            <a:r>
              <a:rPr lang="ru-RU" sz="2400" dirty="0" smtClean="0"/>
              <a:t>самостоятельная </a:t>
            </a:r>
            <a:r>
              <a:rPr lang="ru-RU" sz="2400" dirty="0" smtClean="0"/>
              <a:t>работа.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Формируемые УУД.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9550" y="1981200"/>
            <a:ext cx="7626350" cy="4544144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- </a:t>
            </a:r>
            <a:r>
              <a:rPr lang="ru-RU" sz="2000" dirty="0" err="1" smtClean="0"/>
              <a:t>ЛичностныеУУД</a:t>
            </a:r>
            <a:r>
              <a:rPr lang="ru-RU" sz="2000" dirty="0" smtClean="0"/>
              <a:t>: </a:t>
            </a:r>
          </a:p>
          <a:p>
            <a:pPr>
              <a:buNone/>
            </a:pPr>
            <a:r>
              <a:rPr lang="ru-RU" sz="2000" dirty="0" smtClean="0"/>
              <a:t>1</a:t>
            </a:r>
            <a:r>
              <a:rPr lang="ru-RU" sz="2000" dirty="0" smtClean="0"/>
              <a:t>. </a:t>
            </a:r>
            <a:r>
              <a:rPr lang="ru-RU" sz="2000" dirty="0" smtClean="0"/>
              <a:t>Самоконтроль. Самоопределение. </a:t>
            </a:r>
            <a:r>
              <a:rPr lang="ru-RU" sz="2000" dirty="0" err="1" smtClean="0"/>
              <a:t>Смыслообразование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2</a:t>
            </a:r>
            <a:r>
              <a:rPr lang="ru-RU" sz="2000" dirty="0" smtClean="0"/>
              <a:t>. </a:t>
            </a:r>
            <a:r>
              <a:rPr lang="ru-RU" sz="2000" dirty="0" smtClean="0"/>
              <a:t>Нравственно –этическое оценивание.</a:t>
            </a:r>
          </a:p>
          <a:p>
            <a:pPr>
              <a:buNone/>
            </a:pPr>
            <a:r>
              <a:rPr lang="ru-RU" sz="2000" dirty="0" smtClean="0"/>
              <a:t>-  Регулятивные УУД:</a:t>
            </a:r>
          </a:p>
          <a:p>
            <a:pPr>
              <a:buNone/>
            </a:pPr>
            <a:r>
              <a:rPr lang="ru-RU" sz="2000" dirty="0" smtClean="0"/>
              <a:t> 1</a:t>
            </a:r>
            <a:r>
              <a:rPr lang="ru-RU" sz="2000" dirty="0" smtClean="0"/>
              <a:t>. </a:t>
            </a:r>
            <a:r>
              <a:rPr lang="ru-RU" sz="2000" dirty="0" err="1" smtClean="0"/>
              <a:t>Целепологание</a:t>
            </a:r>
            <a:r>
              <a:rPr lang="ru-RU" sz="2000" dirty="0" smtClean="0"/>
              <a:t>, планирование, прогнозирование.  </a:t>
            </a:r>
          </a:p>
          <a:p>
            <a:pPr>
              <a:buNone/>
            </a:pPr>
            <a:r>
              <a:rPr lang="ru-RU" sz="2000" dirty="0" smtClean="0"/>
              <a:t>2</a:t>
            </a:r>
            <a:r>
              <a:rPr lang="ru-RU" sz="2000" dirty="0" smtClean="0"/>
              <a:t>. Контроль . Коррекция.</a:t>
            </a:r>
          </a:p>
          <a:p>
            <a:pPr>
              <a:buNone/>
            </a:pPr>
            <a:r>
              <a:rPr lang="ru-RU" sz="2000" dirty="0" smtClean="0"/>
              <a:t>3</a:t>
            </a:r>
            <a:r>
              <a:rPr lang="ru-RU" sz="2000" dirty="0" smtClean="0"/>
              <a:t>. </a:t>
            </a:r>
            <a:r>
              <a:rPr lang="ru-RU" sz="2000" dirty="0" smtClean="0"/>
              <a:t>Осуществляют взаимоконтроль, оценку и коррекцию своих результатов, прослушивают ответы. Принимают,  сохраняют учебную цель и задачи. </a:t>
            </a:r>
          </a:p>
          <a:p>
            <a:pPr>
              <a:buNone/>
            </a:pPr>
            <a:r>
              <a:rPr lang="ru-RU" sz="2000" dirty="0" smtClean="0"/>
              <a:t>4. </a:t>
            </a:r>
            <a:r>
              <a:rPr lang="ru-RU" sz="2000" dirty="0" smtClean="0"/>
              <a:t>Контроль и коррекция</a:t>
            </a:r>
          </a:p>
          <a:p>
            <a:pPr>
              <a:buNone/>
            </a:pPr>
            <a:r>
              <a:rPr lang="ru-RU" sz="2000" dirty="0" smtClean="0"/>
              <a:t>5</a:t>
            </a:r>
            <a:r>
              <a:rPr lang="ru-RU" sz="2000" dirty="0" smtClean="0"/>
              <a:t>. </a:t>
            </a:r>
            <a:r>
              <a:rPr lang="ru-RU" sz="2000" dirty="0" smtClean="0"/>
              <a:t>Выделение  и осознание учащимися того, что уже усвоено и что ещё подлежит усвоению, осознание качества и уровня усвоения.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Формируемые УУД.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- Коммуникативные УУД: </a:t>
            </a:r>
          </a:p>
          <a:p>
            <a:pPr>
              <a:buNone/>
            </a:pPr>
            <a:r>
              <a:rPr lang="ru-RU" sz="2000" dirty="0" smtClean="0"/>
              <a:t>1</a:t>
            </a:r>
            <a:r>
              <a:rPr lang="ru-RU" sz="2000" dirty="0" smtClean="0"/>
              <a:t>. </a:t>
            </a:r>
            <a:r>
              <a:rPr lang="ru-RU" sz="2000" dirty="0" smtClean="0"/>
              <a:t>Коррекция высказанных мнений. Определение   целей.</a:t>
            </a:r>
          </a:p>
          <a:p>
            <a:pPr>
              <a:buNone/>
            </a:pPr>
            <a:r>
              <a:rPr lang="ru-RU" sz="2000" dirty="0" smtClean="0"/>
              <a:t>2.</a:t>
            </a:r>
            <a:r>
              <a:rPr lang="ru-RU" sz="2000" dirty="0" smtClean="0"/>
              <a:t> Осознанно и произвольно строить высказывания. </a:t>
            </a:r>
          </a:p>
          <a:p>
            <a:pPr>
              <a:buNone/>
            </a:pPr>
            <a:r>
              <a:rPr lang="ru-RU" sz="2000" dirty="0" smtClean="0"/>
              <a:t>3. Обосновывать </a:t>
            </a:r>
            <a:r>
              <a:rPr lang="ru-RU" sz="2000" dirty="0" smtClean="0"/>
              <a:t>своё мнение. Инициативное  сотрудничество в поиске и сборе информации. </a:t>
            </a:r>
          </a:p>
          <a:p>
            <a:pPr>
              <a:buNone/>
            </a:pPr>
            <a:r>
              <a:rPr lang="ru-RU" sz="2000" dirty="0" smtClean="0"/>
              <a:t>4. Контроль</a:t>
            </a:r>
            <a:r>
              <a:rPr lang="ru-RU" sz="2000" dirty="0" smtClean="0"/>
              <a:t>, оценка действий и коррекция  их и высказанных мнений.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5. Договариваются </a:t>
            </a:r>
            <a:r>
              <a:rPr lang="ru-RU" sz="2000" dirty="0" smtClean="0"/>
              <a:t>и приходят к общему мнению. </a:t>
            </a:r>
          </a:p>
          <a:p>
            <a:pPr>
              <a:buNone/>
            </a:pPr>
            <a:r>
              <a:rPr lang="ru-RU" sz="2000" dirty="0" smtClean="0"/>
              <a:t>6. </a:t>
            </a:r>
            <a:r>
              <a:rPr lang="ru-RU" sz="2000" dirty="0" smtClean="0"/>
              <a:t>Обмениваются мнениями по изученному материалу, делиться впечатлениями.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Формируемые УУД.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- Познавательные УУД:</a:t>
            </a:r>
          </a:p>
          <a:p>
            <a:pPr>
              <a:buNone/>
            </a:pPr>
            <a:r>
              <a:rPr lang="ru-RU" sz="2000" dirty="0" smtClean="0"/>
              <a:t>1. </a:t>
            </a:r>
            <a:r>
              <a:rPr lang="ru-RU" sz="2000" dirty="0" smtClean="0"/>
              <a:t>Формирование познавательной цели, Формулирование проблемы. </a:t>
            </a:r>
          </a:p>
          <a:p>
            <a:pPr>
              <a:buNone/>
            </a:pPr>
            <a:r>
              <a:rPr lang="ru-RU" sz="2000" dirty="0" smtClean="0"/>
              <a:t>2. Работа </a:t>
            </a:r>
            <a:r>
              <a:rPr lang="ru-RU" sz="2000" dirty="0" smtClean="0"/>
              <a:t>с разными источниками. Анализ  с целью выделения признаков. Формулирование   проблемы.  Поиск и выделение информации. Осуществлять анализ с выделением главных понятий. Синтез как составление целого из частей. </a:t>
            </a:r>
          </a:p>
          <a:p>
            <a:pPr>
              <a:buNone/>
            </a:pPr>
            <a:r>
              <a:rPr lang="ru-RU" sz="2000" dirty="0" smtClean="0"/>
              <a:t>3</a:t>
            </a:r>
            <a:r>
              <a:rPr lang="ru-RU" sz="2000" dirty="0" smtClean="0"/>
              <a:t>. </a:t>
            </a:r>
            <a:r>
              <a:rPr lang="ru-RU" sz="2000" dirty="0" smtClean="0"/>
              <a:t>Выбор оснований и критериев для сравнения. Подведение под понятия, выведение следствий.</a:t>
            </a:r>
          </a:p>
          <a:p>
            <a:pPr>
              <a:buNone/>
            </a:pPr>
            <a:r>
              <a:rPr lang="ru-RU" sz="2000" dirty="0" smtClean="0"/>
              <a:t>4. Установления </a:t>
            </a:r>
            <a:r>
              <a:rPr lang="ru-RU" sz="2000" dirty="0" smtClean="0"/>
              <a:t>причинно-следственных связей. Построение логической цепи рассуждений.  Понимать на слух ответы учащихся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выполнения проекта.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071810"/>
            <a:ext cx="7307292" cy="3524256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	Цель любого проекта – создание нового, эффективного,</a:t>
            </a:r>
          </a:p>
          <a:p>
            <a:pPr algn="just">
              <a:buNone/>
            </a:pPr>
            <a:r>
              <a:rPr lang="ru-RU" sz="2000" dirty="0" smtClean="0"/>
              <a:t>конкурентоспособного и экологичного продукта, отвечающего</a:t>
            </a:r>
          </a:p>
          <a:p>
            <a:pPr algn="just">
              <a:buNone/>
            </a:pPr>
            <a:r>
              <a:rPr lang="ru-RU" sz="2000" dirty="0" smtClean="0"/>
              <a:t>потребностям  человека. Это могут быть различного рода</a:t>
            </a:r>
          </a:p>
          <a:p>
            <a:pPr algn="just">
              <a:buNone/>
            </a:pPr>
            <a:r>
              <a:rPr lang="ru-RU" sz="2000" dirty="0" smtClean="0"/>
              <a:t>изделия  или услуги.</a:t>
            </a:r>
          </a:p>
          <a:p>
            <a:pPr algn="just">
              <a:buNone/>
            </a:pPr>
            <a:r>
              <a:rPr lang="ru-RU" sz="2000" dirty="0" smtClean="0"/>
              <a:t>	Всю работу по выполнению творческого проекта можно</a:t>
            </a:r>
          </a:p>
          <a:p>
            <a:pPr algn="just">
              <a:buNone/>
            </a:pPr>
            <a:r>
              <a:rPr lang="ru-RU" sz="2000" dirty="0" smtClean="0"/>
              <a:t>разделить на три этапа: поисковый, технологический и</a:t>
            </a:r>
          </a:p>
          <a:p>
            <a:pPr algn="just">
              <a:buNone/>
            </a:pPr>
            <a:r>
              <a:rPr lang="ru-RU" sz="2000" dirty="0"/>
              <a:t>а</a:t>
            </a:r>
            <a:r>
              <a:rPr lang="ru-RU" sz="2000" dirty="0" smtClean="0"/>
              <a:t>налитический, каждый из которых включает в себя</a:t>
            </a:r>
          </a:p>
          <a:p>
            <a:pPr algn="just">
              <a:buNone/>
            </a:pPr>
            <a:r>
              <a:rPr lang="ru-RU" sz="2000" dirty="0" smtClean="0"/>
              <a:t>определённые действия – шаги.  </a:t>
            </a:r>
          </a:p>
          <a:p>
            <a:pPr algn="just">
              <a:buNone/>
            </a:pPr>
            <a:endParaRPr lang="ru-RU" sz="2000" dirty="0"/>
          </a:p>
        </p:txBody>
      </p:sp>
      <p:pic>
        <p:nvPicPr>
          <p:cNvPr id="4098" name="Picture 2" descr="C:\Users\User\Desktop\Картинки\картинки\праздники\a232054c25b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071678"/>
            <a:ext cx="37719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5400691" cy="1143000"/>
          </a:xfrm>
        </p:spPr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Поисковый этап.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500306"/>
            <a:ext cx="7450168" cy="3000396"/>
          </a:xfrm>
        </p:spPr>
        <p:txBody>
          <a:bodyPr/>
          <a:lstStyle/>
          <a:p>
            <a:pPr marL="457200" indent="-457200">
              <a:buNone/>
            </a:pPr>
            <a:r>
              <a:rPr lang="ru-RU" sz="2400" dirty="0" smtClean="0"/>
              <a:t>1. Определить проблему.</a:t>
            </a:r>
          </a:p>
          <a:p>
            <a:pPr marL="457200" indent="-457200" algn="just">
              <a:buNone/>
            </a:pPr>
            <a:r>
              <a:rPr lang="ru-RU" sz="2400" dirty="0" smtClean="0"/>
              <a:t>2. Выбрать тему проекта, обосновать необходимость изготовления проектного изделия.</a:t>
            </a:r>
          </a:p>
          <a:p>
            <a:pPr marL="457200" indent="-457200" algn="just">
              <a:buNone/>
            </a:pPr>
            <a:r>
              <a:rPr lang="ru-RU" sz="2400" dirty="0" smtClean="0"/>
              <a:t>3. Определить требования к проектируемому изделию.</a:t>
            </a:r>
          </a:p>
          <a:p>
            <a:pPr marL="457200" indent="-457200" algn="just">
              <a:buNone/>
            </a:pPr>
            <a:r>
              <a:rPr lang="ru-RU" sz="2400" dirty="0" smtClean="0"/>
              <a:t>4. Придумать несколько вариантов изделия и выбрать лучший.</a:t>
            </a:r>
          </a:p>
          <a:p>
            <a:pPr marL="457200" indent="-457200" algn="just">
              <a:buAutoNum type="arabicPeriod"/>
            </a:pPr>
            <a:endParaRPr lang="ru-RU" sz="2000" dirty="0"/>
          </a:p>
        </p:txBody>
      </p:sp>
      <p:pic>
        <p:nvPicPr>
          <p:cNvPr id="2051" name="Picture 3" descr="C:\Users\User\Desktop\Картинки\картинки\858f3b96dc4515b2acc7e6ac5d2c87f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0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000240"/>
            <a:ext cx="7072362" cy="4114800"/>
          </a:xfrm>
        </p:spPr>
        <p:txBody>
          <a:bodyPr/>
          <a:lstStyle/>
          <a:p>
            <a:pPr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На </a:t>
            </a:r>
            <a:r>
              <a:rPr lang="ru-RU" sz="2400" b="1" i="1" dirty="0" smtClean="0"/>
              <a:t>поисковом этапе </a:t>
            </a:r>
            <a:r>
              <a:rPr lang="ru-RU" sz="2400" dirty="0" smtClean="0"/>
              <a:t>выбирается тема проекта: подумайте, для кого и что именно вам хотелось бы сделать.</a:t>
            </a:r>
          </a:p>
          <a:p>
            <a:pPr algn="just">
              <a:buNone/>
            </a:pPr>
            <a:r>
              <a:rPr lang="ru-RU" sz="2400" dirty="0" smtClean="0"/>
              <a:t>           Затем проанализируйте, сможете ли вы изготовить задуманное  изделие самостоятельно.</a:t>
            </a:r>
            <a:endParaRPr lang="ru-RU" sz="2400" dirty="0"/>
          </a:p>
        </p:txBody>
      </p:sp>
      <p:pic>
        <p:nvPicPr>
          <p:cNvPr id="3074" name="Picture 2" descr="C:\Users\User\Desktop\Картинки\картинки\31088001_f23fcdf602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286256"/>
            <a:ext cx="3643318" cy="19916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лнечные дни">
  <a:themeElements>
    <a:clrScheme name="Тема Office 1">
      <a:dk1>
        <a:srgbClr val="000000"/>
      </a:dk1>
      <a:lt1>
        <a:srgbClr val="FFCC66"/>
      </a:lt1>
      <a:dk2>
        <a:srgbClr val="996633"/>
      </a:dk2>
      <a:lt2>
        <a:srgbClr val="CC6600"/>
      </a:lt2>
      <a:accent1>
        <a:srgbClr val="FF9933"/>
      </a:accent1>
      <a:accent2>
        <a:srgbClr val="CCCCCC"/>
      </a:accent2>
      <a:accent3>
        <a:srgbClr val="FFE2B8"/>
      </a:accent3>
      <a:accent4>
        <a:srgbClr val="000000"/>
      </a:accent4>
      <a:accent5>
        <a:srgbClr val="FFCAAD"/>
      </a:accent5>
      <a:accent6>
        <a:srgbClr val="B9B9B9"/>
      </a:accent6>
      <a:hlink>
        <a:srgbClr val="CC9900"/>
      </a:hlink>
      <a:folHlink>
        <a:srgbClr val="993366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Солнечные дни</Template>
  <TotalTime>669</TotalTime>
  <Words>784</Words>
  <Application>Microsoft Office PowerPoint</Application>
  <PresentationFormat>Экран (4:3)</PresentationFormat>
  <Paragraphs>121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Солнечные дни</vt:lpstr>
      <vt:lpstr>Творческий проект.</vt:lpstr>
      <vt:lpstr>Цель урока.</vt:lpstr>
      <vt:lpstr>Тип урока, методы проведения.</vt:lpstr>
      <vt:lpstr>Формируемые УУД.</vt:lpstr>
      <vt:lpstr>Формируемые УУД.</vt:lpstr>
      <vt:lpstr>Формируемые УУД.</vt:lpstr>
      <vt:lpstr>Этапы выполнения проекта.</vt:lpstr>
      <vt:lpstr>Поисковый этап.</vt:lpstr>
      <vt:lpstr>Слайд 9</vt:lpstr>
      <vt:lpstr>Технологический этап.</vt:lpstr>
      <vt:lpstr>Слайд 11</vt:lpstr>
      <vt:lpstr>Аналитический этап.</vt:lpstr>
      <vt:lpstr>Слайд 13</vt:lpstr>
      <vt:lpstr>Защита проекта.</vt:lpstr>
      <vt:lpstr>Последовательность выполнения проекта.</vt:lpstr>
      <vt:lpstr>Слайд 16</vt:lpstr>
      <vt:lpstr>Оценка проекта.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проект.</dc:title>
  <dc:creator>User</dc:creator>
  <cp:lastModifiedBy>Администратор</cp:lastModifiedBy>
  <cp:revision>34</cp:revision>
  <cp:lastPrinted>1601-01-01T00:00:00Z</cp:lastPrinted>
  <dcterms:created xsi:type="dcterms:W3CDTF">2011-03-11T06:19:02Z</dcterms:created>
  <dcterms:modified xsi:type="dcterms:W3CDTF">2021-04-30T07:09:38Z</dcterms:modified>
</cp:coreProperties>
</file>