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26" r:id="rId2"/>
    <p:sldId id="316" r:id="rId3"/>
    <p:sldId id="320" r:id="rId4"/>
    <p:sldId id="322" r:id="rId5"/>
    <p:sldId id="324" r:id="rId6"/>
    <p:sldId id="325" r:id="rId7"/>
    <p:sldId id="327" r:id="rId8"/>
    <p:sldId id="328" r:id="rId9"/>
    <p:sldId id="329" r:id="rId10"/>
    <p:sldId id="330" r:id="rId11"/>
    <p:sldId id="331" r:id="rId12"/>
    <p:sldId id="338" r:id="rId13"/>
    <p:sldId id="340" r:id="rId14"/>
    <p:sldId id="333" r:id="rId15"/>
    <p:sldId id="334" r:id="rId16"/>
    <p:sldId id="335" r:id="rId17"/>
    <p:sldId id="336" r:id="rId18"/>
    <p:sldId id="339" r:id="rId19"/>
    <p:sldId id="341" r:id="rId20"/>
    <p:sldId id="317" r:id="rId21"/>
    <p:sldId id="342" r:id="rId22"/>
    <p:sldId id="343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9500"/>
    <a:srgbClr val="604900"/>
    <a:srgbClr val="B2DE82"/>
    <a:srgbClr val="93E3FF"/>
    <a:srgbClr val="E64D08"/>
    <a:srgbClr val="F9CB87"/>
    <a:srgbClr val="F5E3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58" autoAdjust="0"/>
    <p:restoredTop sz="94660"/>
  </p:normalViewPr>
  <p:slideViewPr>
    <p:cSldViewPr>
      <p:cViewPr varScale="1">
        <p:scale>
          <a:sx n="66" d="100"/>
          <a:sy n="66" d="100"/>
        </p:scale>
        <p:origin x="3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6EB274C-A8ED-4BDA-ACFF-FDB49DBAEFB3}" type="datetimeFigureOut">
              <a:rPr lang="ru-RU"/>
              <a:pPr>
                <a:defRPr/>
              </a:pPr>
              <a:t>04.11.2020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AD56340-5F40-4B87-81C7-72FF21429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264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появляются карт</a:t>
            </a:r>
            <a:r>
              <a:rPr lang="ru-RU" baseline="0" dirty="0" smtClean="0"/>
              <a:t> территорий с солеными озерами.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D56340-5F40-4B87-81C7-72FF214298F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270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34CE2B-DC15-4903-971F-923E8665A1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51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AA690-4660-48DE-B7E3-AB7077A93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421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514789-D29F-4FF2-8DA4-C029F88E49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7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372A84-5F91-45B2-981B-1C393E54AA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13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3A972F-0584-4508-9DBD-69BB70CEFF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895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8CF067-E196-4FC9-8D53-B95233DB42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04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586D13-7464-4EEF-A9C0-6CD5B2802A5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125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392D96-8B99-4811-ACB1-904DDB8C87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61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9EA6FB-3BFA-4FA7-BBFA-8A82E56FB21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828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38B57D-D951-402D-8007-BFBB670360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706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F65F3-D8D5-4B84-8A01-3E51505202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68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48E105-3FC5-4DC5-9B6E-B771109D21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85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geosfera.org/afrika/1460-velikaya-riftovaya-dolina.html" TargetMode="External"/><Relationship Id="rId13" Type="http://schemas.openxmlformats.org/officeDocument/2006/relationships/hyperlink" Target="https://www.yachting.su/catalog/2020/2020-mart-aprel/21149/" TargetMode="External"/><Relationship Id="rId18" Type="http://schemas.openxmlformats.org/officeDocument/2006/relationships/hyperlink" Target="https://roseco.su/2017/02/10-faktov-o-bolotah-2-fevralya-den-vodno-bolotnyh-ugodij/" TargetMode="External"/><Relationship Id="rId3" Type="http://schemas.openxmlformats.org/officeDocument/2006/relationships/hyperlink" Target="https://ours-nature.ru/b/book/11/page/5-4-vodnaya-obolochka-zemli/47-29-ozera-i-bolota" TargetMode="External"/><Relationship Id="rId7" Type="http://schemas.openxmlformats.org/officeDocument/2006/relationships/hyperlink" Target="http://learningapps.org/watch?v=p3u27p6yn01" TargetMode="External"/><Relationship Id="rId12" Type="http://schemas.openxmlformats.org/officeDocument/2006/relationships/hyperlink" Target="http://daurzapoved.com/index.php/novosti/vazhnaya-tema/493-vsemirnoe-nasledie-v-daurii" TargetMode="External"/><Relationship Id="rId17" Type="http://schemas.openxmlformats.org/officeDocument/2006/relationships/hyperlink" Target="https://www.zelenograd.ru/story/solnechnogorskaya-bezdna-voshla-v-top-samyh-misticheskih-mest-rossii/" TargetMode="External"/><Relationship Id="rId2" Type="http://schemas.openxmlformats.org/officeDocument/2006/relationships/hyperlink" Target="http://www.geoglobus.ru/earth/geo7/earth08.php" TargetMode="External"/><Relationship Id="rId16" Type="http://schemas.openxmlformats.org/officeDocument/2006/relationships/hyperlink" Target="https://prezentacii.org/prezentacii/prezentacii-po-geografii/137504-reki-rezhim-i-pitanie-rek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uro-map.com/ozero/russia/ladojskoe/" TargetMode="External"/><Relationship Id="rId11" Type="http://schemas.openxmlformats.org/officeDocument/2006/relationships/hyperlink" Target="https://ru.wikipedia.org/wiki/%D0%92%D0%B5%D0%BB%D0%B8%D0%BA%D0%B8%D0%B5_%D0%BE%D0%B7%D1%91%D1%80%D0%B0" TargetMode="External"/><Relationship Id="rId5" Type="http://schemas.openxmlformats.org/officeDocument/2006/relationships/hyperlink" Target="https://www.infokart.ru/chad-na-karte-mira/" TargetMode="External"/><Relationship Id="rId15" Type="http://schemas.openxmlformats.org/officeDocument/2006/relationships/hyperlink" Target="http://vek-noviy.ru/istoriya-drevnego-mira/dolina-nila-i-eyo-obitateli.html" TargetMode="External"/><Relationship Id="rId10" Type="http://schemas.openxmlformats.org/officeDocument/2006/relationships/hyperlink" Target="http://rus-map.ru/map503978_0_0.htm" TargetMode="External"/><Relationship Id="rId19" Type="http://schemas.openxmlformats.org/officeDocument/2006/relationships/hyperlink" Target="http://asiarussia.ru/news/10914/" TargetMode="External"/><Relationship Id="rId4" Type="http://schemas.openxmlformats.org/officeDocument/2006/relationships/hyperlink" Target="https://ozera.info/lakes/about/science/limnology/classification-lakes" TargetMode="External"/><Relationship Id="rId9" Type="http://schemas.openxmlformats.org/officeDocument/2006/relationships/hyperlink" Target="https://fishki.net/2153325-aralyskoe-more---katastrofa-ili-ciklichnosty.html" TargetMode="External"/><Relationship Id="rId14" Type="http://schemas.openxmlformats.org/officeDocument/2006/relationships/hyperlink" Target="https://slide-share.ru/proverka-domashnego-zadaniya-221743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aklass.ru/p/geografiya/7-klass/afrika-247654/geograficheskoe-polozhenie-i-osobennosti-prirody-afriki-236788/re-d135027f-55ae-43c9-80ce-cb7739b8d724" TargetMode="External"/><Relationship Id="rId13" Type="http://schemas.openxmlformats.org/officeDocument/2006/relationships/hyperlink" Target="http://900igr.net/prezentacija/geografija/geografija-6-klass-ozera-bolota-153669/tipy-ozernykh-kotlovin-19.html" TargetMode="External"/><Relationship Id="rId18" Type="http://schemas.openxmlformats.org/officeDocument/2006/relationships/hyperlink" Target="https://tver.radiovera.ru/istok-volgi.html" TargetMode="External"/><Relationship Id="rId3" Type="http://schemas.openxmlformats.org/officeDocument/2006/relationships/hyperlink" Target="https://lenta.ua/top-5-neobychnyh-ozer-planety-8094/" TargetMode="External"/><Relationship Id="rId21" Type="http://schemas.openxmlformats.org/officeDocument/2006/relationships/hyperlink" Target="https://gorod-tv.com/news/obschestvo/87913" TargetMode="External"/><Relationship Id="rId7" Type="http://schemas.openxmlformats.org/officeDocument/2006/relationships/hyperlink" Target="https://webmandry.com/ozero-chad-v-afrike-interesnye-fakty-gde-ono-nahoditsya-na-karte-proishozhdenie-ozera/" TargetMode="External"/><Relationship Id="rId12" Type="http://schemas.openxmlformats.org/officeDocument/2006/relationships/hyperlink" Target="https://www.fotografia.com.ua/2009/09/05/882/" TargetMode="External"/><Relationship Id="rId17" Type="http://schemas.openxmlformats.org/officeDocument/2006/relationships/hyperlink" Target="https://snegir.org/post/velikaya-reka-Sibiri-Ob/" TargetMode="External"/><Relationship Id="rId2" Type="http://schemas.openxmlformats.org/officeDocument/2006/relationships/hyperlink" Target="https://cameralabs.org/aeon/peyzazhnyy-fotograf-izabella-tabachchi/foto/8545-glaz-vulkana-malyj-semyachik-kamchatka-avtor-izabella-tabachchi" TargetMode="External"/><Relationship Id="rId16" Type="http://schemas.openxmlformats.org/officeDocument/2006/relationships/hyperlink" Target="https://kidpassage.com/activity/turkey/belek/vodopad-kursunlu" TargetMode="External"/><Relationship Id="rId20" Type="http://schemas.openxmlformats.org/officeDocument/2006/relationships/hyperlink" Target="https://ria.ru/20190805/1557167054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oretraveler.com/zachem-ehat-v-chad-v-stranu-afriki/" TargetMode="External"/><Relationship Id="rId11" Type="http://schemas.openxmlformats.org/officeDocument/2006/relationships/hyperlink" Target="https://ru.wikipedia.org/wiki/%D0%91%D0%BE%D0%BB%D0%BE%D1%82%D0%BE" TargetMode="External"/><Relationship Id="rId5" Type="http://schemas.openxmlformats.org/officeDocument/2006/relationships/hyperlink" Target="https://regnum.ru/uploads/pictures/news/2019/06/18/regnum_picture_15608677661345797_big.jpg" TargetMode="External"/><Relationship Id="rId15" Type="http://schemas.openxmlformats.org/officeDocument/2006/relationships/hyperlink" Target="http://kkk.tom.ru/index.php/press-tsentr/novosti/454-domashnee-zadanie" TargetMode="External"/><Relationship Id="rId10" Type="http://schemas.openxmlformats.org/officeDocument/2006/relationships/hyperlink" Target="https://melkie.net/zanyatiya-s-detmi/utrennyaya-gimnastika-v-starshey-gruppe.html" TargetMode="External"/><Relationship Id="rId19" Type="http://schemas.openxmlformats.org/officeDocument/2006/relationships/hyperlink" Target="https://hewbi.com/name/2018661025.2023188797-detskaya-pesnya-esli-veselo-zhivetsya-delay-tak" TargetMode="External"/><Relationship Id="rId4" Type="http://schemas.openxmlformats.org/officeDocument/2006/relationships/hyperlink" Target="https://ru.wikipedia.org/wiki/%D0%A4%D0%B0%D0%B9%D0%BB:%D0%9E%D0%B7%D0%B5%D1%80%D0%BE.%D0%9C%D0%B5%D0%B4%D0%B2%D0%B5%D0%B6%D1%8C%D0%B5_%D0%B2_%D1%81%D0%B5%D0%BD%D1%82%D1%8F%D0%B1%D1%80%D0%B5.jpg" TargetMode="External"/><Relationship Id="rId9" Type="http://schemas.openxmlformats.org/officeDocument/2006/relationships/hyperlink" Target="http://www.raster-maps.com/map-of-russia-12/" TargetMode="External"/><Relationship Id="rId14" Type="http://schemas.openxmlformats.org/officeDocument/2006/relationships/hyperlink" Target="http://www.daurzapoved.com/index.php/ru/novosti/vazhnaya-tema/493-vsemirnoe-nasledie-v-daurii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8" y="0"/>
            <a:ext cx="9150091" cy="6858000"/>
          </a:xfrm>
          <a:prstGeom prst="rect">
            <a:avLst/>
          </a:prstGeom>
        </p:spPr>
      </p:pic>
      <p:sp>
        <p:nvSpPr>
          <p:cNvPr id="4" name="Заголовок 5"/>
          <p:cNvSpPr>
            <a:spLocks noGrp="1"/>
          </p:cNvSpPr>
          <p:nvPr>
            <p:ph type="title"/>
          </p:nvPr>
        </p:nvSpPr>
        <p:spPr>
          <a:xfrm>
            <a:off x="46645" y="94992"/>
            <a:ext cx="9116404" cy="1518636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Озера и болота</a:t>
            </a:r>
            <a:endParaRPr lang="ru-RU" sz="80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474" y="177400"/>
            <a:ext cx="8819057" cy="6555641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>
            <a:spAutoFit/>
          </a:bodyPr>
          <a:lstStyle/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00178" y="5410525"/>
            <a:ext cx="3275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 Колышкина Елена Владимировна</a:t>
            </a:r>
          </a:p>
          <a:p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географии высшей квалификационной категории</a:t>
            </a:r>
          </a:p>
          <a:p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№179</a:t>
            </a:r>
          </a:p>
          <a:p>
            <a:r>
              <a:rPr lang="ru-RU" sz="1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Новосибирск</a:t>
            </a:r>
            <a:endParaRPr lang="ru-RU" sz="14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90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ykl-res.azureedge.net/2d3fd584-87fb-4fd7-9fcc-2024cead44ee/%D0%92%D0%BD%D1%83%D1%82%D1%80%D0%B5%D0%BD%D0%BD%D0%B8%D0%B5%20%D0%B2%D0%BE%D0%B4%D1%8B%204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9802" y="17356"/>
            <a:ext cx="6528614" cy="684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4036918" y="2060848"/>
            <a:ext cx="1111146" cy="52217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724128" y="3429001"/>
            <a:ext cx="1224136" cy="64807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31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uskerealie.zcu.cz/sites/default/files/images/mapa-12-13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330" y="764703"/>
            <a:ext cx="9044902" cy="570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59" y="0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Физическая карта России</a:t>
            </a:r>
            <a:endParaRPr lang="ru-RU" sz="4400" b="1" dirty="0"/>
          </a:p>
        </p:txBody>
      </p:sp>
      <p:sp>
        <p:nvSpPr>
          <p:cNvPr id="4" name="Овал 3"/>
          <p:cNvSpPr/>
          <p:nvPr/>
        </p:nvSpPr>
        <p:spPr>
          <a:xfrm>
            <a:off x="3347864" y="4653136"/>
            <a:ext cx="360040" cy="504056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 rot="6110136" flipH="1" flipV="1">
            <a:off x="864242" y="3677213"/>
            <a:ext cx="367155" cy="714386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07" y="3284984"/>
            <a:ext cx="2507393" cy="23967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03" y="1266904"/>
            <a:ext cx="3379781" cy="239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1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Если весело живется..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424" y="6214110"/>
            <a:ext cx="609600" cy="6096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59" y="0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Физкультминутка</a:t>
            </a:r>
            <a:endParaRPr lang="ru-RU" sz="4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257" y="1556792"/>
            <a:ext cx="6519303" cy="367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25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58" y="0"/>
            <a:ext cx="7992889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Что такое болото?</a:t>
            </a:r>
            <a:endParaRPr lang="ru-RU" sz="4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961010"/>
              </p:ext>
            </p:extLst>
          </p:nvPr>
        </p:nvGraphicFramePr>
        <p:xfrm>
          <a:off x="107505" y="1393427"/>
          <a:ext cx="8928992" cy="216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2167">
                  <a:extLst>
                    <a:ext uri="{9D8B030D-6E8A-4147-A177-3AD203B41FA5}">
                      <a16:colId xmlns:a16="http://schemas.microsoft.com/office/drawing/2014/main" val="2455618164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47592969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4181248460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1971941170"/>
                    </a:ext>
                  </a:extLst>
                </a:gridCol>
                <a:gridCol w="5040561">
                  <a:extLst>
                    <a:ext uri="{9D8B030D-6E8A-4147-A177-3AD203B41FA5}">
                      <a16:colId xmlns:a16="http://schemas.microsoft.com/office/drawing/2014/main" val="1503212390"/>
                    </a:ext>
                  </a:extLst>
                </a:gridCol>
              </a:tblGrid>
              <a:tr h="813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Понятие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Что такое?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Существенные признаки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485529"/>
                  </a:ext>
                </a:extLst>
              </a:tr>
              <a:tr h="1346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</a:rPr>
                        <a:t>=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</a:rPr>
                        <a:t>+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76110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2851" y="2348880"/>
            <a:ext cx="14248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/>
              <a:t>Болото </a:t>
            </a:r>
            <a:endParaRPr lang="ru-RU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93693" y="2348880"/>
            <a:ext cx="19022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/>
              <a:t>участок </a:t>
            </a:r>
          </a:p>
          <a:p>
            <a:pPr>
              <a:spcAft>
                <a:spcPts val="0"/>
              </a:spcAft>
            </a:pPr>
            <a:r>
              <a:rPr lang="ru-RU" sz="2400" dirty="0" smtClean="0"/>
              <a:t>суши</a:t>
            </a:r>
            <a:endParaRPr lang="ru-RU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317417"/>
            <a:ext cx="50405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/>
              <a:t>избыточно увлажненный, имеющий слой торфа, покрытый влаголюбивой растительностью</a:t>
            </a:r>
            <a:endParaRPr lang="ru-RU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2568" y="3789040"/>
            <a:ext cx="3904613" cy="2928460"/>
          </a:xfrm>
          <a:prstGeom prst="rect">
            <a:avLst/>
          </a:prstGeom>
        </p:spPr>
      </p:pic>
      <p:pic>
        <p:nvPicPr>
          <p:cNvPr id="8" name="Picture 6" descr="Картинка к слову «Камыши, Тростник, Болото» - Сеть словесных ...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301" y="25061"/>
            <a:ext cx="1045323" cy="99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70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59" y="0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Работа в микрогруппах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764704"/>
            <a:ext cx="903649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+mn-lt"/>
              </a:rPr>
              <a:t>Проблемные задания для групповой работы:</a:t>
            </a:r>
          </a:p>
          <a:p>
            <a:endParaRPr lang="ru-RU" sz="1000" dirty="0">
              <a:latin typeface="+mn-lt"/>
            </a:endParaRPr>
          </a:p>
          <a:p>
            <a:r>
              <a:rPr lang="ru-RU" sz="1900" dirty="0">
                <a:latin typeface="+mn-lt"/>
              </a:rPr>
              <a:t>1. На Западно-Сибирской равнине за год выпадает 300-500 мм. осадков, что значительно меньше, чем на тех же широтах Восточно-Европейской равнины. Объясните, почему большая часть Западно-Сибирской равнины сильно заболочена?</a:t>
            </a:r>
          </a:p>
          <a:p>
            <a:r>
              <a:rPr lang="ru-RU" sz="1900" dirty="0">
                <a:latin typeface="+mn-lt"/>
              </a:rPr>
              <a:t>2. Какие проблемы возникают в связи со строительством водохранилищ на равнинных реках?</a:t>
            </a:r>
          </a:p>
          <a:p>
            <a:r>
              <a:rPr lang="ru-RU" sz="1900" dirty="0">
                <a:latin typeface="+mn-lt"/>
              </a:rPr>
              <a:t>3. В чем сходство и различие сточных и бессточных озёр?</a:t>
            </a:r>
          </a:p>
          <a:p>
            <a:r>
              <a:rPr lang="ru-RU" sz="1900" dirty="0">
                <a:latin typeface="+mn-lt"/>
              </a:rPr>
              <a:t>4. Какие источники загрязнения озер вы знаете? Предложите меры по их охране.</a:t>
            </a:r>
          </a:p>
          <a:p>
            <a:r>
              <a:rPr lang="ru-RU" sz="1900" dirty="0">
                <a:latin typeface="+mn-lt"/>
              </a:rPr>
              <a:t>5. На берегу озера для устройства пляжа вырубили деревья. Как вы думаете, к каким последствиям это приведет?</a:t>
            </a:r>
          </a:p>
          <a:p>
            <a:r>
              <a:rPr lang="ru-RU" sz="1900" dirty="0">
                <a:latin typeface="+mn-lt"/>
              </a:rPr>
              <a:t>6. Мертвым морем называют бессточное соленое озеро. Уровень этого удивительного водоёма на 418 метров ниже уровня соседнего с ним Средиземного моря. Почему его называют Мертвым морем?</a:t>
            </a:r>
          </a:p>
          <a:p>
            <a:r>
              <a:rPr lang="ru-RU" sz="1900" dirty="0">
                <a:latin typeface="+mn-lt"/>
              </a:rPr>
              <a:t>7. Почему одни озера имеют пресную воду, а другие - соленую? От чего это зависит? Почему бессточные озера чаще всего соленые? </a:t>
            </a:r>
          </a:p>
          <a:p>
            <a:r>
              <a:rPr lang="ru-RU" sz="1900" dirty="0">
                <a:latin typeface="+mn-lt"/>
              </a:rPr>
              <a:t>8. Почему некоторые озера называют морями (Каспийское, Аральское, Мертвое)?</a:t>
            </a:r>
          </a:p>
          <a:p>
            <a:r>
              <a:rPr lang="ru-RU" sz="1900" dirty="0">
                <a:latin typeface="+mn-lt"/>
              </a:rPr>
              <a:t>9. Какие факторы влияют на плотность озерной системы?</a:t>
            </a:r>
          </a:p>
          <a:p>
            <a:r>
              <a:rPr lang="ru-RU" sz="1900" dirty="0">
                <a:latin typeface="+mn-lt"/>
              </a:rPr>
              <a:t>10. Как вы объясните тот факт, что у озера Балхаш (Казахстан) западная половина его пресная, а восточная половина – соленая?</a:t>
            </a:r>
          </a:p>
        </p:txBody>
      </p:sp>
    </p:spTree>
    <p:extLst>
      <p:ext uri="{BB962C8B-B14F-4D97-AF65-F5344CB8AC3E}">
        <p14:creationId xmlns:p14="http://schemas.microsoft.com/office/powerpoint/2010/main" val="237961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96441"/>
              </p:ext>
            </p:extLst>
          </p:nvPr>
        </p:nvGraphicFramePr>
        <p:xfrm>
          <a:off x="179512" y="1998656"/>
          <a:ext cx="8784976" cy="4389120"/>
        </p:xfrm>
        <a:graphic>
          <a:graphicData uri="http://schemas.openxmlformats.org/drawingml/2006/table">
            <a:tbl>
              <a:tblPr/>
              <a:tblGrid>
                <a:gridCol w="8784976">
                  <a:extLst>
                    <a:ext uri="{9D8B030D-6E8A-4147-A177-3AD203B41FA5}">
                      <a16:colId xmlns:a16="http://schemas.microsoft.com/office/drawing/2014/main" val="13989296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(1) Озеро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— водоём суши, расположенный в природном углублении, называемым котловиной. (2) Если озеро образовалось в котловине, связанной с деятельностью ледника, его называют ледниковым; в разломе земной коры — тектоническим; в кратере потухшего вулкана — вулканическим. (3) Самое большое озеро в мире — Каспийское море-озеро; самое глубокое — озеро Байкал. (4) Во влажном климате преобладают пресные озёра, а в засушливом — солёные. </a:t>
                      </a:r>
                      <a:endParaRPr lang="ru-RU" sz="2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5) Самым солёным озером на планете является Мёртвое море. (6) Озёра, в которые впадают одни реки и берут начало другие реки, называются сточными, а озёра, из которых отсутствует речной сток, — бессточными.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2382710"/>
                  </a:ext>
                </a:extLst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1134" y="126447"/>
            <a:ext cx="91440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0070C0"/>
                </a:solidFill>
              </a:rPr>
              <a:t>Закрепление: </a:t>
            </a:r>
          </a:p>
          <a:p>
            <a:pPr algn="ctr" fontAlgn="auto">
              <a:spcAft>
                <a:spcPts val="0"/>
              </a:spcAft>
            </a:pPr>
            <a:r>
              <a:rPr lang="ru-RU" sz="4400" b="1" dirty="0" smtClean="0">
                <a:solidFill>
                  <a:srgbClr val="0070C0"/>
                </a:solidFill>
              </a:rPr>
              <a:t>решаем задание из ВПР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427984" y="6126166"/>
            <a:ext cx="2107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ответ: 246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458324"/>
              </p:ext>
            </p:extLst>
          </p:nvPr>
        </p:nvGraphicFramePr>
        <p:xfrm>
          <a:off x="155419" y="1267136"/>
          <a:ext cx="8784976" cy="731520"/>
        </p:xfrm>
        <a:graphic>
          <a:graphicData uri="http://schemas.openxmlformats.org/drawingml/2006/table">
            <a:tbl>
              <a:tblPr/>
              <a:tblGrid>
                <a:gridCol w="8784976">
                  <a:extLst>
                    <a:ext uri="{9D8B030D-6E8A-4147-A177-3AD203B41FA5}">
                      <a16:colId xmlns:a16="http://schemas.microsoft.com/office/drawing/2014/main" val="1543188613"/>
                    </a:ext>
                  </a:extLst>
                </a:gridCol>
              </a:tblGrid>
              <a:tr h="393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каким предложениям можно сделать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вывод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видах озёр? Назовите номера предложений.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005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984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746305"/>
              </p:ext>
            </p:extLst>
          </p:nvPr>
        </p:nvGraphicFramePr>
        <p:xfrm>
          <a:off x="359024" y="753225"/>
          <a:ext cx="8784976" cy="365760"/>
        </p:xfrm>
        <a:graphic>
          <a:graphicData uri="http://schemas.openxmlformats.org/drawingml/2006/table">
            <a:tbl>
              <a:tblPr/>
              <a:tblGrid>
                <a:gridCol w="8784976">
                  <a:extLst>
                    <a:ext uri="{9D8B030D-6E8A-4147-A177-3AD203B41FA5}">
                      <a16:colId xmlns:a16="http://schemas.microsoft.com/office/drawing/2014/main" val="194528014"/>
                    </a:ext>
                  </a:extLst>
                </a:gridCol>
              </a:tblGrid>
              <a:tr h="283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рисункам определить происхождение озерных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котловин.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282075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11559" y="0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Закрепление</a:t>
            </a:r>
            <a:endParaRPr lang="ru-RU" sz="4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701" y="1317518"/>
            <a:ext cx="3394012" cy="25513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7219" y="1317517"/>
            <a:ext cx="3491268" cy="255131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9792" y="3917588"/>
            <a:ext cx="3456384" cy="28957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1609" y="1167744"/>
            <a:ext cx="3014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+mn-lt"/>
              </a:rPr>
              <a:t>В разломе земной коры</a:t>
            </a:r>
            <a:endParaRPr lang="ru-RU" sz="20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5755" y="1209694"/>
            <a:ext cx="3014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+mn-lt"/>
              </a:rPr>
              <a:t>В прогибе земной коры</a:t>
            </a:r>
            <a:endParaRPr lang="ru-RU" sz="20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2905" y="4252026"/>
            <a:ext cx="3650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В кратере потухшего вулкана</a:t>
            </a:r>
            <a:endParaRPr lang="ru-RU" sz="20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8938" y="2040960"/>
            <a:ext cx="47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1.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508953" y="2066273"/>
            <a:ext cx="47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2.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27029" y="4913451"/>
            <a:ext cx="47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3.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14253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317" y="1290847"/>
            <a:ext cx="3561626" cy="257228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11559" y="0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Закрепление</a:t>
            </a:r>
            <a:endParaRPr lang="ru-RU" sz="4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50740"/>
              </p:ext>
            </p:extLst>
          </p:nvPr>
        </p:nvGraphicFramePr>
        <p:xfrm>
          <a:off x="359024" y="753225"/>
          <a:ext cx="8784976" cy="365760"/>
        </p:xfrm>
        <a:graphic>
          <a:graphicData uri="http://schemas.openxmlformats.org/drawingml/2006/table">
            <a:tbl>
              <a:tblPr/>
              <a:tblGrid>
                <a:gridCol w="8784976">
                  <a:extLst>
                    <a:ext uri="{9D8B030D-6E8A-4147-A177-3AD203B41FA5}">
                      <a16:colId xmlns:a16="http://schemas.microsoft.com/office/drawing/2014/main" val="194528014"/>
                    </a:ext>
                  </a:extLst>
                </a:gridCol>
              </a:tblGrid>
              <a:tr h="2834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 рисункам определить происхождение озерных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котловин.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282075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6607" y="1258991"/>
            <a:ext cx="3289540" cy="2569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6" y="3998743"/>
            <a:ext cx="3620268" cy="27426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6229" y="1188586"/>
            <a:ext cx="3887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В результате камнепада в горах</a:t>
            </a:r>
            <a:endParaRPr lang="ru-RU" sz="20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1140894"/>
            <a:ext cx="3650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+mn-lt"/>
              </a:rPr>
              <a:t>В старом русле реки</a:t>
            </a:r>
            <a:endParaRPr lang="ru-RU" sz="20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3358" y="3962980"/>
            <a:ext cx="3650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+mn-lt"/>
              </a:rPr>
              <a:t>В результате просадки грунта</a:t>
            </a:r>
            <a:endParaRPr lang="ru-RU" sz="20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780" y="2079317"/>
            <a:ext cx="47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4.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839674" y="2077376"/>
            <a:ext cx="47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5.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456130" y="4908390"/>
            <a:ext cx="4727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9598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611559" y="-55461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Закрепление</a:t>
            </a:r>
            <a:endParaRPr lang="ru-RU" sz="4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82623" y="673947"/>
            <a:ext cx="6629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</a:rPr>
              <a:t>Составить по рисунку рассказ о Байкале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1110077"/>
            <a:ext cx="5826920" cy="565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3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10580" y="0"/>
            <a:ext cx="7921859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Подведение итогов</a:t>
            </a:r>
            <a:endParaRPr lang="ru-RU" sz="4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672" y="859264"/>
            <a:ext cx="5675184" cy="143735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16286" y="1962557"/>
            <a:ext cx="20517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Огнецвет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latin typeface="+mn-lt"/>
            </a:endParaRPr>
          </a:p>
        </p:txBody>
      </p:sp>
      <p:pic>
        <p:nvPicPr>
          <p:cNvPr id="1026" name="Picture 2" descr="Список объектов всемирного наследия юнеско в россии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2420888"/>
            <a:ext cx="6190663" cy="43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4141177" y="5517232"/>
            <a:ext cx="1397940" cy="72008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50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4725144"/>
            <a:ext cx="9144000" cy="112474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Файнворд</a:t>
            </a:r>
            <a:br>
              <a:rPr lang="ru-RU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«Реки»</a:t>
            </a:r>
          </a:p>
          <a:p>
            <a:pPr algn="ctr" fontAlgn="auto">
              <a:spcAft>
                <a:spcPts val="0"/>
              </a:spcAft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/правила игры размещены в технологической карте/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0772" y="188640"/>
            <a:ext cx="3942455" cy="38064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0366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6618" y="2376601"/>
            <a:ext cx="8820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+mn-lt"/>
              </a:rPr>
              <a:t>§33</a:t>
            </a:r>
            <a:r>
              <a:rPr lang="ru-RU" sz="2400" dirty="0">
                <a:latin typeface="+mn-lt"/>
              </a:rPr>
              <a:t>,</a:t>
            </a:r>
            <a:r>
              <a:rPr lang="ru-RU" sz="2400" b="1" dirty="0">
                <a:latin typeface="+mn-lt"/>
              </a:rPr>
              <a:t> </a:t>
            </a:r>
            <a:r>
              <a:rPr lang="ru-RU" sz="2400" dirty="0">
                <a:latin typeface="+mn-lt"/>
              </a:rPr>
              <a:t>выучить определение понятиям по теме урока, устно ответить на вопросы к параграфу (разноуровневые), нанести на контурную карту озера, которые выделены в тексте параграфа, составить описание озера Байкал по плану на стр. 112 учебника.</a:t>
            </a:r>
          </a:p>
          <a:p>
            <a:r>
              <a:rPr lang="ru-RU" sz="2400" b="1" dirty="0">
                <a:latin typeface="+mn-lt"/>
              </a:rPr>
              <a:t>По желанию </a:t>
            </a:r>
            <a:r>
              <a:rPr lang="ru-RU" sz="2400" dirty="0">
                <a:latin typeface="+mn-lt"/>
              </a:rPr>
              <a:t>(на выбор):</a:t>
            </a:r>
          </a:p>
          <a:p>
            <a:pPr marL="261938" indent="-261938"/>
            <a:r>
              <a:rPr lang="ru-RU" sz="2400" dirty="0">
                <a:latin typeface="+mn-lt"/>
              </a:rPr>
              <a:t>1. Создать постер (фотоколлаж) «10 самых знаменитых </a:t>
            </a:r>
            <a:r>
              <a:rPr lang="ru-RU" sz="2400" dirty="0" smtClean="0">
                <a:latin typeface="+mn-lt"/>
              </a:rPr>
              <a:t>озёр </a:t>
            </a:r>
            <a:r>
              <a:rPr lang="ru-RU" sz="2400" dirty="0">
                <a:latin typeface="+mn-lt"/>
              </a:rPr>
              <a:t>мира».</a:t>
            </a:r>
          </a:p>
          <a:p>
            <a:r>
              <a:rPr lang="ru-RU" sz="2400" dirty="0">
                <a:latin typeface="+mn-lt"/>
              </a:rPr>
              <a:t>2. </a:t>
            </a:r>
            <a:r>
              <a:rPr lang="ru-RU" sz="2400" dirty="0" smtClean="0">
                <a:latin typeface="+mn-lt"/>
              </a:rPr>
              <a:t>Презентация на </a:t>
            </a:r>
            <a:r>
              <a:rPr lang="ru-RU" sz="2400" dirty="0">
                <a:latin typeface="+mn-lt"/>
              </a:rPr>
              <a:t>тему «</a:t>
            </a:r>
            <a:r>
              <a:rPr lang="ru-RU" sz="2400" dirty="0" smtClean="0">
                <a:latin typeface="+mn-lt"/>
              </a:rPr>
              <a:t>Озёра-уникумы</a:t>
            </a:r>
            <a:r>
              <a:rPr lang="ru-RU" sz="2400" dirty="0">
                <a:latin typeface="+mn-lt"/>
              </a:rPr>
              <a:t>».</a:t>
            </a:r>
          </a:p>
          <a:p>
            <a:r>
              <a:rPr lang="ru-RU" sz="2400" dirty="0">
                <a:latin typeface="+mn-lt"/>
              </a:rPr>
              <a:t>3. Проект «Проблемы Аральского моря</a:t>
            </a:r>
            <a:r>
              <a:rPr lang="ru-RU" sz="2400" dirty="0" smtClean="0">
                <a:latin typeface="+mn-lt"/>
              </a:rPr>
              <a:t>».</a:t>
            </a:r>
          </a:p>
          <a:p>
            <a:r>
              <a:rPr lang="ru-RU" sz="2400" dirty="0" smtClean="0">
                <a:latin typeface="+mn-lt"/>
              </a:rPr>
              <a:t>4. Презентация «Васюганские болота».</a:t>
            </a:r>
            <a:endParaRPr lang="ru-RU" sz="2400" dirty="0">
              <a:latin typeface="+mn-lt"/>
            </a:endParaRPr>
          </a:p>
        </p:txBody>
      </p:sp>
      <p:pic>
        <p:nvPicPr>
          <p:cNvPr id="1026" name="Picture 2" descr="77d41a129d74e29e4f733c7ad4919db4 XL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" t="900" r="2352"/>
          <a:stretch/>
        </p:blipFill>
        <p:spPr bwMode="auto">
          <a:xfrm>
            <a:off x="2987824" y="188640"/>
            <a:ext cx="2832744" cy="218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0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-20194"/>
            <a:ext cx="7921859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Источники </a:t>
            </a:r>
            <a:r>
              <a:rPr lang="ru-RU" sz="4800" b="1" dirty="0" smtClean="0">
                <a:solidFill>
                  <a:srgbClr val="0070C0"/>
                </a:solidFill>
              </a:rPr>
              <a:t>информации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668" y="764704"/>
            <a:ext cx="9036007" cy="6139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А.И. Алексеев, В.В. Николина, Е.К. Липкина, С.И. Болысов, Г.Ю. Кузнецова География 5-6 классы / М: Просвещение, 2019.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Наумов С.А. Задачи по географии /М: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Мирос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1993.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Ладилова Н.Н. Дидактические материалы по физической географии 6 класс /М: Просвещение, 1998.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Понурова Г.А. Проблемный подход в обучении географии в средней школе /М: Просвещение, 1991.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Субботин Г.П. Задачник по географии 6 класс /М: </a:t>
            </a: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Аквариус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1997.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Панчешникова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Л.М. Методика обучения географии в школе /М: Просвещение, 1997.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Кугут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И.А. Шаблон игры «Файнворд».</a:t>
            </a: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http://www.geoglobus.ru/earth/geo7/earth08.php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https://ours-nature.ru/b/book/11/page/5-4-vodnaya-obolochka-zemli/47-29-ozera-i-bolota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https://ozera.info/lakes/about/science/limnology/classification-lakes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https://www.infokart.ru/chad-na-karte-mira/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https://euro-map.com/ozero/russia/ladojskoe/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http://learningapps.org/watch?v=p3u27p6yn01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https://geosfera.org/afrika/1460-velikaya-riftovaya-dolina.html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https://fishki.net/2153325-aralyskoe-more---katastrofa-ili-ciklichnosty.html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>
              <a:spcAft>
                <a:spcPts val="0"/>
              </a:spcAft>
            </a:pP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://</a:t>
            </a:r>
            <a:r>
              <a:rPr lang="en-US" sz="1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rus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-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map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1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ru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map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503978_0_0.</a:t>
            </a:r>
            <a:r>
              <a:rPr lang="en-US" sz="1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htm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://</a:t>
            </a:r>
            <a:r>
              <a:rPr lang="en-US" sz="1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ru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1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wikipedia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.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org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/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wiki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/%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0%92%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5%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8%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BA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8%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5_%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BE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7%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1%91%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1%80%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D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0%</a:t>
            </a:r>
            <a:r>
              <a:rPr lang="en-US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B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0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http://daurzapoved.com/index.php/novosti/vazhnaya-tema/493-vsemirnoe-nasledie-v-daurii</a:t>
            </a:r>
            <a:r>
              <a:rPr lang="ru-RU" sz="1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u="sng" dirty="0" smtClean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https://www.yachting.su/catalog/2020/2020-mart-aprel/21149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/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slide-share.ru/proverka-domashnego-zadaniya-221743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vek-noviy.ru/istoriya-drevnego-mira/dolina-nila-i-eyo-obitateli.html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prezentacii.org/prezentacii/prezentacii-po-geografii/137504-reki-rezhim-i-pitanie-rek.html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7"/>
              </a:rPr>
              <a:t>https://www.zelenograd.ru/story/solnechnogorskaya-bezdna-voshla-v-top-samyh-misticheskih-mest-rossii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7"/>
              </a:rPr>
              <a:t>/</a:t>
            </a: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https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roseco.su/2017/02/10-faktov-o-bolotah-2-fevralya-den-vodno-bolotnyh-ugodij/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9"/>
              </a:rPr>
              <a:t>http://asiarussia.ru/news/10914/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28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6712"/>
            <a:ext cx="9036496" cy="5855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://cameralabs.org/aeon/peyzazhnyy-fotograf-izabella-tabachchi/foto/8545-glaz-vulkana-malyj-semyachik-kamchatka-avtor-izabella-tabachchi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https://lenta.ua/top-5-neobychnyh-ozer-planety-8094</a:t>
            </a: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/</a:t>
            </a:r>
            <a:endParaRPr lang="ru-RU" sz="1400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https://ru.wikipedia.org/wiki/%D0%A4%D0%B0%D0%B9%D0%BB:%D0%9E%D0%B7%D0%B5%D1%80%D0%BE.%D0%9C%D0%B5%D0%B4%D0%B2%D0%B5%D0%B6%D1%8C%D0%B5_%D0%B2_%</a:t>
            </a:r>
            <a:r>
              <a:rPr lang="en-US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D1%81%D0%B5%D0%BD%D1%82%D1%8F%D0%B1%D1%80%D0%B5.jpg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://regnum.ru/uploads/pictures/news/2019/06/18/regnum_picture_15608677661345797_big.jpg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https://moretraveler.com/zachem-ehat-v-chad-v-stranu-afriki/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https://webmandry.com/ozero-chad-v-afrike-interesnye-fakty-gde-ono-nahoditsya-na-karte-proishozhdenie-ozera/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https://www.yaklass.ru/p/geografiya/7-klass/afrika-247654/geograficheskoe-polozhenie-i-osobennosti-prirody-afriki-236788/re-d135027f-55ae-43c9-80ce-cb7739b8d724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http://www.raster-maps.com/map-of-russia-12/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https://melkie.net/zanyatiya-s-detmi/utrennyaya-gimnastika-v-starshey-gruppe.html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https://ru.wikipedia.org/wiki/%D0%91%D0%BE%D0%BB%D0%BE%D1%82%D0%BE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https://www.fotografia.com.ua/2009/09/05/882/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http://900igr.net/prezentacija/geografija/geografija-6-klass-ozera-bolota-153669/tipy-ozernykh-kotlovin-19.html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</a:t>
            </a: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://www.daurzapoved.com/index.php/ru/novosti/vazhnaya-tema/493-vsemirnoe-nasledie-v-daurii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http://kkk.tom.ru/index.php/press-tsentr/novosti/454-domashnee-zadanie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https://kidpassage.com/activity/turkey/belek/vodopad-kursunlu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7"/>
              </a:rPr>
              <a:t>https://snegir.org/post/velikaya-reka-Sibiri-Ob/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https://tver.radiovera.ru/istok-volgi.html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9"/>
              </a:rPr>
              <a:t>https://hewbi.com/name/2018661025.2023188797-detskaya-pesnya-esli-veselo-zhivetsya-delay-tak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0"/>
              </a:rPr>
              <a:t>https://ria.ru/20190805/1557167054.html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1"/>
              </a:rPr>
              <a:t>https://gorod-tv.com/news/obschestvo/87913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</a:t>
            </a: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sites.google.com/site/ekaterinafisoon/zadanie-no3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611560" y="-20194"/>
            <a:ext cx="7921859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Источники </a:t>
            </a:r>
            <a:r>
              <a:rPr lang="ru-RU" sz="4800" b="1" dirty="0" smtClean="0">
                <a:solidFill>
                  <a:srgbClr val="0070C0"/>
                </a:solidFill>
              </a:rPr>
              <a:t>информации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166407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14500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75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50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5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86375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00750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15125" y="121443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14500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428875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43250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7625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86375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00750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15125" y="185737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14500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28875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43250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857625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72000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286375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00750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15125" y="250031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14500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428875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43250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7625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572000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86375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000750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715125" y="314325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714500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428875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у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143250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857625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72000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р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86375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00750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715125" y="3786188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714500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428875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143250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57625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572000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286375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000750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715125" y="4429125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714500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428875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143250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3857625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572000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г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286375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с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000750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solidFill>
                  <a:schemeClr val="tx1"/>
                </a:solidFill>
              </a:rPr>
              <a:t>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715125" y="5072063"/>
            <a:ext cx="7143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714500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428875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о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143250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857625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572000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solidFill>
                  <a:schemeClr val="tx1"/>
                </a:solidFill>
              </a:rPr>
              <a:t>п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286375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000750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715125" y="5715000"/>
            <a:ext cx="7143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89693"/>
            <a:ext cx="1905645" cy="1071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299" y="1889276"/>
            <a:ext cx="1571634" cy="11472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0437" y="83581"/>
            <a:ext cx="1927087" cy="1067606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50" y="4691379"/>
            <a:ext cx="1584176" cy="2047242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8299" y="5567915"/>
            <a:ext cx="1571634" cy="1170706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16" y="83580"/>
            <a:ext cx="1913674" cy="1078037"/>
          </a:xfrm>
          <a:prstGeom prst="rect">
            <a:avLst/>
          </a:prstGeom>
        </p:spPr>
      </p:pic>
      <p:pic>
        <p:nvPicPr>
          <p:cNvPr id="76" name="Picture 6" descr="C:\Documents and Settings\Администратор\Мои документы\Мои рисунки\Гидросфера\1262521499_125083[1]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8299" y="3652964"/>
            <a:ext cx="1571634" cy="1404310"/>
          </a:xfrm>
          <a:prstGeom prst="rect">
            <a:avLst/>
          </a:prstGeom>
          <a:noFill/>
        </p:spPr>
      </p:pic>
      <p:pic>
        <p:nvPicPr>
          <p:cNvPr id="78" name="Picture 5" descr="C:\Documents and Settings\Администратор\Мои документы\Мои рисунки\Водопады\водопад (48)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16" y="2226195"/>
            <a:ext cx="1587210" cy="142227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106806" y="6348412"/>
            <a:ext cx="4913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ФАЙНВОРД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6317" y="1135864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паводок</a:t>
            </a:r>
            <a:endParaRPr lang="ru-RU" dirty="0">
              <a:latin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806467" y="432718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половодье</a:t>
            </a:r>
            <a:endParaRPr lang="ru-RU" dirty="0">
              <a:latin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349645" y="432718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р. Обь</a:t>
            </a:r>
            <a:endParaRPr lang="ru-RU" dirty="0"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455534" y="1590816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исток Волги</a:t>
            </a:r>
            <a:endParaRPr lang="ru-RU" dirty="0">
              <a:latin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6316" y="3601522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водопад</a:t>
            </a:r>
            <a:endParaRPr lang="ru-RU" dirty="0">
              <a:latin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533141" y="3357643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пороги</a:t>
            </a:r>
            <a:endParaRPr lang="ru-RU" dirty="0">
              <a:latin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496742" y="5232673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водораздел</a:t>
            </a:r>
            <a:endParaRPr lang="ru-RU" dirty="0"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3661" y="4381262"/>
            <a:ext cx="1587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устье р. Нил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408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33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9999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33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FF"/>
                                      </p:to>
                                    </p:animClr>
                                    <p:set>
                                      <p:cBhvr>
                                        <p:cTn id="2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1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1" fill="hold">
                      <p:stCondLst>
                        <p:cond delay="0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5" fill="hold">
                      <p:stCondLst>
                        <p:cond delay="0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2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4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5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5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6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7" fill="hold">
                      <p:stCondLst>
                        <p:cond delay="0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7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7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8" fill="hold">
                      <p:stCondLst>
                        <p:cond delay="0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39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9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0" fill="hold">
                      <p:stCondLst>
                        <p:cond delay="0"/>
                      </p:stCondLst>
                      <p:childTnLst>
                        <p:par>
                          <p:cTn id="401" fill="hold">
                            <p:stCondLst>
                              <p:cond delay="0"/>
                            </p:stCondLst>
                            <p:childTnLst>
                              <p:par>
                                <p:cTn id="4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0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0" fill="hold">
                      <p:stCondLst>
                        <p:cond delay="0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4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5" fill="hold">
                      <p:stCondLst>
                        <p:cond delay="0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1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0" fill="hold">
                      <p:stCondLst>
                        <p:cond delay="0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0" fill="hold">
                      <p:stCondLst>
                        <p:cond delay="0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5" fill="hold">
                      <p:stCondLst>
                        <p:cond delay="0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3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0" fill="hold">
                      <p:stCondLst>
                        <p:cond delay="0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5" fill="hold">
                      <p:stCondLst>
                        <p:cond delay="0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0" fill="hold">
                      <p:stCondLst>
                        <p:cond delay="0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FF"/>
                                      </p:to>
                                    </p:animClr>
                                    <p:set>
                                      <p:cBhvr>
                                        <p:cTn id="4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2000"/>
                            </p:stCondLst>
                            <p:childTnLst>
                              <p:par>
                                <p:cTn id="4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4" fill="hold">
                      <p:stCondLst>
                        <p:cond delay="0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FF"/>
                                      </p:to>
                                    </p:animClr>
                                    <p:set>
                                      <p:cBhvr>
                                        <p:cTn id="46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FF"/>
                                      </p:to>
                                    </p:animClr>
                                    <p:set>
                                      <p:cBhvr>
                                        <p:cTn id="47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7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8" fill="hold">
                      <p:stCondLst>
                        <p:cond delay="0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FF"/>
                                      </p:to>
                                    </p:animClr>
                                    <p:set>
                                      <p:cBhvr>
                                        <p:cTn id="48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3" grpId="0" animBg="1"/>
      <p:bldP spid="25" grpId="0" animBg="1"/>
      <p:bldP spid="31" grpId="0" animBg="1"/>
      <p:bldP spid="36" grpId="0" animBg="1"/>
      <p:bldP spid="41" grpId="0" animBg="1"/>
      <p:bldP spid="51" grpId="0" animBg="1"/>
      <p:bldP spid="53" grpId="0" animBg="1"/>
      <p:bldP spid="59" grpId="0" animBg="1"/>
      <p:bldP spid="61" grpId="0" animBg="1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028"/>
            <a:ext cx="7886700" cy="93610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Загадки</a:t>
            </a:r>
            <a:r>
              <a:rPr lang="ru-RU" sz="4400" b="1" dirty="0" smtClean="0"/>
              <a:t> 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3492" y="1304765"/>
            <a:ext cx="6192688" cy="3981759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1.</a:t>
            </a:r>
            <a:r>
              <a:rPr lang="ru-RU" sz="2800" b="1" dirty="0" smtClean="0"/>
              <a:t> </a:t>
            </a:r>
            <a:r>
              <a:rPr lang="ru-RU" sz="2800" dirty="0" smtClean="0"/>
              <a:t>Посреди </a:t>
            </a:r>
            <a:r>
              <a:rPr lang="ru-RU" sz="2800" dirty="0"/>
              <a:t>поля лежит зеркало,</a:t>
            </a:r>
          </a:p>
          <a:p>
            <a:pPr marL="365125" indent="0">
              <a:buNone/>
            </a:pPr>
            <a:r>
              <a:rPr lang="ru-RU" sz="2800" dirty="0"/>
              <a:t>Стекло голубое, оправа зеленая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2. Не </a:t>
            </a:r>
            <a:r>
              <a:rPr lang="ru-RU" sz="2800" dirty="0"/>
              <a:t>море и не земля. </a:t>
            </a:r>
          </a:p>
          <a:p>
            <a:pPr marL="0" indent="365125">
              <a:buNone/>
            </a:pPr>
            <a:r>
              <a:rPr lang="ru-RU" sz="2800" dirty="0"/>
              <a:t>Корабли не плавают </a:t>
            </a:r>
          </a:p>
          <a:p>
            <a:pPr marL="0" indent="365125">
              <a:buNone/>
            </a:pPr>
            <a:r>
              <a:rPr lang="ru-RU" sz="2800" dirty="0"/>
              <a:t>И ходить нельзя.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90905" y="239848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ОЗЕРО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90905" y="466975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БОЛОТО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30" name="Picture 6" descr="Болото и его жители — Официальный сайт Иванова Александра Николаевич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146" y="3245634"/>
            <a:ext cx="2534939" cy="1685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" y="1151124"/>
            <a:ext cx="2532785" cy="148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2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8028"/>
            <a:ext cx="7886700" cy="936105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Что такое озеро?</a:t>
            </a:r>
            <a:endParaRPr lang="ru-RU" sz="44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52819"/>
              </p:ext>
            </p:extLst>
          </p:nvPr>
        </p:nvGraphicFramePr>
        <p:xfrm>
          <a:off x="254605" y="1393427"/>
          <a:ext cx="8640959" cy="216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7075">
                  <a:extLst>
                    <a:ext uri="{9D8B030D-6E8A-4147-A177-3AD203B41FA5}">
                      <a16:colId xmlns:a16="http://schemas.microsoft.com/office/drawing/2014/main" val="2455618164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475929693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418124846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1971941170"/>
                    </a:ext>
                  </a:extLst>
                </a:gridCol>
                <a:gridCol w="4827620">
                  <a:extLst>
                    <a:ext uri="{9D8B030D-6E8A-4147-A177-3AD203B41FA5}">
                      <a16:colId xmlns:a16="http://schemas.microsoft.com/office/drawing/2014/main" val="1503212390"/>
                    </a:ext>
                  </a:extLst>
                </a:gridCol>
              </a:tblGrid>
              <a:tr h="813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Понятие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Что такое?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Существенные признаки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485529"/>
                  </a:ext>
                </a:extLst>
              </a:tr>
              <a:tr h="1346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</a:rPr>
                        <a:t>=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</a:rPr>
                        <a:t>+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76110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97561" y="2402596"/>
            <a:ext cx="13941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/>
              <a:t>Озеро </a:t>
            </a:r>
            <a:endParaRPr lang="ru-RU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01325" y="2392769"/>
            <a:ext cx="16065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/>
              <a:t>водоём</a:t>
            </a:r>
            <a:endParaRPr lang="ru-RU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17550" y="2254270"/>
            <a:ext cx="48209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/>
              <a:t>естественный, замкнутый, расположен в природном углублении на суше (котловина)</a:t>
            </a:r>
            <a:endParaRPr lang="ru-RU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Самые красивые озера мира - озеро Морейн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9429" y="4725144"/>
            <a:ext cx="2849091" cy="165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864" y="4313301"/>
            <a:ext cx="2368883" cy="2368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561" y="3873430"/>
            <a:ext cx="2722829" cy="181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8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611560" y="8028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Что такое озерная котловина?</a:t>
            </a:r>
            <a:endParaRPr lang="ru-RU" sz="4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429369"/>
              </p:ext>
            </p:extLst>
          </p:nvPr>
        </p:nvGraphicFramePr>
        <p:xfrm>
          <a:off x="254605" y="1393427"/>
          <a:ext cx="8640959" cy="216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5147">
                  <a:extLst>
                    <a:ext uri="{9D8B030D-6E8A-4147-A177-3AD203B41FA5}">
                      <a16:colId xmlns:a16="http://schemas.microsoft.com/office/drawing/2014/main" val="2455618164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475929693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4181248460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971941170"/>
                    </a:ext>
                  </a:extLst>
                </a:gridCol>
                <a:gridCol w="3603484">
                  <a:extLst>
                    <a:ext uri="{9D8B030D-6E8A-4147-A177-3AD203B41FA5}">
                      <a16:colId xmlns:a16="http://schemas.microsoft.com/office/drawing/2014/main" val="1503212390"/>
                    </a:ext>
                  </a:extLst>
                </a:gridCol>
              </a:tblGrid>
              <a:tr h="813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Понятие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Что такое?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Существенные признаки</a:t>
                      </a:r>
                      <a:endParaRPr lang="ru-RU" sz="26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6485529"/>
                  </a:ext>
                </a:extLst>
              </a:tr>
              <a:tr h="1346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</a:rPr>
                        <a:t>=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+mn-lt"/>
                        </a:rPr>
                        <a:t>+</a:t>
                      </a:r>
                      <a:endParaRPr lang="ru-RU" sz="2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76110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4605" y="2348880"/>
            <a:ext cx="2042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 smtClean="0"/>
              <a:t>Озерная котловина </a:t>
            </a:r>
            <a:endParaRPr lang="ru-RU" sz="24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2348880"/>
            <a:ext cx="2232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/>
              <a:t>понижение в рельефе</a:t>
            </a:r>
            <a:endParaRPr lang="ru-RU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2080" y="2348880"/>
            <a:ext cx="36034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/>
              <a:t>в котором скапливается вода</a:t>
            </a:r>
            <a:endParaRPr lang="ru-RU" sz="24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upload.wikimedia.org/wikipedia/commons/e/e3/%D0%9E%D0%B7%D0%B5%D1%80%D0%BE.%D0%9C%D0%B5%D0%B4%D0%B2%D0%B5%D0%B6%D1%8C%D0%B5_%D0%B2_%D1%81%D0%B5%D0%BD%D1%82%D1%8F%D0%B1%D1%80%D0%B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7166" y="3789040"/>
            <a:ext cx="399548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11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552" y="116632"/>
            <a:ext cx="8136904" cy="1008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smtClean="0">
                <a:solidFill>
                  <a:srgbClr val="0070C0"/>
                </a:solidFill>
              </a:rPr>
              <a:t>Происхождение </a:t>
            </a:r>
          </a:p>
          <a:p>
            <a:pPr algn="ctr" fontAlgn="auto">
              <a:spcAft>
                <a:spcPts val="0"/>
              </a:spcAft>
            </a:pPr>
            <a:r>
              <a:rPr lang="ru-RU" sz="4800" b="1" smtClean="0">
                <a:solidFill>
                  <a:srgbClr val="0070C0"/>
                </a:solidFill>
              </a:rPr>
              <a:t>озерных котловин</a:t>
            </a:r>
            <a:endParaRPr lang="ru-RU" sz="4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787661"/>
              </p:ext>
            </p:extLst>
          </p:nvPr>
        </p:nvGraphicFramePr>
        <p:xfrm>
          <a:off x="107504" y="1268760"/>
          <a:ext cx="8946994" cy="5386935"/>
        </p:xfrm>
        <a:graphic>
          <a:graphicData uri="http://schemas.openxmlformats.org/drawingml/2006/table">
            <a:tbl>
              <a:tblPr firstRow="1" firstCol="1" bandRow="1"/>
              <a:tblGrid>
                <a:gridCol w="2376264">
                  <a:extLst>
                    <a:ext uri="{9D8B030D-6E8A-4147-A177-3AD203B41FA5}">
                      <a16:colId xmlns:a16="http://schemas.microsoft.com/office/drawing/2014/main" val="2839676081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2374475264"/>
                    </a:ext>
                  </a:extLst>
                </a:gridCol>
                <a:gridCol w="3546394">
                  <a:extLst>
                    <a:ext uri="{9D8B030D-6E8A-4147-A177-3AD203B41FA5}">
                      <a16:colId xmlns:a16="http://schemas.microsoft.com/office/drawing/2014/main" val="3493568769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Типы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озерной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котловины: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Механизм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Где встречаются/примеры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80376"/>
                  </a:ext>
                </a:extLst>
              </a:tr>
              <a:tr h="303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101778"/>
                  </a:ext>
                </a:extLst>
              </a:tr>
              <a:tr h="303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350946"/>
                  </a:ext>
                </a:extLst>
              </a:tr>
              <a:tr h="606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012352"/>
                  </a:ext>
                </a:extLst>
              </a:tr>
              <a:tr h="303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3135447"/>
                  </a:ext>
                </a:extLst>
              </a:tr>
              <a:tr h="606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7146542"/>
                  </a:ext>
                </a:extLst>
              </a:tr>
              <a:tr h="606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9690501"/>
                  </a:ext>
                </a:extLst>
              </a:tr>
              <a:tr h="6069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874006"/>
                  </a:ext>
                </a:extLst>
              </a:tr>
              <a:tr h="303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2559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83769" y="1772816"/>
            <a:ext cx="2975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движения земной коры (в разломах 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59438" y="1772816"/>
            <a:ext cx="35950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горах: Байкал, Танганьика,  Ньяса, Мертвое 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2325672"/>
            <a:ext cx="2975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движения земной коры (опускания)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59437" y="2337555"/>
            <a:ext cx="3625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Чад, Виктория, Чаны, Эйр-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Норт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4025844"/>
            <a:ext cx="3027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кратерах потухших вулканов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75356" y="4004677"/>
            <a:ext cx="3668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сейсмических поясах: Кроноцкое на Камчатке, озера Новой Зеландии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459437" y="3475079"/>
            <a:ext cx="3626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поймах равнинных рек: Волга, Обь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67848" y="3482937"/>
            <a:ext cx="30084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старых руслах рек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35012" y="4649334"/>
            <a:ext cx="3172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деятельности ледника (выпахал углубления)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59437" y="4615730"/>
            <a:ext cx="36845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районах, подвергшихся древнему оледенению, в горах: Ладожское, Онежское, Ильмень, Таймыр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98581" y="5472201"/>
            <a:ext cx="31721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камнепада и преграждения речного русла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07385" y="5453556"/>
            <a:ext cx="35630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горах: Севан,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Сарезское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Рица,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83768" y="2852764"/>
            <a:ext cx="315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провалов грунта, просадки, размыва г/пород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7385" y="6069865"/>
            <a:ext cx="2935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Каспийское, Аральское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475357" y="2864026"/>
            <a:ext cx="36254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севере России (в тундре), на Урале, Кавказе, в Крыму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505" y="1760669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разломах земной коры (тектонические)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299908"/>
            <a:ext cx="23275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прогибах земной коры (тектонические)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0727" y="2872502"/>
            <a:ext cx="13132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Карстовые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70" y="3497661"/>
            <a:ext cx="1117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Старицы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5753" y="4066897"/>
            <a:ext cx="22822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Вулканические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6334" y="4636133"/>
            <a:ext cx="1801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Ледниковые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9835" y="5453556"/>
            <a:ext cx="1563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Запрудные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8139" y="6060052"/>
            <a:ext cx="2079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Остатки древних морей и океанов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82769" y="6059493"/>
            <a:ext cx="2935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остатки древнего океана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Тетис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0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1" grpId="0"/>
      <p:bldP spid="22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озеро чад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637" y="2780928"/>
            <a:ext cx="4531080" cy="255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11560" y="8028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Озеро Чад</a:t>
            </a:r>
            <a:endParaRPr lang="ru-RU" sz="44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6662" y="894403"/>
            <a:ext cx="9036496" cy="1241461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ru-RU" sz="2800" dirty="0"/>
              <a:t>В пустыне Сахаре (Африка) есть озеро Чад. В него впадает река </a:t>
            </a:r>
            <a:r>
              <a:rPr lang="ru-RU" sz="2800" dirty="0" smtClean="0"/>
              <a:t>Шари. </a:t>
            </a:r>
            <a:r>
              <a:rPr lang="ru-RU" sz="2800" dirty="0"/>
              <a:t>Озеро бессточное, а вода в нем пресная. Как вы можете объяснить это несоответствие?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2171048"/>
            <a:ext cx="4222579" cy="457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9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59" y="0"/>
            <a:ext cx="7886700" cy="9361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4800" b="1" dirty="0" smtClean="0">
                <a:solidFill>
                  <a:srgbClr val="0070C0"/>
                </a:solidFill>
              </a:rPr>
              <a:t>Несоответствие </a:t>
            </a:r>
            <a:endParaRPr lang="ru-RU" sz="4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0" t="9662" r="67966"/>
          <a:stretch/>
        </p:blipFill>
        <p:spPr>
          <a:xfrm>
            <a:off x="129237" y="1117080"/>
            <a:ext cx="8851343" cy="324036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283968" y="3410879"/>
            <a:ext cx="648072" cy="81020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40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2426</TotalTime>
  <Words>1259</Words>
  <Application>Microsoft Office PowerPoint</Application>
  <PresentationFormat>Экран (4:3)</PresentationFormat>
  <Paragraphs>314</Paragraphs>
  <Slides>22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Озера и болота</vt:lpstr>
      <vt:lpstr>Презентация PowerPoint</vt:lpstr>
      <vt:lpstr>Презентация PowerPoint</vt:lpstr>
      <vt:lpstr>Загадки </vt:lpstr>
      <vt:lpstr>Что такое озеро?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КЕВ</dc:creator>
  <cp:lastModifiedBy>кев</cp:lastModifiedBy>
  <cp:revision>337</cp:revision>
  <dcterms:created xsi:type="dcterms:W3CDTF">2008-05-26T08:47:13Z</dcterms:created>
  <dcterms:modified xsi:type="dcterms:W3CDTF">2020-11-04T09:03:42Z</dcterms:modified>
</cp:coreProperties>
</file>