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23"/>
  </p:notesMasterIdLst>
  <p:sldIdLst>
    <p:sldId id="322" r:id="rId2"/>
    <p:sldId id="323" r:id="rId3"/>
    <p:sldId id="324" r:id="rId4"/>
    <p:sldId id="325" r:id="rId5"/>
    <p:sldId id="317" r:id="rId6"/>
    <p:sldId id="326" r:id="rId7"/>
    <p:sldId id="318" r:id="rId8"/>
    <p:sldId id="327" r:id="rId9"/>
    <p:sldId id="328" r:id="rId10"/>
    <p:sldId id="329" r:id="rId11"/>
    <p:sldId id="330" r:id="rId12"/>
    <p:sldId id="331" r:id="rId13"/>
    <p:sldId id="332" r:id="rId14"/>
    <p:sldId id="334" r:id="rId15"/>
    <p:sldId id="335" r:id="rId16"/>
    <p:sldId id="333" r:id="rId17"/>
    <p:sldId id="336" r:id="rId18"/>
    <p:sldId id="337" r:id="rId19"/>
    <p:sldId id="338" r:id="rId20"/>
    <p:sldId id="339" r:id="rId21"/>
    <p:sldId id="34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11A3"/>
    <a:srgbClr val="B10774"/>
    <a:srgbClr val="810926"/>
    <a:srgbClr val="8BDFF9"/>
    <a:srgbClr val="CFF8FD"/>
    <a:srgbClr val="D1FFFF"/>
    <a:srgbClr val="F1456E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body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noProof="0"/>
              <a:t>Для правки формата примечаний щелкните мышью</a:t>
            </a:r>
            <a:endParaRPr noProof="0"/>
          </a:p>
        </p:txBody>
      </p:sp>
      <p:sp>
        <p:nvSpPr>
          <p:cNvPr id="18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1363" cy="534988"/>
          </a:xfrm>
          <a:prstGeom prst="rect">
            <a:avLst/>
          </a:prstGeom>
        </p:spPr>
        <p:txBody>
          <a:bodyPr wrap="none" lIns="0" tIns="0" rIns="0" bIns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&lt;заголовок&gt;</a:t>
            </a:r>
            <a:endParaRPr/>
          </a:p>
        </p:txBody>
      </p:sp>
      <p:sp>
        <p:nvSpPr>
          <p:cNvPr id="188" name="PlaceHolder 3"/>
          <p:cNvSpPr>
            <a:spLocks noGrp="1"/>
          </p:cNvSpPr>
          <p:nvPr>
            <p:ph type="dt"/>
          </p:nvPr>
        </p:nvSpPr>
        <p:spPr>
          <a:xfrm>
            <a:off x="4278313" y="0"/>
            <a:ext cx="3281362" cy="534988"/>
          </a:xfrm>
          <a:prstGeom prst="rect">
            <a:avLst/>
          </a:prstGeom>
        </p:spPr>
        <p:txBody>
          <a:bodyPr wrap="none" lIns="0" tIns="0" rIns="0" bIns="0"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&lt;дата/время&gt;</a:t>
            </a:r>
            <a:endParaRPr/>
          </a:p>
        </p:txBody>
      </p:sp>
      <p:sp>
        <p:nvSpPr>
          <p:cNvPr id="189" name="PlaceHolder 4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wrap="none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ru-RU"/>
              <a:t>&lt;нижний колонтитул&gt;</a:t>
            </a:r>
            <a:endParaRPr/>
          </a:p>
        </p:txBody>
      </p:sp>
      <p:sp>
        <p:nvSpPr>
          <p:cNvPr id="190" name="PlaceHolder 5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wrap="none"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3E90945-ECC3-470A-8E53-69180E9EB3A7}" type="slidenum">
              <a:rPr lang="ru-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43849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noFill/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2" name="CustomShape 2"/>
          <p:cNvSpPr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E2C5-B9B3-469E-B0E5-5A8A1F158A6E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65962-76F2-4F1B-BD3B-8C03654350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EB032-F6BF-47BC-9FFA-49DB54094F6E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D65E9-C753-48FA-8B50-25D91D918B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63B87-98BF-4AD8-A558-08256FC01ED6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7B839-5A66-4E51-BC01-4E0DA46013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C4B376E-A45C-49B0-A322-1E88F92C7F42}" type="datetimeFigureOut">
              <a:rPr lang="en-US"/>
              <a:pPr>
                <a:defRPr/>
              </a:pPr>
              <a:t>4/13/2021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A6B7DB5-E785-49FA-9715-F73D8ED0F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8541A-A36A-49F3-A5E3-A48D41405CEE}" type="datetimeFigureOut">
              <a:rPr lang="en-US"/>
              <a:pPr>
                <a:defRPr/>
              </a:pPr>
              <a:t>4/13/2021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58E64-3609-4094-AA5D-8CC35381C2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AECE-8F1B-47E9-B658-1F6798449A1C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C19D3-0B90-4AA1-AFC2-81C78D62F9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D0E8-5D1B-4194-8134-F9099518B49A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91826-160E-4EBC-8CA4-7F2A4374FB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F798C2A2-5990-4C09-98B5-8517A6F26A44}" type="datetimeFigureOut">
              <a:rPr lang="en-US"/>
              <a:pPr>
                <a:defRPr/>
              </a:pPr>
              <a:t>4/13/2021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289F328-4636-495D-AE94-B4AADDB82A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93132-7208-47AC-8D2C-ED2EAD884F3D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B35ED-4413-41F3-9149-11C9442FF6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E3F9473-6AAA-43A1-B9D6-8EA27E17B79C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1481A15-4F2B-4D75-AE1F-DF015B7D25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F461FC76-66F5-4626-B657-FD795AA45448}" type="datetimeFigureOut">
              <a:rPr lang="en-US"/>
              <a:pPr>
                <a:defRPr/>
              </a:pPr>
              <a:t>4/13/2021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56A95CF-954E-489F-85D3-056FEF3F4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1D3226-56AF-47D2-9239-C1E12E93BA74}" type="datetimeFigureOut">
              <a:rPr lang="en-US"/>
              <a:pPr>
                <a:defRPr/>
              </a:pPr>
              <a:t>4/13/2021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A9F196-2669-4B52-BAB9-DD833A2193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2" r:id="rId4"/>
    <p:sldLayoutId id="2147483771" r:id="rId5"/>
    <p:sldLayoutId id="2147483776" r:id="rId6"/>
    <p:sldLayoutId id="2147483770" r:id="rId7"/>
    <p:sldLayoutId id="2147483777" r:id="rId8"/>
    <p:sldLayoutId id="2147483778" r:id="rId9"/>
    <p:sldLayoutId id="2147483769" r:id="rId10"/>
    <p:sldLayoutId id="214748376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19.jpeg"/><Relationship Id="rId4" Type="http://schemas.openxmlformats.org/officeDocument/2006/relationships/image" Target="../media/image16.jpeg"/><Relationship Id="rId9" Type="http://schemas.microsoft.com/office/2007/relationships/hdphoto" Target="../media/hdphoto4.wdp"/><Relationship Id="rId1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589995" y="2564904"/>
            <a:ext cx="7921490" cy="2149410"/>
          </a:xfrm>
          <a:prstGeom prst="rect">
            <a:avLst/>
          </a:prstGeom>
          <a:noFill/>
          <a:ln>
            <a:noFill/>
          </a:ln>
        </p:spPr>
        <p:txBody>
          <a:bodyPr lIns="45720" tIns="0" rIns="45720" bIns="0"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  <a:ea typeface="DejaVu Sans"/>
              </a:rPr>
              <a:t>«Развитие познавательно-исследовательской деятельности дошкольников в познании окружающего </a:t>
            </a:r>
            <a:r>
              <a:rPr lang="ru-RU" sz="48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  <a:ea typeface="DejaVu Sans"/>
              </a:rPr>
              <a:t>мира» </a:t>
            </a:r>
            <a:endParaRPr sz="4800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14339" name="CustomShape 3"/>
          <p:cNvSpPr>
            <a:spLocks noChangeArrowheads="1"/>
          </p:cNvSpPr>
          <p:nvPr/>
        </p:nvSpPr>
        <p:spPr bwMode="auto">
          <a:xfrm>
            <a:off x="3060700" y="188913"/>
            <a:ext cx="58277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endParaRPr lang="ru-RU" sz="2800">
              <a:solidFill>
                <a:srgbClr val="00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5445224"/>
            <a:ext cx="4572000" cy="103566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hangingPunct="0">
              <a:lnSpc>
                <a:spcPts val="1838"/>
              </a:lnSpc>
              <a:spcBef>
                <a:spcPct val="20000"/>
              </a:spcBef>
            </a:pP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Работу выполнила: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r" eaLnBrk="0" hangingPunct="0">
              <a:lnSpc>
                <a:spcPct val="80000"/>
              </a:lnSpc>
              <a:spcBef>
                <a:spcPts val="288"/>
              </a:spcBef>
            </a:pPr>
            <a:r>
              <a:rPr lang="ru-RU" sz="1400" kern="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методист </a:t>
            </a: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МКДОУ детского сада «Малышок»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r" eaLnBrk="0" hangingPunct="0">
              <a:lnSpc>
                <a:spcPct val="80000"/>
              </a:lnSpc>
              <a:spcBef>
                <a:spcPts val="288"/>
              </a:spcBef>
            </a:pPr>
            <a:r>
              <a:rPr lang="ru-RU" sz="14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г.Советска</a:t>
            </a: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Кировской области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 algn="r" eaLnBrk="0" hangingPunct="0">
              <a:lnSpc>
                <a:spcPct val="115000"/>
              </a:lnSpc>
              <a:spcBef>
                <a:spcPct val="20000"/>
              </a:spcBef>
            </a:pP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первой </a:t>
            </a: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 </a:t>
            </a:r>
            <a:r>
              <a:rPr lang="ru-RU" sz="1400" kern="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Багина</a:t>
            </a:r>
            <a:r>
              <a:rPr lang="ru-RU" sz="1400" kern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Н.Л..   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680" y="514617"/>
            <a:ext cx="8712968" cy="65864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Цель: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Формирование целостного представления детей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</a:rPr>
              <a:t>о природных зонах Земли.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Задачи: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200" dirty="0">
                <a:solidFill>
                  <a:prstClr val="black"/>
                </a:solidFill>
                <a:latin typeface="+mn-lt"/>
              </a:rPr>
              <a:t>Формировать знания детей о климатических </a:t>
            </a:r>
            <a:r>
              <a:rPr lang="ru-RU" sz="3200" dirty="0" smtClean="0">
                <a:solidFill>
                  <a:prstClr val="black"/>
                </a:solidFill>
                <a:latin typeface="+mn-lt"/>
              </a:rPr>
              <a:t>условиях природных зон, </a:t>
            </a:r>
            <a:r>
              <a:rPr lang="ru-RU" sz="3200" dirty="0">
                <a:solidFill>
                  <a:prstClr val="black"/>
                </a:solidFill>
                <a:latin typeface="+mn-lt"/>
              </a:rPr>
              <a:t>характерных для </a:t>
            </a:r>
            <a:r>
              <a:rPr lang="ru-RU" sz="3200" dirty="0" smtClean="0">
                <a:solidFill>
                  <a:prstClr val="black"/>
                </a:solidFill>
                <a:latin typeface="+mn-lt"/>
              </a:rPr>
              <a:t>них растений </a:t>
            </a:r>
            <a:r>
              <a:rPr lang="ru-RU" sz="3200" dirty="0">
                <a:solidFill>
                  <a:prstClr val="black"/>
                </a:solidFill>
                <a:latin typeface="+mn-lt"/>
              </a:rPr>
              <a:t>и животных.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200" dirty="0">
                <a:solidFill>
                  <a:prstClr val="black"/>
                </a:solidFill>
                <a:latin typeface="+mn-lt"/>
              </a:rPr>
              <a:t>Воспитывать экологическое сознание, культуру общения.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200" dirty="0">
                <a:solidFill>
                  <a:prstClr val="black"/>
                </a:solidFill>
                <a:latin typeface="+mn-lt"/>
              </a:rPr>
              <a:t>Развивать познавательную активность и творческие способности детей. </a:t>
            </a:r>
            <a:endParaRPr lang="ru-RU" sz="5400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84558"/>
            <a:ext cx="8568952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Природные зоны </a:t>
            </a:r>
            <a:r>
              <a:rPr lang="ru-RU" sz="48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Земли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 smtClean="0">
                <a:latin typeface="+mn-lt"/>
              </a:rPr>
              <a:t>Экваториальные </a:t>
            </a:r>
            <a:r>
              <a:rPr lang="ru-RU" sz="3200" dirty="0">
                <a:latin typeface="+mn-lt"/>
              </a:rPr>
              <a:t>и тропические леса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Пустыни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Саванны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 smtClean="0">
                <a:latin typeface="+mn-lt"/>
              </a:rPr>
              <a:t>Смешанные леса</a:t>
            </a:r>
            <a:endParaRPr lang="ru-RU" sz="3200" dirty="0">
              <a:latin typeface="+mn-lt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Степи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Тайга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Тундра и лесотундра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233" y="827263"/>
            <a:ext cx="864096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Задания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творческим </a:t>
            </a:r>
            <a:r>
              <a:rPr lang="ru-RU" sz="48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группам </a:t>
            </a:r>
            <a:endParaRPr lang="ru-RU" sz="4800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latin typeface="+mn-lt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solidFill>
                  <a:prstClr val="black"/>
                </a:solidFill>
                <a:latin typeface="+mn-lt"/>
              </a:rPr>
              <a:t>Макет природной зоны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solidFill>
                  <a:prstClr val="black"/>
                </a:solidFill>
                <a:latin typeface="+mn-lt"/>
              </a:rPr>
              <a:t>Игра «Мемо»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solidFill>
                  <a:prstClr val="black"/>
                </a:solidFill>
                <a:latin typeface="+mn-lt"/>
              </a:rPr>
              <a:t>Дидактические и развивающие игры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prstClr val="black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0883" y="764704"/>
            <a:ext cx="22092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Макет</a:t>
            </a:r>
            <a:endParaRPr lang="ru-RU" dirty="0">
              <a:latin typeface="+mn-lt"/>
            </a:endParaRPr>
          </a:p>
        </p:txBody>
      </p:sp>
      <p:pic>
        <p:nvPicPr>
          <p:cNvPr id="27650" name="Picture 2" descr="C:\Documents and Settings\Admin\Рабочий стол\фото семинар\DSCN6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627563"/>
            <a:ext cx="277177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C:\Documents and Settings\Admin\Рабочий стол\фото семинар\DSCN60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8436" y="119063"/>
            <a:ext cx="2775051" cy="208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C:\Documents and Settings\Admin\Рабочий стол\фото семинар\DSCN60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050" y="119063"/>
            <a:ext cx="2775555" cy="208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C:\Documents and Settings\Admin\Рабочий стол\фото семинар\DSCN60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424" y="4635604"/>
            <a:ext cx="280987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C:\Documents and Settings\Admin\Рабочий стол\фото семинар\DSCN608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94642" y="4635604"/>
            <a:ext cx="2819539" cy="211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 descr="C:\Documents and Settings\Admin\Рабочий стол\фото семинар\DSCN608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30362" y="2260550"/>
            <a:ext cx="2995150" cy="22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9" descr="C:\Documents and Settings\Admin\Рабочий стол\фото семинар\DSCN608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00616" y="2260550"/>
            <a:ext cx="2943217" cy="22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836712"/>
            <a:ext cx="59570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Игры с макетами</a:t>
            </a:r>
          </a:p>
        </p:txBody>
      </p:sp>
      <p:pic>
        <p:nvPicPr>
          <p:cNvPr id="1027" name="Picture 3" descr="C:\Documents and Settings\Admin\Рабочий стол\DSCN61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" t="5049"/>
          <a:stretch/>
        </p:blipFill>
        <p:spPr bwMode="auto">
          <a:xfrm>
            <a:off x="1038950" y="1760043"/>
            <a:ext cx="2890559" cy="217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DSCN61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3"/>
          <a:stretch/>
        </p:blipFill>
        <p:spPr bwMode="auto">
          <a:xfrm>
            <a:off x="5337368" y="1762026"/>
            <a:ext cx="2550807" cy="217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dmin\Рабочий стол\DSCN61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2"/>
          <a:stretch/>
        </p:blipFill>
        <p:spPr bwMode="auto">
          <a:xfrm>
            <a:off x="2376781" y="4050984"/>
            <a:ext cx="3766991" cy="2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764704"/>
            <a:ext cx="47644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Игры «Мемо»</a:t>
            </a:r>
            <a:endParaRPr lang="ru-RU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29698" name="Picture 2" descr="C:\Documents and Settings\Admin\Рабочий стол\DSCN6092.JPG"/>
          <p:cNvPicPr>
            <a:picLocks noChangeAspect="1" noChangeArrowheads="1"/>
          </p:cNvPicPr>
          <p:nvPr/>
        </p:nvPicPr>
        <p:blipFill>
          <a:blip r:embed="rId2"/>
          <a:srcRect b="4387"/>
          <a:stretch>
            <a:fillRect/>
          </a:stretch>
        </p:blipFill>
        <p:spPr bwMode="auto">
          <a:xfrm>
            <a:off x="1268413" y="1677988"/>
            <a:ext cx="69119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Admin\Рабочий стол\Пусты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916113"/>
            <a:ext cx="3363912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987824" y="765133"/>
            <a:ext cx="33393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Шаблоны</a:t>
            </a:r>
            <a:endParaRPr lang="ru-RU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30723" name="Picture 3" descr="C:\Documents and Settings\Admin\Рабочий стол\Пустыня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916113"/>
            <a:ext cx="3373437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4156"/>
            <a:ext cx="74783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Игры «Мемо» педагогов</a:t>
            </a:r>
            <a:endParaRPr lang="ru-RU" sz="4800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31746" name="Picture 2" descr="C:\Documents and Settings\Admin\Рабочий стол\DSCN609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547813"/>
            <a:ext cx="2797175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C:\Documents and Settings\Admin\Рабочий стол\DSCN609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0000"/>
                    </a14:imgEffect>
                  </a14:imgLayer>
                </a14:imgProps>
              </a:ext>
            </a:extLst>
          </a:blip>
          <a:srcRect l="4317"/>
          <a:stretch/>
        </p:blipFill>
        <p:spPr bwMode="auto">
          <a:xfrm>
            <a:off x="3188303" y="1598613"/>
            <a:ext cx="2676404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C:\Documents and Settings\Admin\Рабочий стол\DSCN609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79000"/>
                    </a14:imgEffect>
                  </a14:imgLayer>
                </a14:imgProps>
              </a:ext>
            </a:extLst>
          </a:blip>
          <a:srcRect l="4952"/>
          <a:stretch/>
        </p:blipFill>
        <p:spPr bwMode="auto">
          <a:xfrm>
            <a:off x="4196195" y="3740861"/>
            <a:ext cx="246403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C:\Documents and Settings\Admin\Рабочий стол\DSCN6099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79000"/>
                    </a14:imgEffect>
                  </a14:imgLayer>
                </a14:imgProps>
              </a:ext>
            </a:extLst>
          </a:blip>
          <a:srcRect l="4933" r="8221"/>
          <a:stretch/>
        </p:blipFill>
        <p:spPr bwMode="auto">
          <a:xfrm>
            <a:off x="6660232" y="4689392"/>
            <a:ext cx="2306472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C:\Documents and Settings\Admin\Рабочий стол\DSCN6100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81000"/>
                    </a14:imgEffect>
                  </a14:imgLayer>
                </a14:imgProps>
              </a:ext>
            </a:extLst>
          </a:blip>
          <a:srcRect l="14690" t="5869" r="6929"/>
          <a:stretch>
            <a:fillRect/>
          </a:stretch>
        </p:blipFill>
        <p:spPr bwMode="auto">
          <a:xfrm>
            <a:off x="6621966" y="1547486"/>
            <a:ext cx="2344738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C:\Documents and Settings\Admin\Рабочий стол\DSCN610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8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3505" y="3827025"/>
            <a:ext cx="210502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 descr="C:\Documents and Settings\Admin\Рабочий стол\DSCN6097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8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34190" y="4980995"/>
            <a:ext cx="230822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530" y="908720"/>
            <a:ext cx="828092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Презентации</a:t>
            </a: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 </a:t>
            </a:r>
            <a:endParaRPr lang="ru-RU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2770" name="Прямоугольник 2"/>
          <p:cNvSpPr>
            <a:spLocks noChangeArrowheads="1"/>
          </p:cNvSpPr>
          <p:nvPr/>
        </p:nvSpPr>
        <p:spPr bwMode="auto">
          <a:xfrm>
            <a:off x="827583" y="1993519"/>
            <a:ext cx="799306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</a:rPr>
              <a:t>Природная </a:t>
            </a:r>
            <a:r>
              <a:rPr lang="ru-RU" sz="3200" dirty="0">
                <a:solidFill>
                  <a:srgbClr val="000000"/>
                </a:solidFill>
                <a:latin typeface="Calibri" pitchFamily="34" charset="0"/>
              </a:rPr>
              <a:t>зона экваториальные леса (дождевой тропический лес)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>
                <a:solidFill>
                  <a:srgbClr val="000000"/>
                </a:solidFill>
                <a:latin typeface="Calibri" pitchFamily="34" charset="0"/>
              </a:rPr>
              <a:t>Смешанные леса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>
                <a:solidFill>
                  <a:srgbClr val="000000"/>
                </a:solidFill>
                <a:latin typeface="Calibri" pitchFamily="34" charset="0"/>
              </a:rPr>
              <a:t>Растительный и животный </a:t>
            </a: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</a:rPr>
              <a:t>мир пустыни</a:t>
            </a:r>
            <a:endParaRPr lang="ru-RU" sz="3200" dirty="0">
              <a:solidFill>
                <a:srgbClr val="000000"/>
              </a:solidFill>
              <a:latin typeface="Calibri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>
                <a:solidFill>
                  <a:srgbClr val="000000"/>
                </a:solidFill>
                <a:latin typeface="Calibri" pitchFamily="34" charset="0"/>
              </a:rPr>
              <a:t>Животные и растения степи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>
                <a:solidFill>
                  <a:srgbClr val="000000"/>
                </a:solidFill>
                <a:latin typeface="Calibri" pitchFamily="34" charset="0"/>
              </a:rPr>
              <a:t>Растительность саванны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</a:rPr>
              <a:t>Тайга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</a:rPr>
              <a:t>Тундра, лесотундра</a:t>
            </a:r>
          </a:p>
          <a:p>
            <a:pPr marL="457200" indent="-457200">
              <a:buFont typeface="Wingdings" pitchFamily="2" charset="2"/>
              <a:buChar char="ü"/>
            </a:pPr>
            <a:endParaRPr lang="ru-RU" sz="32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ru-RU" sz="3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95637"/>
            <a:ext cx="8712968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Педсовет «Природные зоны Земли» </a:t>
            </a:r>
          </a:p>
        </p:txBody>
      </p:sp>
      <p:pic>
        <p:nvPicPr>
          <p:cNvPr id="33794" name="Picture 2" descr="C:\Documents and Settings\Admin\Рабочий стол\DSCN6077.JPG"/>
          <p:cNvPicPr>
            <a:picLocks noChangeAspect="1" noChangeArrowheads="1"/>
          </p:cNvPicPr>
          <p:nvPr/>
        </p:nvPicPr>
        <p:blipFill>
          <a:blip r:embed="rId2"/>
          <a:srcRect l="11864" t="6839" r="5794" b="8429"/>
          <a:stretch>
            <a:fillRect/>
          </a:stretch>
        </p:blipFill>
        <p:spPr bwMode="auto">
          <a:xfrm>
            <a:off x="306388" y="1933575"/>
            <a:ext cx="2697162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C:\Documents and Settings\Admin\Рабочий стол\DSCN6078.JPG"/>
          <p:cNvPicPr>
            <a:picLocks noChangeAspect="1" noChangeArrowheads="1"/>
          </p:cNvPicPr>
          <p:nvPr/>
        </p:nvPicPr>
        <p:blipFill>
          <a:blip r:embed="rId3"/>
          <a:srcRect l="24124" t="16113" r="19003" b="9315"/>
          <a:stretch>
            <a:fillRect/>
          </a:stretch>
        </p:blipFill>
        <p:spPr bwMode="auto">
          <a:xfrm flipH="1">
            <a:off x="6372200" y="1791493"/>
            <a:ext cx="240665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C:\Documents and Settings\Admin\Рабочий стол\DSCN6067.JPG"/>
          <p:cNvPicPr>
            <a:picLocks noChangeAspect="1" noChangeArrowheads="1"/>
          </p:cNvPicPr>
          <p:nvPr/>
        </p:nvPicPr>
        <p:blipFill>
          <a:blip r:embed="rId4"/>
          <a:srcRect t="9483" b="18065"/>
          <a:stretch>
            <a:fillRect/>
          </a:stretch>
        </p:blipFill>
        <p:spPr bwMode="auto">
          <a:xfrm>
            <a:off x="3329827" y="2201862"/>
            <a:ext cx="284480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C:\Documents and Settings\Admin\Рабочий стол\DSCN6071.JPG"/>
          <p:cNvPicPr>
            <a:picLocks noChangeAspect="1" noChangeArrowheads="1"/>
          </p:cNvPicPr>
          <p:nvPr/>
        </p:nvPicPr>
        <p:blipFill>
          <a:blip r:embed="rId5"/>
          <a:srcRect l="4520" t="8577" r="5200" b="10664"/>
          <a:stretch>
            <a:fillRect/>
          </a:stretch>
        </p:blipFill>
        <p:spPr bwMode="auto">
          <a:xfrm>
            <a:off x="5580112" y="4450556"/>
            <a:ext cx="29718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8" descr="C:\Documents and Settings\Admin\Рабочий стол\DSCN6074.JPG"/>
          <p:cNvPicPr>
            <a:picLocks noChangeAspect="1" noChangeArrowheads="1"/>
          </p:cNvPicPr>
          <p:nvPr/>
        </p:nvPicPr>
        <p:blipFill>
          <a:blip r:embed="rId6"/>
          <a:srcRect l="16898" r="6921" b="5759"/>
          <a:stretch>
            <a:fillRect/>
          </a:stretch>
        </p:blipFill>
        <p:spPr bwMode="auto">
          <a:xfrm>
            <a:off x="611560" y="4198937"/>
            <a:ext cx="2692400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608" y="116632"/>
            <a:ext cx="8640960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  <a:ea typeface="DejaVu San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  <a:ea typeface="DejaVu Sans"/>
              </a:rPr>
              <a:t>Актуальность </a:t>
            </a:r>
            <a:endParaRPr lang="ru-RU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  <a:ea typeface="DejaVu San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  <a:ea typeface="DejaVu San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+mn-lt"/>
              </a:rPr>
              <a:t>Необходимость формирования у дошкольников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 smtClean="0">
                <a:latin typeface="+mn-lt"/>
              </a:rPr>
              <a:t>экологического мировоззрения, 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 smtClean="0">
                <a:latin typeface="+mn-lt"/>
              </a:rPr>
              <a:t>осознанного поведения </a:t>
            </a:r>
            <a:r>
              <a:rPr lang="ru-RU" sz="3200" dirty="0">
                <a:latin typeface="+mn-lt"/>
              </a:rPr>
              <a:t>в природной </a:t>
            </a:r>
            <a:r>
              <a:rPr lang="ru-RU" sz="3200" dirty="0" smtClean="0">
                <a:latin typeface="+mn-lt"/>
              </a:rPr>
              <a:t>среде,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 smtClean="0">
                <a:latin typeface="+mn-lt"/>
              </a:rPr>
              <a:t>развития </a:t>
            </a:r>
            <a:r>
              <a:rPr lang="ru-RU" sz="3200" dirty="0">
                <a:latin typeface="+mn-lt"/>
              </a:rPr>
              <a:t>экологической </a:t>
            </a:r>
            <a:r>
              <a:rPr lang="ru-RU" sz="3200" dirty="0" smtClean="0">
                <a:latin typeface="+mn-lt"/>
              </a:rPr>
              <a:t>культуры</a:t>
            </a:r>
            <a:endParaRPr lang="ru-RU" sz="3200" dirty="0">
              <a:latin typeface="+mn-lt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3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  <a:ea typeface="DejaVu Sans"/>
              </a:rPr>
              <a:t> </a:t>
            </a:r>
            <a:endParaRPr lang="ru-RU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  <a:ea typeface="DejaVu San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  <a:ea typeface="DejaVu Sans"/>
              </a:rPr>
              <a:t> 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6687" y="29796"/>
            <a:ext cx="727795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Показ открытых НОД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 в ДОУ</a:t>
            </a:r>
            <a:endParaRPr lang="ru-RU" dirty="0">
              <a:latin typeface="+mn-lt"/>
            </a:endParaRPr>
          </a:p>
        </p:txBody>
      </p:sp>
      <p:pic>
        <p:nvPicPr>
          <p:cNvPr id="34819" name="Picture 3" descr="F:\семинар 2017-2018 апрель\кошкина\DSCN3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5021" y="4066525"/>
            <a:ext cx="3333130" cy="249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F:\семинар 2017-2018 апрель\Ковязина\DSCN3525.JPG"/>
          <p:cNvPicPr>
            <a:picLocks noChangeAspect="1" noChangeArrowheads="1"/>
          </p:cNvPicPr>
          <p:nvPr/>
        </p:nvPicPr>
        <p:blipFill>
          <a:blip r:embed="rId3"/>
          <a:srcRect l="3996" t="20912" r="18243" b="18996"/>
          <a:stretch>
            <a:fillRect/>
          </a:stretch>
        </p:blipFill>
        <p:spPr bwMode="auto">
          <a:xfrm>
            <a:off x="2620963" y="2001838"/>
            <a:ext cx="3589337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F:\семинар 2017-2018 апрель\Муравина\птицы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582" y="1128432"/>
            <a:ext cx="2997569" cy="245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 descr="F:\семинар 2017-2018 апрель\Лошкарёва\DSCN3569.JPG"/>
          <p:cNvPicPr>
            <a:picLocks noChangeAspect="1" noChangeArrowheads="1"/>
          </p:cNvPicPr>
          <p:nvPr/>
        </p:nvPicPr>
        <p:blipFill>
          <a:blip r:embed="rId5"/>
          <a:srcRect l="7381" r="4607"/>
          <a:stretch>
            <a:fillRect/>
          </a:stretch>
        </p:blipFill>
        <p:spPr bwMode="auto">
          <a:xfrm>
            <a:off x="99864" y="4147810"/>
            <a:ext cx="2743349" cy="233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F:\семинар 2017-2018 апрель\Журавлёва\DSCN3400.JPG"/>
          <p:cNvPicPr>
            <a:picLocks noChangeAspect="1" noChangeArrowheads="1"/>
          </p:cNvPicPr>
          <p:nvPr/>
        </p:nvPicPr>
        <p:blipFill>
          <a:blip r:embed="rId6"/>
          <a:srcRect l="25166" r="2" b="12860"/>
          <a:stretch>
            <a:fillRect/>
          </a:stretch>
        </p:blipFill>
        <p:spPr bwMode="auto">
          <a:xfrm>
            <a:off x="84138" y="1125538"/>
            <a:ext cx="27590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967335"/>
            <a:ext cx="80954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Спасибо за внимание !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628800"/>
            <a:ext cx="8496944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Цель: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+mn-lt"/>
              </a:rPr>
              <a:t>Развить познавательно - исследовательскую </a:t>
            </a:r>
            <a:r>
              <a:rPr lang="ru-RU" sz="3200" dirty="0">
                <a:latin typeface="+mn-lt"/>
              </a:rPr>
              <a:t>деятельность в процессе ознакомления с объектами живой и неживой природы.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723" y="908720"/>
            <a:ext cx="8377097" cy="552458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Задачи: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Формировать знания о живой и неживой природе;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Развивать интерес к экспериментированию;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>
                <a:latin typeface="+mn-lt"/>
              </a:rPr>
              <a:t>Развивать эмоционально-ценностное отношение к окружающему миру.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92696"/>
            <a:ext cx="8856984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Этапы работы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1 </a:t>
            </a:r>
            <a:r>
              <a:rPr lang="ru-RU" sz="2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этап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Тема: «Природные зоны Земли»</a:t>
            </a:r>
            <a:endParaRPr lang="ru-RU" sz="24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Сентябрь- ноябрь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определение проблемы;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постановка цели и задачи;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определение тематики </a:t>
            </a:r>
            <a:r>
              <a:rPr lang="ru-RU" sz="2400" dirty="0" smtClean="0">
                <a:latin typeface="+mn-lt"/>
              </a:rPr>
              <a:t>педагогических советов;</a:t>
            </a:r>
            <a:endParaRPr lang="ru-RU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изучение литературы, подбор  материалов, создание наглядности.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Декабрь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представление на педсовете наработанных материалов.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Февраль- апрель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показ открытых НОД в ДОУ.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Май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обработка и анализ результатов.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16652"/>
            <a:ext cx="8712968" cy="578619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2 </a:t>
            </a:r>
            <a:r>
              <a:rPr lang="ru-RU" sz="2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этап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Тема: </a:t>
            </a:r>
            <a:r>
              <a:rPr lang="ru-RU" sz="2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«Неживая природа»</a:t>
            </a:r>
            <a:endParaRPr lang="ru-RU" sz="24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Сентябрь – ноябрь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</a:t>
            </a:r>
            <a:r>
              <a:rPr lang="ru-RU" sz="2400" dirty="0" smtClean="0">
                <a:latin typeface="+mn-lt"/>
              </a:rPr>
              <a:t>- </a:t>
            </a:r>
            <a:r>
              <a:rPr lang="ru-RU" sz="2400" dirty="0">
                <a:latin typeface="+mn-lt"/>
              </a:rPr>
              <a:t>определение тематики </a:t>
            </a:r>
            <a:r>
              <a:rPr lang="ru-RU" sz="2400" dirty="0" smtClean="0">
                <a:latin typeface="+mn-lt"/>
              </a:rPr>
              <a:t>мероприятий, педагогических 	советов;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        - </a:t>
            </a:r>
            <a:r>
              <a:rPr lang="ru-RU" sz="2400" dirty="0">
                <a:latin typeface="+mn-lt"/>
              </a:rPr>
              <a:t>подбор материалов.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Декабрь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представление на педсовете наработанных материалов.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Январь – апрель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плановые мероприятия;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презентация опыта работы на муниципальном уровне –  </a:t>
            </a:r>
            <a:r>
              <a:rPr lang="ru-RU" sz="2400" dirty="0" smtClean="0">
                <a:latin typeface="+mn-lt"/>
              </a:rPr>
              <a:t>               	семинар </a:t>
            </a:r>
            <a:r>
              <a:rPr lang="ru-RU" sz="2400" dirty="0">
                <a:latin typeface="+mn-lt"/>
              </a:rPr>
              <a:t>№ 1.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Май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презентация опыта работы на муниципальном уровне – </a:t>
            </a:r>
            <a:r>
              <a:rPr lang="ru-RU" sz="2400" dirty="0" smtClean="0">
                <a:latin typeface="+mn-lt"/>
              </a:rPr>
              <a:t>	семинар </a:t>
            </a:r>
            <a:r>
              <a:rPr lang="ru-RU" sz="2400" dirty="0">
                <a:latin typeface="+mn-lt"/>
              </a:rPr>
              <a:t>№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712968" cy="692497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3 этап </a:t>
            </a:r>
            <a:endParaRPr lang="ru-RU" sz="2400" b="1" dirty="0" smtClean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Тема</a:t>
            </a:r>
            <a:r>
              <a:rPr lang="ru-RU" sz="24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: </a:t>
            </a:r>
            <a:r>
              <a:rPr lang="ru-RU" sz="2400" b="1" dirty="0" smtClean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0BD0D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«Познавательно - исследовательская деятельность»</a:t>
            </a:r>
            <a:endParaRPr lang="ru-RU" sz="2400" b="1" dirty="0">
              <a:ln w="19050">
                <a:solidFill>
                  <a:prstClr val="black"/>
                </a:solidFill>
                <a:prstDash val="solid"/>
              </a:ln>
              <a:solidFill>
                <a:srgbClr val="0BD0D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+mn-lt"/>
              </a:rPr>
              <a:t>Сентябрь </a:t>
            </a:r>
            <a:r>
              <a:rPr lang="ru-RU" sz="2400" dirty="0">
                <a:latin typeface="+mn-lt"/>
              </a:rPr>
              <a:t>– ноябрь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определение тематики </a:t>
            </a:r>
            <a:r>
              <a:rPr lang="ru-RU" sz="2400" dirty="0" smtClean="0">
                <a:latin typeface="+mn-lt"/>
              </a:rPr>
              <a:t>мероприятий, педагогических 	советов;</a:t>
            </a:r>
            <a:endParaRPr lang="ru-RU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подбор материалов.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Декабрь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представление на педсовете наработанных материалов;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презентация опыта работы на муниципальном уровне – </a:t>
            </a:r>
            <a:r>
              <a:rPr lang="ru-RU" sz="2400" dirty="0" smtClean="0">
                <a:latin typeface="+mn-lt"/>
              </a:rPr>
              <a:t>	семинар </a:t>
            </a:r>
            <a:r>
              <a:rPr lang="ru-RU" sz="2400" dirty="0">
                <a:latin typeface="+mn-lt"/>
              </a:rPr>
              <a:t>№ 3.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Январь – апрель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Плановые мероприятия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Май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подведение промежуточных итогов и внесение корректив;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презентация опыта работы на муниципальном уровне – </a:t>
            </a:r>
            <a:r>
              <a:rPr lang="ru-RU" sz="2400" dirty="0" smtClean="0">
                <a:latin typeface="+mn-lt"/>
              </a:rPr>
              <a:t>	семинар </a:t>
            </a:r>
            <a:r>
              <a:rPr lang="ru-RU" sz="2400" dirty="0">
                <a:latin typeface="+mn-lt"/>
              </a:rPr>
              <a:t>№ 4.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419" y="1556792"/>
            <a:ext cx="83340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4 </a:t>
            </a:r>
            <a:r>
              <a:rPr lang="ru-RU" sz="2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этап</a:t>
            </a:r>
            <a:endParaRPr lang="ru-RU" sz="24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Сентябрь – </a:t>
            </a:r>
            <a:r>
              <a:rPr lang="ru-RU" sz="2400" dirty="0" smtClean="0">
                <a:latin typeface="+mn-lt"/>
              </a:rPr>
              <a:t>апрель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         - Комплексное внедрение наработанных материалов в 	работе с детьми;</a:t>
            </a:r>
            <a:endParaRPr lang="ru-RU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Обработка и анализ результатов. 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+mn-lt"/>
              </a:rPr>
              <a:t>Май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  - Презентация обобщенного опыта работы за 2016-2020 учебные годы на муниципальном уровне – семинар № 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12776"/>
            <a:ext cx="8568952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1 этап </a:t>
            </a:r>
            <a:r>
              <a:rPr lang="ru-RU" sz="5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pitchFamily="34" charset="0"/>
              </a:rPr>
              <a:t>работы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«Природные зоны Земли»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2519</TotalTime>
  <Words>347</Words>
  <Application>Microsoft Office PowerPoint</Application>
  <PresentationFormat>Экран (4:3)</PresentationFormat>
  <Paragraphs>110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МБДОУ № 53</dc:creator>
  <cp:lastModifiedBy>User</cp:lastModifiedBy>
  <cp:revision>596</cp:revision>
  <dcterms:modified xsi:type="dcterms:W3CDTF">2021-04-13T13:04:11Z</dcterms:modified>
</cp:coreProperties>
</file>