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9" r:id="rId21"/>
    <p:sldId id="280" r:id="rId22"/>
    <p:sldId id="281" r:id="rId23"/>
    <p:sldId id="283" r:id="rId24"/>
    <p:sldId id="282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9" autoAdjust="0"/>
    <p:restoredTop sz="94660"/>
  </p:normalViewPr>
  <p:slideViewPr>
    <p:cSldViewPr>
      <p:cViewPr varScale="1">
        <p:scale>
          <a:sx n="103" d="100"/>
          <a:sy n="103" d="100"/>
        </p:scale>
        <p:origin x="-1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AAA1B-367A-40DD-84B7-FF77774006FB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72CF-E34D-4DA1-9883-E77B28D9A2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>
    <p:strips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wikiznanie.ru/ru-wz/index.php/%D0%90%D0%BD%D0%B3%D0%BB%D0%B8%D1%8F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_2\Рабочий стол\54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70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5000636"/>
            <a:ext cx="7429520" cy="1255711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Уильям Шекспир</a:t>
            </a:r>
            <a:endParaRPr lang="ru-RU" sz="48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8" name="Picture 4" descr="http://upload.wikimedia.org/wikipedia/commons/1/13/William_Shakespeare_Portrai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142984"/>
            <a:ext cx="6072230" cy="36433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7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Picture 3" descr="she17272518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4924488" cy="6122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подпись шекспир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497124">
            <a:off x="4980324" y="4510906"/>
            <a:ext cx="38433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214942" y="1357298"/>
            <a:ext cx="34290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Наследие Шекспира составляют 154 сонета, несколько небольших поэм и тридцать семь пьес.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5122" name="Picture 2" descr="http://media-2.web.britannica.com/eb-media/91/84691-004-37975AC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12863">
            <a:off x="268036" y="1330324"/>
            <a:ext cx="4155310" cy="53578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671826">
            <a:off x="3718456" y="1460288"/>
            <a:ext cx="56051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Команда 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4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ромео</a:t>
            </a:r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и </a:t>
            </a:r>
            <a:r>
              <a:rPr lang="ru-RU" sz="4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джульетта</a:t>
            </a:r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4098" name="Picture 2" descr="http://i039.radikal.ru/1103/7b/c249267b0e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753557">
            <a:off x="617245" y="1078786"/>
            <a:ext cx="4863839" cy="566660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492555">
            <a:off x="3932903" y="1311347"/>
            <a:ext cx="546386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Команда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гамлет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и 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офелия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3074" name="Picture 2" descr="http://media.shmoop.com/images/teachers_editions/othell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406618">
            <a:off x="308643" y="1156235"/>
            <a:ext cx="4839969" cy="56029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721330">
            <a:off x="3069294" y="925531"/>
            <a:ext cx="628274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Команда 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отлелло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и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дездемона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5" name="Picture 4" descr="-15534979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85728"/>
            <a:ext cx="4673600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86182" y="2428868"/>
            <a:ext cx="4799904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приветствие</a:t>
            </a:r>
            <a:endParaRPr lang="ru-RU" sz="66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images.janzen-shop.de/big/2010_09_11_17/091120100549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0"/>
            <a:ext cx="3000364" cy="439553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4357694"/>
            <a:ext cx="9055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«Шекспир, трагедия и мы»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5" grpId="3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357686" y="1857364"/>
            <a:ext cx="3831946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разминка</a:t>
            </a:r>
            <a:endParaRPr lang="ru-RU" sz="66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214818"/>
            <a:ext cx="82393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«мы знаем о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шекспире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Больше всех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5844" name="Picture 4" descr="http://www.mavi-nota.com/resimler/yazi/4544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57166"/>
            <a:ext cx="3143272" cy="37277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43174" y="1857364"/>
            <a:ext cx="64770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Кем по профессии является </a:t>
            </a:r>
          </a:p>
          <a:p>
            <a:pPr algn="ctr"/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отец Шекспира?</a:t>
            </a: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4810" y="4357694"/>
            <a:ext cx="24673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перчаточник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1500174"/>
            <a:ext cx="517160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Как можно перевести </a:t>
            </a:r>
          </a:p>
          <a:p>
            <a:pPr algn="ctr"/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на русский язык </a:t>
            </a:r>
          </a:p>
          <a:p>
            <a:pPr algn="ctr"/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фамилию Шекспира?</a:t>
            </a: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430" y="4286256"/>
            <a:ext cx="4316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потрясатель</a:t>
            </a: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 копья</a:t>
            </a: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1643050"/>
            <a:ext cx="61300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Как назывался театр, 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с которым работал Шекспир?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4429132"/>
            <a:ext cx="1469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глобус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3174" y="2000240"/>
            <a:ext cx="6061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В какой день умер Шекспир?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4214818"/>
            <a:ext cx="45434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23 апр. 1616г. </a:t>
            </a:r>
          </a:p>
          <a:p>
            <a:pPr algn="ctr"/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в день своего рождения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86050" y="1714488"/>
            <a:ext cx="60199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От кого Гамлет узнал правду 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о смерти отца?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1934" y="4500570"/>
            <a:ext cx="3228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от призрака отца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3108" y="1571612"/>
            <a:ext cx="635199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Какой предмет явился 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поводом для раздора 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между Отелло и Дездемоной?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0628" y="4429132"/>
            <a:ext cx="14029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платок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00298" y="1500174"/>
            <a:ext cx="605826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В каком месяце в Вероне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 празднуется День Рождения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 Джульетты?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7686" y="4429132"/>
            <a:ext cx="2708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в сентябре, 16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14480" y="1643050"/>
            <a:ext cx="701833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На какие три этапа обычно разделяют</a:t>
            </a:r>
          </a:p>
          <a:p>
            <a:pPr algn="ctr"/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 творчество Шекспира? 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7620" y="3929066"/>
            <a:ext cx="3357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оптимистический, трагический, романтический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86050" y="1928802"/>
            <a:ext cx="535108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Из какой шекспировской </a:t>
            </a:r>
          </a:p>
          <a:p>
            <a:pPr algn="ctr"/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трагедии высказывание </a:t>
            </a:r>
          </a:p>
          <a:p>
            <a:pPr algn="ctr"/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«Природа всегда возьмет свое»?</a:t>
            </a:r>
            <a:endParaRPr lang="ru-RU" sz="28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71934" y="4429132"/>
            <a:ext cx="31291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</a:rPr>
              <a:t>трагедия «Гамлет»</a:t>
            </a:r>
            <a:endParaRPr lang="ru-RU" sz="2800" b="1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026" name="Picture 2" descr="F:\день народного единства\normal_best roses 05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850821">
            <a:off x="-884135" y="2723325"/>
            <a:ext cx="5715000" cy="3800475"/>
          </a:xfrm>
          <a:prstGeom prst="rect">
            <a:avLst/>
          </a:prstGeom>
          <a:noFill/>
        </p:spPr>
      </p:pic>
      <p:pic>
        <p:nvPicPr>
          <p:cNvPr id="1028" name="Picture 4" descr="F:\день народного единства\romashki_i_gerbery_1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0"/>
            <a:ext cx="2827314" cy="279011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 rot="1151247">
            <a:off x="1639912" y="2364194"/>
            <a:ext cx="68273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Молодцы</a:t>
            </a:r>
            <a:r>
              <a:rPr lang="ru-RU" sz="80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!</a:t>
            </a:r>
            <a:endParaRPr lang="ru-RU" sz="80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43240" y="1071546"/>
            <a:ext cx="5173980" cy="258532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выразительного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чтения</a:t>
            </a:r>
            <a:endParaRPr lang="ru-RU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4286256"/>
            <a:ext cx="62696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«Я чувствую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каждую строчку»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4" descr="http://www.mavi-nota.com/resimler/yazi/4544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3143272" cy="37277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7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5" name="Picture 4" descr="-15534979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85728"/>
            <a:ext cx="4673600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20" y="714356"/>
            <a:ext cx="342902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Фамилия Шекспира  когда-то была очень распространена во всей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4" tooltip="Англия"/>
              </a:rPr>
              <a:t>Англии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Этимологическое значение ее - 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потрясатель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(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shake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 копья (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spear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или 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spere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). По-русски этому соответствовала бы фамилия </a:t>
            </a:r>
            <a:r>
              <a:rPr lang="ru-RU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Копьев.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Фамилия, видимо, указывает на военное происхождение и косвенно как бы подтверждает дворянские притязания отца Шекспира. 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868" y="1357298"/>
            <a:ext cx="4241097" cy="175432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капитанский 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</a:t>
            </a:r>
            <a:endParaRPr lang="ru-RU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4214818"/>
            <a:ext cx="59936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«Я все расставлю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 местам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4" descr="http://www.mavi-nota.com/resimler/yazi/4544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85728"/>
            <a:ext cx="3143272" cy="37277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43240" y="1071546"/>
            <a:ext cx="6052875" cy="258532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театрализованных 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постановок</a:t>
            </a:r>
            <a:endParaRPr lang="ru-RU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4572008"/>
            <a:ext cx="31902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«Глобус»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4" descr="http://www.mavi-nota.com/resimler/yazi/4544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3143272" cy="37277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5122" name="Picture 2" descr="http://media-2.web.britannica.com/eb-media/91/84691-004-37975AC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12863">
            <a:off x="268036" y="1330324"/>
            <a:ext cx="4155310" cy="53578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671826">
            <a:off x="3718456" y="1460288"/>
            <a:ext cx="56051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Команда 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4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ромео</a:t>
            </a:r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и </a:t>
            </a:r>
            <a:r>
              <a:rPr lang="ru-RU" sz="4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джульетта</a:t>
            </a:r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3074" name="Picture 2" descr="http://media.shmoop.com/images/teachers_editions/othell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406618">
            <a:off x="308643" y="1156235"/>
            <a:ext cx="4839969" cy="56029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721330">
            <a:off x="3069294" y="925531"/>
            <a:ext cx="628274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Команда 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отлелло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и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дездемона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4098" name="Picture 2" descr="http://i039.radikal.ru/1103/7b/c249267b0e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753557">
            <a:off x="617245" y="1078786"/>
            <a:ext cx="4863839" cy="566660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492555">
            <a:off x="3932903" y="1311347"/>
            <a:ext cx="546386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Команда 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гамлет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и 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офелия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2050" name="Picture 2" descr="F:\день народного единства\b6dd61c52e1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25430">
            <a:off x="227639" y="1816415"/>
            <a:ext cx="2991805" cy="511966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00232" y="571480"/>
            <a:ext cx="661225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Mistral" pitchFamily="66" charset="0"/>
              </a:rPr>
              <a:t>Поздравляем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Mistral" pitchFamily="66" charset="0"/>
              </a:rPr>
              <a:t> победителей!</a:t>
            </a:r>
            <a:endParaRPr lang="ru-RU" sz="7200" b="1" cap="all" spc="0" dirty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  <a:latin typeface="Mistral" pitchFamily="66" charset="0"/>
            </a:endParaRPr>
          </a:p>
        </p:txBody>
      </p:sp>
      <p:pic>
        <p:nvPicPr>
          <p:cNvPr id="2051" name="Picture 3" descr="F:\день народного единства\114534-1-f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25875">
            <a:off x="4283920" y="2998043"/>
            <a:ext cx="4152906" cy="41529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7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30722" name="Picture 2" descr="http://900igr.net/datai/literatura/Dramaturg-SHekspir/0003-003-Uiljam-SHekspir-rodilsja-v-gorode-Stratford-na-Ejvone-Uorikshir-v-15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609974"/>
            <a:ext cx="6581775" cy="3248026"/>
          </a:xfrm>
          <a:prstGeom prst="rect">
            <a:avLst/>
          </a:prstGeom>
          <a:noFill/>
        </p:spPr>
      </p:pic>
      <p:pic>
        <p:nvPicPr>
          <p:cNvPr id="30724" name="Picture 4" descr="http://englandput.narod.ru/shekspea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19" y="285728"/>
            <a:ext cx="4257893" cy="32147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3438" y="1285860"/>
            <a:ext cx="4073744" cy="206210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Дом, где родился </a:t>
            </a:r>
          </a:p>
          <a:p>
            <a:r>
              <a:rPr lang="ru-RU" sz="32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Шекспир</a:t>
            </a:r>
          </a:p>
          <a:p>
            <a:r>
              <a:rPr lang="ru-RU" sz="3200" b="1" dirty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ru-RU" sz="32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городе </a:t>
            </a:r>
          </a:p>
          <a:p>
            <a:r>
              <a:rPr lang="ru-RU" sz="3200" b="1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Стратфорд-на-Эйвоне</a:t>
            </a:r>
            <a:endParaRPr lang="ru-RU" sz="32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7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71736" y="285728"/>
            <a:ext cx="62865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Его отец, Джон Шекспир, был состоятельным ремесленником (перчаточником), часто избирался на различные общественные должности. Он не посещал церковные богослужения, за что платил большие денежные штрафы.  </a:t>
            </a:r>
          </a:p>
          <a:p>
            <a:pPr algn="ctr"/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Мать Шекспира, урождённая Мэри </a:t>
            </a:r>
            <a:r>
              <a:rPr lang="ru-RU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Арден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принадлежала к одной из старейших саксонских семей.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3" descr="shakespea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143108" cy="25289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6" name="Picture 3" descr="52571808_56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071810"/>
            <a:ext cx="5373698" cy="34290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0" y="3286124"/>
            <a:ext cx="35004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Учился в  «грамматической школе», где основным предметом был латинский язык и основы греческого. В школе получил широкие знания античной мифологии, истории и литературы, отразившиеся в его творчестве. 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7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285728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Между </a:t>
            </a:r>
            <a:r>
              <a:rPr lang="ru-RU" sz="2800" b="1" u="sng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1585</a:t>
            </a:r>
            <a:r>
              <a:rPr lang="ru-RU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и </a:t>
            </a:r>
            <a:r>
              <a:rPr lang="ru-RU" sz="2800" b="1" u="sng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1587</a:t>
            </a:r>
            <a:r>
              <a:rPr lang="ru-RU" sz="2800" b="1" dirty="0" smtClean="0">
                <a:ln w="11430"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гг. Шекспир оставляет </a:t>
            </a:r>
            <a:r>
              <a:rPr lang="ru-RU" sz="2800" b="1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Стратфорд</a:t>
            </a:r>
            <a:r>
              <a:rPr lang="ru-RU" sz="28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и уезжает в Лондон. </a:t>
            </a:r>
            <a:endParaRPr lang="ru-RU" sz="28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3" descr="gl_l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428736"/>
            <a:ext cx="7505700" cy="486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7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5" name="Picture 4" descr="театр времен шекспи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78919">
            <a:off x="5864246" y="568923"/>
            <a:ext cx="3179779" cy="371475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6" name="Picture 3" descr="The_Old_Glob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55616">
            <a:off x="917045" y="1216338"/>
            <a:ext cx="4030335" cy="252412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500034" y="0"/>
            <a:ext cx="828680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1599 году он стал одним из основателей театра «Глобус».</a:t>
            </a:r>
            <a:endParaRPr lang="ru-RU" sz="4000" b="1" dirty="0">
              <a:ln w="11430">
                <a:solidFill>
                  <a:schemeClr val="tx1"/>
                </a:solidFill>
              </a:ln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Picture 4" descr="театр на гастролях в провинц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438346">
            <a:off x="996193" y="3435548"/>
            <a:ext cx="2786050" cy="34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9902032-larg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34916">
            <a:off x="4253004" y="3502920"/>
            <a:ext cx="4925692" cy="36427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9" name="TextBox 8"/>
          <p:cNvSpPr txBox="1"/>
          <p:nvPr/>
        </p:nvSpPr>
        <p:spPr>
          <a:xfrm>
            <a:off x="3143240" y="4071942"/>
            <a:ext cx="51435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Над входом в театр – крылатые слова: «Весь мир – театр»</a:t>
            </a:r>
            <a:endParaRPr lang="ru-RU" sz="40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7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728" y="285728"/>
            <a:ext cx="714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</a:rPr>
              <a:t>1616 г., 23 апреля – Уильям Шекспир умирает в своём родном городе в возрасте 52 лет, в день своего рождения.</a:t>
            </a:r>
            <a:endParaRPr lang="ru-RU" sz="2800" dirty="0"/>
          </a:p>
        </p:txBody>
      </p:sp>
      <p:pic>
        <p:nvPicPr>
          <p:cNvPr id="5" name="Picture 5" descr="церковь с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785926"/>
            <a:ext cx="5072067" cy="490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7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Picture 4" descr="памятник шекспир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9796" y="1643050"/>
            <a:ext cx="6477013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928926" y="428604"/>
            <a:ext cx="5582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Памятник Шекспиру в </a:t>
            </a:r>
            <a:r>
              <a:rPr lang="ru-RU" sz="2800" b="1" dirty="0" err="1" smtClean="0">
                <a:solidFill>
                  <a:schemeClr val="bg1"/>
                </a:solidFill>
              </a:rPr>
              <a:t>Стратфорде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7" name="Picture 1" descr="C:\Documents and Settings\Пользователь_2\Рабочий стол\bv1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Picture 6" descr="Sheakspea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57166"/>
            <a:ext cx="5080000" cy="615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1714488"/>
            <a:ext cx="35004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Памятник в </a:t>
            </a:r>
            <a:r>
              <a:rPr lang="ru-RU" sz="4000" b="1" dirty="0" err="1" smtClean="0">
                <a:solidFill>
                  <a:schemeClr val="bg1"/>
                </a:solidFill>
              </a:rPr>
              <a:t>стратфордской</a:t>
            </a:r>
            <a:r>
              <a:rPr lang="ru-RU" sz="4000" b="1" dirty="0" smtClean="0">
                <a:solidFill>
                  <a:schemeClr val="bg1"/>
                </a:solidFill>
              </a:rPr>
              <a:t> церкви</a:t>
            </a:r>
            <a:endParaRPr lang="ru-RU" sz="4000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455</TotalTime>
  <Words>421</Words>
  <Application>Microsoft Office PowerPoint</Application>
  <PresentationFormat>Экран (4:3)</PresentationFormat>
  <Paragraphs>80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Уильям Шекспир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Licey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Пользователь_2</dc:creator>
  <cp:lastModifiedBy>user</cp:lastModifiedBy>
  <cp:revision>39</cp:revision>
  <dcterms:created xsi:type="dcterms:W3CDTF">2014-01-29T03:16:46Z</dcterms:created>
  <dcterms:modified xsi:type="dcterms:W3CDTF">2022-02-03T14:18:14Z</dcterms:modified>
</cp:coreProperties>
</file>