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8" r:id="rId2"/>
    <p:sldId id="259" r:id="rId3"/>
    <p:sldId id="262" r:id="rId4"/>
    <p:sldId id="263" r:id="rId5"/>
    <p:sldId id="268" r:id="rId6"/>
    <p:sldId id="267" r:id="rId7"/>
    <p:sldId id="266" r:id="rId8"/>
    <p:sldId id="265" r:id="rId9"/>
    <p:sldId id="264" r:id="rId10"/>
    <p:sldId id="275" r:id="rId11"/>
    <p:sldId id="274" r:id="rId12"/>
    <p:sldId id="273" r:id="rId13"/>
    <p:sldId id="272" r:id="rId14"/>
    <p:sldId id="271" r:id="rId15"/>
    <p:sldId id="270" r:id="rId16"/>
    <p:sldId id="277" r:id="rId17"/>
    <p:sldId id="278" r:id="rId18"/>
    <p:sldId id="280" r:id="rId19"/>
    <p:sldId id="279" r:id="rId20"/>
    <p:sldId id="281" r:id="rId21"/>
    <p:sldId id="282" r:id="rId22"/>
    <p:sldId id="283" r:id="rId23"/>
    <p:sldId id="289" r:id="rId24"/>
    <p:sldId id="288" r:id="rId25"/>
    <p:sldId id="287" r:id="rId26"/>
    <p:sldId id="286" r:id="rId27"/>
    <p:sldId id="284" r:id="rId28"/>
    <p:sldId id="291" r:id="rId29"/>
    <p:sldId id="296" r:id="rId30"/>
    <p:sldId id="295" r:id="rId31"/>
    <p:sldId id="294" r:id="rId32"/>
    <p:sldId id="293" r:id="rId33"/>
    <p:sldId id="292" r:id="rId34"/>
    <p:sldId id="303" r:id="rId35"/>
    <p:sldId id="300" r:id="rId36"/>
    <p:sldId id="301" r:id="rId37"/>
    <p:sldId id="302" r:id="rId38"/>
    <p:sldId id="299" r:id="rId39"/>
    <p:sldId id="298" r:id="rId40"/>
    <p:sldId id="297" r:id="rId41"/>
    <p:sldId id="309" r:id="rId42"/>
    <p:sldId id="308" r:id="rId43"/>
    <p:sldId id="307" r:id="rId44"/>
    <p:sldId id="306" r:id="rId45"/>
    <p:sldId id="305" r:id="rId46"/>
    <p:sldId id="319" r:id="rId47"/>
    <p:sldId id="318" r:id="rId48"/>
    <p:sldId id="316" r:id="rId49"/>
    <p:sldId id="315" r:id="rId50"/>
    <p:sldId id="314" r:id="rId51"/>
    <p:sldId id="313" r:id="rId52"/>
    <p:sldId id="260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94771-9015-40A0-A72D-6AB167DA57A7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35982-A44E-45D1-8D2B-7A7E25628F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040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0.xml"/><Relationship Id="rId26" Type="http://schemas.openxmlformats.org/officeDocument/2006/relationships/slide" Target="slide46.xml"/><Relationship Id="rId3" Type="http://schemas.openxmlformats.org/officeDocument/2006/relationships/image" Target="../media/image3.jpeg"/><Relationship Id="rId21" Type="http://schemas.openxmlformats.org/officeDocument/2006/relationships/slide" Target="slide36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8.xml"/><Relationship Id="rId25" Type="http://schemas.openxmlformats.org/officeDocument/2006/relationships/slide" Target="slide44.xml"/><Relationship Id="rId2" Type="http://schemas.openxmlformats.org/officeDocument/2006/relationships/image" Target="../media/image1.jpeg"/><Relationship Id="rId16" Type="http://schemas.openxmlformats.org/officeDocument/2006/relationships/slide" Target="slide27.xml"/><Relationship Id="rId20" Type="http://schemas.openxmlformats.org/officeDocument/2006/relationships/slide" Target="slide34.xml"/><Relationship Id="rId29" Type="http://schemas.openxmlformats.org/officeDocument/2006/relationships/slide" Target="slide5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24" Type="http://schemas.openxmlformats.org/officeDocument/2006/relationships/slide" Target="slide42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23" Type="http://schemas.openxmlformats.org/officeDocument/2006/relationships/slide" Target="slide40.xml"/><Relationship Id="rId28" Type="http://schemas.openxmlformats.org/officeDocument/2006/relationships/slide" Target="slide50.xml"/><Relationship Id="rId10" Type="http://schemas.openxmlformats.org/officeDocument/2006/relationships/slide" Target="slide15.xml"/><Relationship Id="rId19" Type="http://schemas.openxmlformats.org/officeDocument/2006/relationships/slide" Target="slide32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Relationship Id="rId22" Type="http://schemas.openxmlformats.org/officeDocument/2006/relationships/slide" Target="slide38.xml"/><Relationship Id="rId27" Type="http://schemas.openxmlformats.org/officeDocument/2006/relationships/slide" Target="slide48.xml"/><Relationship Id="rId30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" Target="slide2.xml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88;&#1072;&#1073;&#1086;&#1090;&#1072;%20&#1080;%20&#1080;&#1075;&#1088;&#1099;\&#1080;&#1075;&#1088;&#1099;\&#1089;&#1074;&#1086;&#1103;%20&#1080;&#1075;&#1088;&#1072;%20&#1075;&#1086;&#1090;&#1086;&#1074;&#1072;&#1103;\CHasy-Tikane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496944" cy="258316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2124075" algn="l"/>
              </a:tabLst>
            </a:pPr>
            <a:r>
              <a:rPr lang="ru-RU" b="1" dirty="0"/>
              <a:t/>
            </a:r>
            <a:br>
              <a:rPr lang="ru-RU" b="1" dirty="0"/>
            </a:br>
            <a:r>
              <a:rPr lang="ru-RU" sz="7300" b="1" dirty="0"/>
              <a:t>Интеллектуальная </a:t>
            </a:r>
            <a:r>
              <a:rPr lang="ru-RU" sz="7300" b="1" dirty="0" smtClean="0"/>
              <a:t>викторина</a:t>
            </a:r>
            <a:br>
              <a:rPr lang="ru-RU" sz="7300" b="1" dirty="0" smtClean="0"/>
            </a:br>
            <a:r>
              <a:rPr lang="ru-RU" sz="7300" b="1" dirty="0" smtClean="0">
                <a:solidFill>
                  <a:prstClr val="black"/>
                </a:solidFill>
              </a:rPr>
              <a:t>«Знаешь ли ты фразеологизмы?»</a:t>
            </a:r>
            <a:r>
              <a:rPr lang="ru-RU" sz="7300" b="1" dirty="0" smtClean="0"/>
              <a:t/>
            </a:r>
            <a:br>
              <a:rPr lang="ru-RU" sz="7300" b="1" dirty="0" smtClean="0"/>
            </a:br>
            <a:r>
              <a:rPr lang="ru-RU" dirty="0" smtClean="0">
                <a:ea typeface="Calibri"/>
                <a:cs typeface="Times New Roman"/>
              </a:rPr>
              <a:t>Учитель: М. А. Стрижак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Управляющая кнопка: в конец 3">
            <a:hlinkClick r:id="" action="ppaction://hlinkshowjump?jump=nextslide" highlightClick="1"/>
          </p:cNvPr>
          <p:cNvSpPr/>
          <p:nvPr/>
        </p:nvSpPr>
        <p:spPr>
          <a:xfrm>
            <a:off x="8099097" y="5850262"/>
            <a:ext cx="576000" cy="576000"/>
          </a:xfrm>
          <a:prstGeom prst="actionButtonEnd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6463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620688"/>
            <a:ext cx="8424936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Impact" pitchFamily="34" charset="0"/>
              </a:rPr>
            </a:br>
            <a:endParaRPr lang="ru-RU" sz="2800" b="1" dirty="0"/>
          </a:p>
        </p:txBody>
      </p:sp>
      <p:pic>
        <p:nvPicPr>
          <p:cNvPr id="3074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1923" y="6060405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74656" y="134076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Arial"/>
              </a:rPr>
              <a:t>Сизифов труд – тяжелая, изнурительная и бесплодная работа, неприносящая результата.</a:t>
            </a:r>
            <a:endParaRPr lang="ru-RU" sz="24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143116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u="sng" dirty="0">
                <a:solidFill>
                  <a:prstClr val="black"/>
                </a:solidFill>
              </a:rPr>
              <a:t>40 баллов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45060" name="Picture 4" descr="https://rsk-eco.ru/images/banners/naslazh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2928934"/>
            <a:ext cx="5214974" cy="328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5621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191" y="620688"/>
            <a:ext cx="8352928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Impact" pitchFamily="34" charset="0"/>
              </a:rPr>
            </a:br>
            <a:endParaRPr lang="ru-RU" b="1" u="sng" dirty="0"/>
          </a:p>
        </p:txBody>
      </p:sp>
      <p:pic>
        <p:nvPicPr>
          <p:cNvPr id="409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424" y="5892439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49080" y="206084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/>
              </a:rPr>
              <a:t> </a:t>
            </a:r>
            <a:r>
              <a:rPr lang="ru-RU" sz="3200" dirty="0" smtClean="0">
                <a:latin typeface="Arial"/>
              </a:rPr>
              <a:t>Как этот предмет связан с фразеологизмом «время истекло»?</a:t>
            </a:r>
            <a:endParaRPr lang="ru-RU" sz="3200" dirty="0"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40068" y="4509120"/>
            <a:ext cx="21900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u="sng" dirty="0" smtClean="0">
                <a:solidFill>
                  <a:prstClr val="black"/>
                </a:solidFill>
              </a:rPr>
              <a:t>50 </a:t>
            </a:r>
            <a:r>
              <a:rPr lang="ru-RU" sz="3600" b="1" u="sng" dirty="0">
                <a:solidFill>
                  <a:prstClr val="black"/>
                </a:solidFill>
              </a:rPr>
              <a:t>баллов</a:t>
            </a: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8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215074" y="5805502"/>
            <a:ext cx="500066" cy="500066"/>
          </a:xfrm>
          <a:prstGeom prst="rect">
            <a:avLst/>
          </a:prstGeom>
        </p:spPr>
      </p:pic>
      <p:pic>
        <p:nvPicPr>
          <p:cNvPr id="44034" name="Picture 2" descr="http://39rim.ru/wp-content/uploads/2017/10/klepsidr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571612"/>
            <a:ext cx="3857625" cy="3705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90699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8794" y="500042"/>
            <a:ext cx="4932072" cy="1143000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Impact" pitchFamily="34" charset="0"/>
              </a:rPr>
            </a:br>
            <a:endParaRPr lang="ru-RU" sz="2800" b="1" dirty="0"/>
          </a:p>
        </p:txBody>
      </p:sp>
      <p:pic>
        <p:nvPicPr>
          <p:cNvPr id="4098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0530" y="5373216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16392" y="141277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latin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196752"/>
            <a:ext cx="7429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/>
              </a:rPr>
              <a:t>Клепсидра – водяные часы, которыми древние греки измеряли время. В верхнее отверстие клепсидры наливали воду, а из нижнего она вытекала, т. е. время </a:t>
            </a:r>
            <a:r>
              <a:rPr lang="ru-RU" sz="2400" b="1" i="1" dirty="0" smtClean="0">
                <a:latin typeface="Arial"/>
              </a:rPr>
              <a:t>текло. </a:t>
            </a:r>
            <a:r>
              <a:rPr lang="ru-RU" sz="2400" b="1" dirty="0" smtClean="0">
                <a:latin typeface="Arial"/>
              </a:rPr>
              <a:t>Отсюда пошло выражение «</a:t>
            </a:r>
            <a:r>
              <a:rPr lang="ru-RU" sz="2400" b="1" i="1" dirty="0" smtClean="0">
                <a:latin typeface="Arial"/>
              </a:rPr>
              <a:t>сколько воды утекло с тех пор», «время истекло».</a:t>
            </a:r>
            <a:endParaRPr lang="ru-RU" sz="2400" b="1" dirty="0"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06748" y="5241330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u="sng" dirty="0">
                <a:solidFill>
                  <a:prstClr val="black"/>
                </a:solidFill>
              </a:rPr>
              <a:t>50 баллов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43010" name="Picture 2" descr="https://ds03.infourok.ru/uploads/ex/0a51/00042900-80dcba21/13/img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571876"/>
            <a:ext cx="3000397" cy="2214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25194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2276872"/>
            <a:ext cx="6983545" cy="1143000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«Полминутки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b="1" dirty="0" smtClean="0">
                <a:latin typeface="Times New Roman"/>
              </a:rPr>
              <a:t>Из какого фразеологизма марсиане могли бы заключить, что у человека не две ноги, а больше?</a:t>
            </a:r>
            <a:br>
              <a:rPr lang="ru-RU" b="1" dirty="0" smtClean="0">
                <a:latin typeface="Times New Roman"/>
              </a:rPr>
            </a:br>
            <a:r>
              <a:rPr lang="ru-RU" b="1" u="sng" dirty="0" smtClean="0"/>
              <a:t>10 баллов</a:t>
            </a:r>
            <a:endParaRPr lang="ru-RU" b="1" u="sng" dirty="0"/>
          </a:p>
        </p:txBody>
      </p:sp>
      <p:pic>
        <p:nvPicPr>
          <p:cNvPr id="512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9161" y="5857629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143512"/>
            <a:ext cx="438152" cy="43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6438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1772816"/>
            <a:ext cx="7065451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000000"/>
                </a:solidFill>
                <a:latin typeface="Times New Roman"/>
              </a:rPr>
              <a:t>Бежать со всех ног – бежать очень-очень быстро</a:t>
            </a:r>
            <a:endParaRPr lang="ru-RU" sz="2800" b="1" dirty="0"/>
          </a:p>
        </p:txBody>
      </p:sp>
      <p:pic>
        <p:nvPicPr>
          <p:cNvPr id="5122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9059" y="592192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620688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40968" name="Picture 8" descr="https://im0-tub-ru.yandex.net/i?id=d48dc8cd3f846effd25948311cca0ade&amp;n=33&amp;w=215&amp;h=15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3000372"/>
            <a:ext cx="3929090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9333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54" y="2564904"/>
            <a:ext cx="8352928" cy="1143000"/>
          </a:xfrm>
        </p:spPr>
        <p:txBody>
          <a:bodyPr>
            <a:noAutofit/>
          </a:bodyPr>
          <a:lstStyle/>
          <a:p>
            <a:pPr marL="228600"/>
            <a:r>
              <a:rPr lang="ru-RU" sz="4000" dirty="0" smtClean="0">
                <a:solidFill>
                  <a:srgbClr val="01260A"/>
                </a:solidFill>
                <a:latin typeface="Helvetica"/>
              </a:rPr>
              <a:t>В каком фразеологизме упоминается действие из таблицы умножения?</a:t>
            </a:r>
            <a:br>
              <a:rPr lang="ru-RU" sz="4000" dirty="0" smtClean="0">
                <a:solidFill>
                  <a:srgbClr val="01260A"/>
                </a:solidFill>
                <a:latin typeface="Helvetica"/>
              </a:rPr>
            </a:br>
            <a:r>
              <a:rPr lang="ru-RU" sz="4000" dirty="0">
                <a:solidFill>
                  <a:srgbClr val="01260A"/>
                </a:solidFill>
                <a:latin typeface="Helvetica"/>
              </a:rPr>
              <a:t> </a:t>
            </a:r>
            <a:r>
              <a:rPr lang="ru-RU" sz="4000" b="1" u="sng" dirty="0" smtClean="0"/>
              <a:t>20 </a:t>
            </a:r>
            <a:r>
              <a:rPr lang="ru-RU" sz="4000" b="1" u="sng" dirty="0"/>
              <a:t>баллов</a:t>
            </a:r>
          </a:p>
        </p:txBody>
      </p:sp>
      <p:pic>
        <p:nvPicPr>
          <p:cNvPr id="614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982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7815" y="980728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«Полминутки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00100" y="5357826"/>
            <a:ext cx="907307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92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352928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Arial"/>
              </a:rPr>
              <a:t> </a:t>
            </a:r>
            <a:endParaRPr lang="ru-RU" sz="4000" b="1" dirty="0"/>
          </a:p>
        </p:txBody>
      </p:sp>
      <p:pic>
        <p:nvPicPr>
          <p:cNvPr id="6146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0169" y="584385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7917" y="734506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38914" name="Picture 2" descr="https://ds04.infourok.ru/uploads/ex/1263/00160b62-18c0c9f7/640/img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357298"/>
            <a:ext cx="6096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663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2780928"/>
            <a:ext cx="6344130" cy="1143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1800" dirty="0">
                <a:solidFill>
                  <a:prstClr val="black"/>
                </a:solidFill>
              </a:rPr>
              <a:t/>
            </a:r>
            <a:br>
              <a:rPr lang="ru-RU" sz="1800" dirty="0">
                <a:solidFill>
                  <a:prstClr val="black"/>
                </a:solidFill>
              </a:rPr>
            </a:br>
            <a:r>
              <a:rPr lang="ru-RU" b="1" dirty="0" smtClean="0">
                <a:latin typeface="Times New Roman"/>
              </a:rPr>
              <a:t>Есть ли ноги у газеты, журнала, книги?</a:t>
            </a:r>
            <a:br>
              <a:rPr lang="ru-RU" b="1" dirty="0" smtClean="0">
                <a:latin typeface="Times New Roman"/>
              </a:rPr>
            </a:br>
            <a:r>
              <a:rPr lang="ru-RU" b="1" u="sng" dirty="0" smtClean="0"/>
              <a:t>30 </a:t>
            </a:r>
            <a:r>
              <a:rPr lang="ru-RU" b="1" u="sng" dirty="0"/>
              <a:t>баллов</a:t>
            </a:r>
          </a:p>
        </p:txBody>
      </p:sp>
      <p:pic>
        <p:nvPicPr>
          <p:cNvPr id="717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7818" y="585403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85852" y="5572140"/>
            <a:ext cx="509590" cy="50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9366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2060" y="476672"/>
            <a:ext cx="8352928" cy="1143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</a:t>
            </a:r>
            <a:endParaRPr lang="ru-RU" sz="4000" b="1" dirty="0"/>
          </a:p>
        </p:txBody>
      </p:sp>
      <p:pic>
        <p:nvPicPr>
          <p:cNvPr id="7170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2094" y="5853090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8662" y="1412776"/>
            <a:ext cx="102581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latin typeface="Times New Roman"/>
              </a:rPr>
              <a:t>Если только вы держите</a:t>
            </a:r>
          </a:p>
          <a:p>
            <a:r>
              <a:rPr lang="ru-RU" sz="3600" b="1" i="1" dirty="0" smtClean="0">
                <a:latin typeface="Times New Roman"/>
              </a:rPr>
              <a:t> ее перевернутой, тогда книга у</a:t>
            </a:r>
          </a:p>
          <a:p>
            <a:r>
              <a:rPr lang="ru-RU" sz="3600" b="1" i="1" dirty="0" smtClean="0">
                <a:latin typeface="Times New Roman"/>
              </a:rPr>
              <a:t> вас в руках находится вверх ногами</a:t>
            </a:r>
            <a:endParaRPr lang="ru-RU" sz="3600" dirty="0"/>
          </a:p>
        </p:txBody>
      </p:sp>
      <p:pic>
        <p:nvPicPr>
          <p:cNvPr id="36866" name="Picture 2" descr="https://www.projectscotland.co.uk/wp-content/uploads/2016/04/iStock_000025063563_XXX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6632" y="3286124"/>
            <a:ext cx="2162624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5965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352928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Что общего в словах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</a:rPr>
              <a:t>дуга, бараний рог, три погибели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>?</a:t>
            </a:r>
            <a:r>
              <a:rPr lang="ru-RU" sz="4900" b="1" dirty="0" smtClean="0">
                <a:latin typeface="Times New Roman"/>
              </a:rPr>
              <a:t/>
            </a:r>
            <a:br>
              <a:rPr lang="ru-RU" sz="4900" b="1" dirty="0" smtClean="0">
                <a:latin typeface="Times New Roman"/>
              </a:rPr>
            </a:br>
            <a:r>
              <a:rPr lang="ru-RU" sz="4900" b="1" u="sng" dirty="0" smtClean="0"/>
              <a:t>40 баллов</a:t>
            </a:r>
            <a:endParaRPr lang="ru-RU" sz="4900" b="1" u="sng" dirty="0"/>
          </a:p>
        </p:txBody>
      </p:sp>
      <p:pic>
        <p:nvPicPr>
          <p:cNvPr id="819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1927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836712"/>
            <a:ext cx="4572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357826"/>
            <a:ext cx="723904" cy="7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253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2978190"/>
              </p:ext>
            </p:extLst>
          </p:nvPr>
        </p:nvGraphicFramePr>
        <p:xfrm>
          <a:off x="971601" y="1700808"/>
          <a:ext cx="7200798" cy="3839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763"/>
                <a:gridCol w="719862"/>
                <a:gridCol w="719862"/>
                <a:gridCol w="719862"/>
                <a:gridCol w="719862"/>
                <a:gridCol w="720587"/>
              </a:tblGrid>
              <a:tr h="771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Историческая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  <a:hlinkClick r:id="rId4" action="ppaction://hlinksldjump"/>
                        </a:rPr>
                        <a:t>10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  <a:hlinkClick r:id="rId5" action="ppaction://hlinksldjump"/>
                        </a:rPr>
                        <a:t>20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  <a:hlinkClick r:id="rId6" action="ppaction://hlinksldjump"/>
                        </a:rPr>
                        <a:t>30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  <a:hlinkClick r:id="rId7" action="ppaction://hlinksldjump"/>
                        </a:rPr>
                        <a:t>40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  <a:hlinkClick r:id="rId8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71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Полминутки шутки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9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0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1" action="ppaction://hlinksldjump"/>
                        </a:rPr>
                        <a:t>30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2" action="ppaction://hlinksldjump"/>
                        </a:rPr>
                        <a:t>40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3" action="ppaction://hlinksldjump"/>
                        </a:rPr>
                        <a:t>50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31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tt-RU" sz="2400" dirty="0" smtClean="0">
                          <a:solidFill>
                            <a:schemeClr val="tx1"/>
                          </a:solidFill>
                          <a:effectLst/>
                        </a:rPr>
                        <a:t>Сообрази-ка!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b="1" u="sng" dirty="0">
                          <a:solidFill>
                            <a:schemeClr val="tx1"/>
                          </a:solidFill>
                          <a:effectLst/>
                          <a:hlinkClick r:id="rId14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5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6" action="ppaction://hlinksldjump"/>
                        </a:rPr>
                        <a:t>30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7" action="ppaction://hlinksldjump"/>
                        </a:rPr>
                        <a:t>40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8" action="ppaction://hlinksldjump"/>
                        </a:rPr>
                        <a:t>50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41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Давайте упражняться!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19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0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1" action="ppaction://hlinksldjump"/>
                        </a:rPr>
                        <a:t>30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2" action="ppaction://hlinksldjump"/>
                        </a:rPr>
                        <a:t>40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3" action="ppaction://hlinksldjump"/>
                        </a:rPr>
                        <a:t>50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996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tt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Теоретические вопросы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4" action="ppaction://hlinksldjump"/>
                        </a:rPr>
                        <a:t>10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5" action="ppaction://hlinksldjump"/>
                        </a:rPr>
                        <a:t>20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6" action="ppaction://hlinksldjump"/>
                        </a:rPr>
                        <a:t>30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7" action="ppaction://hlinksldjump"/>
                        </a:rPr>
                        <a:t>40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b="1" u="sng" dirty="0">
                          <a:solidFill>
                            <a:schemeClr val="tx1"/>
                          </a:solidFill>
                          <a:effectLst/>
                          <a:hlinkClick r:id="rId28" action="ppaction://hlinksldjump"/>
                        </a:rPr>
                        <a:t>50</a:t>
                      </a:r>
                      <a:endParaRPr lang="ru-RU" sz="3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/>
          <a:lstStyle/>
          <a:p>
            <a:r>
              <a:rPr lang="ru-RU" b="1" dirty="0" smtClean="0"/>
              <a:t>Категории</a:t>
            </a:r>
            <a:endParaRPr lang="ru-RU" b="1" dirty="0"/>
          </a:p>
        </p:txBody>
      </p:sp>
      <p:sp>
        <p:nvSpPr>
          <p:cNvPr id="2" name="Управляющая кнопка: в конец 1">
            <a:hlinkClick r:id="rId29" action="ppaction://hlinksldjump" highlightClick="1"/>
          </p:cNvPr>
          <p:cNvSpPr/>
          <p:nvPr/>
        </p:nvSpPr>
        <p:spPr>
          <a:xfrm>
            <a:off x="8099097" y="5850262"/>
            <a:ext cx="576000" cy="576000"/>
          </a:xfrm>
          <a:prstGeom prst="actionButtonEnd">
            <a:avLst/>
          </a:prstGeom>
          <a:blipFill>
            <a:blip r:embed="rId3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283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52928" cy="864096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5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500" dirty="0" smtClean="0">
                <a:solidFill>
                  <a:srgbClr val="000000"/>
                </a:solidFill>
                <a:latin typeface="Impact" pitchFamily="34" charset="0"/>
              </a:rPr>
              <a:t>Полминутки»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1800" dirty="0">
                <a:solidFill>
                  <a:prstClr val="black"/>
                </a:solidFill>
              </a:rPr>
              <a:t/>
            </a:r>
            <a:br>
              <a:rPr lang="ru-RU" sz="1800" dirty="0">
                <a:solidFill>
                  <a:prstClr val="black"/>
                </a:solidFill>
              </a:rPr>
            </a:br>
            <a:endParaRPr lang="ru-RU" sz="4000" b="1" dirty="0"/>
          </a:p>
        </p:txBody>
      </p:sp>
      <p:pic>
        <p:nvPicPr>
          <p:cNvPr id="8194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9110" y="584027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8118" y="1266985"/>
            <a:ext cx="58497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Times New Roman"/>
              </a:rPr>
              <a:t>Все эти слова сочетаются </a:t>
            </a:r>
          </a:p>
          <a:p>
            <a:r>
              <a:rPr lang="ru-RU" sz="3600" b="1" i="1" dirty="0" smtClean="0">
                <a:latin typeface="Times New Roman"/>
              </a:rPr>
              <a:t>с глаголом «согнуть»</a:t>
            </a:r>
            <a:endParaRPr lang="ru-RU" sz="3600" dirty="0"/>
          </a:p>
        </p:txBody>
      </p:sp>
      <p:pic>
        <p:nvPicPr>
          <p:cNvPr id="34818" name="Picture 2" descr="https://otvet.imgsmail.ru/download/29503504_a3c113ee4103f4292114caf654e8d35a_8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2500306"/>
            <a:ext cx="3690921" cy="36909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103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771" y="2852936"/>
            <a:ext cx="8352928" cy="1143000"/>
          </a:xfrm>
        </p:spPr>
        <p:txBody>
          <a:bodyPr>
            <a:noAutofit/>
          </a:bodyPr>
          <a:lstStyle/>
          <a:p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«ПРАЗДНИКИ»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Impact" pitchFamily="34" charset="0"/>
              </a:rPr>
              <a:t>Существует фразеологизм повесить нос.  А какой фразеологизм указывает, куда именно вешать нос?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6000" b="1" u="sng" dirty="0" smtClean="0"/>
              <a:t>50 </a:t>
            </a:r>
            <a:r>
              <a:rPr lang="ru-RU" sz="6000" b="1" u="sng" dirty="0"/>
              <a:t>баллов</a:t>
            </a:r>
          </a:p>
        </p:txBody>
      </p:sp>
      <p:pic>
        <p:nvPicPr>
          <p:cNvPr id="921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4318" y="585403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429264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3126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7501" y="975774"/>
            <a:ext cx="8352928" cy="792088"/>
          </a:xfrm>
        </p:spPr>
        <p:txBody>
          <a:bodyPr>
            <a:noAutofit/>
          </a:bodyPr>
          <a:lstStyle/>
          <a:p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«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Полминутки шутки» </a:t>
            </a: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300" dirty="0">
                <a:solidFill>
                  <a:srgbClr val="000000"/>
                </a:solidFill>
                <a:latin typeface="Impact" pitchFamily="34" charset="0"/>
              </a:rPr>
            </a:br>
            <a:endParaRPr lang="ru-RU" sz="4000" b="1" dirty="0"/>
          </a:p>
        </p:txBody>
      </p:sp>
      <p:pic>
        <p:nvPicPr>
          <p:cNvPr id="9218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5518" y="586564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28662" y="1214422"/>
            <a:ext cx="7866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/>
              <a:t>Повесить нос на квинту</a:t>
            </a:r>
            <a:endParaRPr lang="ru-RU" sz="6000" dirty="0"/>
          </a:p>
        </p:txBody>
      </p:sp>
      <p:pic>
        <p:nvPicPr>
          <p:cNvPr id="32770" name="Picture 2" descr="https://doma-u-semena.ru/images/fraz/25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2071678"/>
            <a:ext cx="6643734" cy="4048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0763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4120" y="1196752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«Сообрази-ка!»</a:t>
            </a: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/>
              <a:t>10 </a:t>
            </a:r>
            <a:r>
              <a:rPr lang="ru-RU" b="1" u="sng" dirty="0" smtClean="0"/>
              <a:t>баллов </a:t>
            </a:r>
            <a:r>
              <a:rPr lang="ru-RU" b="1" u="sng" dirty="0"/>
              <a:t/>
            </a:r>
            <a:br>
              <a:rPr lang="ru-RU" b="1" u="sng" dirty="0"/>
            </a:br>
            <a:endParaRPr lang="ru-RU" b="1" u="sng" dirty="0"/>
          </a:p>
        </p:txBody>
      </p:sp>
      <p:pic>
        <p:nvPicPr>
          <p:cNvPr id="1024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5273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1538" y="2071678"/>
            <a:ext cx="65527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dirty="0" smtClean="0">
                <a:latin typeface="Times New Roman" pitchFamily="18" charset="0"/>
              </a:rPr>
              <a:t>На Руси признаком красоты были белое лицо и румяные щеки, что несомненно являлось признаком хорошего здоровья. Назови фразеологизм, в основе которого лежит этот факт</a:t>
            </a:r>
            <a:endParaRPr lang="ru-RU" altLang="ru-RU" sz="4000" dirty="0">
              <a:latin typeface="Times New Roman" pitchFamily="18" charset="0"/>
            </a:endParaRPr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85852" y="5000636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4883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1373" y="6093296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2066" y="2132856"/>
            <a:ext cx="35323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</a:rPr>
              <a:t>Кровь с молоком – так говорят о красивом и здоровом человеке</a:t>
            </a:r>
            <a:endParaRPr lang="ru-RU" alt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5820" y="404664"/>
            <a:ext cx="44188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prstClr val="black"/>
                </a:solidFill>
              </a:rPr>
              <a:t>«Сообрази-ка!»</a:t>
            </a:r>
            <a:r>
              <a:rPr lang="ru-RU" sz="3600" b="1" u="sng" dirty="0">
                <a:solidFill>
                  <a:prstClr val="black"/>
                </a:solidFill>
              </a:rPr>
              <a:t/>
            </a:r>
            <a:br>
              <a:rPr lang="ru-RU" sz="3600" b="1" u="sng" dirty="0">
                <a:solidFill>
                  <a:prstClr val="black"/>
                </a:solidFill>
              </a:rPr>
            </a:br>
            <a:r>
              <a:rPr lang="ru-RU" sz="3600" b="1" u="sng" dirty="0">
                <a:solidFill>
                  <a:prstClr val="black"/>
                </a:solidFill>
              </a:rPr>
              <a:t>10 баллов </a:t>
            </a:r>
            <a:br>
              <a:rPr lang="ru-RU" sz="3600" b="1" u="sng" dirty="0">
                <a:solidFill>
                  <a:prstClr val="black"/>
                </a:solidFill>
              </a:rPr>
            </a:br>
            <a:endParaRPr lang="ru-RU" sz="3600" dirty="0"/>
          </a:p>
        </p:txBody>
      </p:sp>
      <p:pic>
        <p:nvPicPr>
          <p:cNvPr id="30724" name="Picture 4" descr="https://avatars.mds.yandex.net/get-pdb/1004345/98addbc7-fff0-4b2a-9e46-5a369ebff7b4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2071678"/>
            <a:ext cx="3941741" cy="33337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606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0737" y="1205880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«Сообрази-ка!»</a:t>
            </a: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>20 </a:t>
            </a:r>
            <a:r>
              <a:rPr lang="ru-RU" b="1" u="sng" dirty="0"/>
              <a:t>баллов </a:t>
            </a:r>
            <a:br>
              <a:rPr lang="ru-RU" b="1" u="sng" dirty="0"/>
            </a:br>
            <a:endParaRPr lang="ru-RU" b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70777" y="2348880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/>
          </a:p>
        </p:txBody>
      </p:sp>
      <p:pic>
        <p:nvPicPr>
          <p:cNvPr id="1126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5483" y="585403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81743" y="2708920"/>
            <a:ext cx="74218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Баран считается настолько глупым животным, что будто не узнает своего двора, если поставлены новые ворота. Это отразилось в фразеологизме…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538" y="5429264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937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191" y="260648"/>
            <a:ext cx="8352928" cy="1080120"/>
          </a:xfrm>
        </p:spPr>
        <p:txBody>
          <a:bodyPr>
            <a:normAutofit fontScale="90000"/>
          </a:bodyPr>
          <a:lstStyle/>
          <a:p>
            <a:r>
              <a:rPr lang="ru-RU" sz="4000" b="1" u="sng" dirty="0" smtClean="0">
                <a:solidFill>
                  <a:prstClr val="black"/>
                </a:solidFill>
              </a:rPr>
              <a:t/>
            </a:r>
            <a:br>
              <a:rPr lang="ru-RU" sz="4000" b="1" u="sng" dirty="0" smtClean="0">
                <a:solidFill>
                  <a:prstClr val="black"/>
                </a:solidFill>
              </a:rPr>
            </a:br>
            <a:r>
              <a:rPr lang="ru-RU" sz="4000" b="1" u="sng" dirty="0" smtClean="0">
                <a:solidFill>
                  <a:prstClr val="black"/>
                </a:solidFill>
              </a:rPr>
              <a:t>«Сообрази-ка!»</a:t>
            </a:r>
            <a:r>
              <a:rPr lang="ru-RU" sz="4000" b="1" u="sng" dirty="0">
                <a:solidFill>
                  <a:prstClr val="black"/>
                </a:solidFill>
              </a:rPr>
              <a:t/>
            </a:r>
            <a:br>
              <a:rPr lang="ru-RU" sz="4000" b="1" u="sng" dirty="0">
                <a:solidFill>
                  <a:prstClr val="black"/>
                </a:solidFill>
              </a:rPr>
            </a:br>
            <a:endParaRPr lang="ru-RU" sz="4000" b="1" dirty="0"/>
          </a:p>
        </p:txBody>
      </p:sp>
      <p:pic>
        <p:nvPicPr>
          <p:cNvPr id="11266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928670"/>
            <a:ext cx="29321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6" descr="https://fs03.metod-kopilka.ru/images/doc/51/46590/img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1643050"/>
            <a:ext cx="6357982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8676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464" y="404664"/>
            <a:ext cx="8497007" cy="2232248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prstClr val="black"/>
                </a:solidFill>
              </a:rPr>
              <a:t>«Сообрази-ка!»</a:t>
            </a:r>
            <a:r>
              <a:rPr lang="ru-RU" sz="4000" b="1" u="sng" dirty="0">
                <a:solidFill>
                  <a:prstClr val="black"/>
                </a:solidFill>
              </a:rPr>
              <a:t/>
            </a:r>
            <a:br>
              <a:rPr lang="ru-RU" sz="4000" b="1" u="sng" dirty="0">
                <a:solidFill>
                  <a:prstClr val="black"/>
                </a:solidFill>
              </a:rPr>
            </a:br>
            <a:r>
              <a:rPr lang="ru-RU" sz="4000" b="1" u="sng" dirty="0">
                <a:solidFill>
                  <a:prstClr val="black"/>
                </a:solidFill>
              </a:rPr>
              <a:t>30 баллов </a:t>
            </a:r>
            <a:br>
              <a:rPr lang="ru-RU" sz="4000" b="1" u="sng" dirty="0">
                <a:solidFill>
                  <a:prstClr val="black"/>
                </a:solidFill>
              </a:rPr>
            </a:br>
            <a:endParaRPr lang="ru-RU" sz="4000" dirty="0"/>
          </a:p>
        </p:txBody>
      </p:sp>
      <p:pic>
        <p:nvPicPr>
          <p:cNvPr id="12290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3" y="583184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0100" y="2000240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Вспомни не менее двух фразеологизмов с названием изображенных здесь зверей и птиц</a:t>
            </a:r>
            <a:endParaRPr lang="ru-RU" sz="3200" dirty="0"/>
          </a:p>
        </p:txBody>
      </p:sp>
      <p:pic>
        <p:nvPicPr>
          <p:cNvPr id="26628" name="Picture 4" descr="https://im0-tub-ru.yandex.net/i?id=98b3c25d92c05cc1aebade11e506722b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143248"/>
            <a:ext cx="2212194" cy="2071702"/>
          </a:xfrm>
          <a:prstGeom prst="rect">
            <a:avLst/>
          </a:prstGeom>
          <a:noFill/>
        </p:spPr>
      </p:pic>
      <p:pic>
        <p:nvPicPr>
          <p:cNvPr id="26630" name="Picture 6" descr="https://avatars.mds.yandex.net/get-pdb/1356247/f77836b6-c405-4003-99d1-16952d9bc10f/s1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3786190"/>
            <a:ext cx="2632717" cy="2428892"/>
          </a:xfrm>
          <a:prstGeom prst="rect">
            <a:avLst/>
          </a:prstGeom>
          <a:noFill/>
        </p:spPr>
      </p:pic>
      <p:pic>
        <p:nvPicPr>
          <p:cNvPr id="26632" name="Picture 8" descr="https://avatars.mds.yandex.net/get-pdb/467999/54d62502-9631-4797-858c-db0f4afe5c05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3000372"/>
            <a:ext cx="3500462" cy="2592175"/>
          </a:xfrm>
          <a:prstGeom prst="rect">
            <a:avLst/>
          </a:prstGeom>
          <a:noFill/>
        </p:spPr>
      </p:pic>
      <p:pic>
        <p:nvPicPr>
          <p:cNvPr id="26634" name="Picture 10" descr="http://detskiy-sad.com/wp-content/uploads/2014/10/gus-na-shkafchik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3714752"/>
            <a:ext cx="2181220" cy="2604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68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268760"/>
            <a:ext cx="8352928" cy="864096"/>
          </a:xfrm>
        </p:spPr>
        <p:txBody>
          <a:bodyPr>
            <a:noAutofit/>
          </a:bodyPr>
          <a:lstStyle/>
          <a:p>
            <a:r>
              <a:rPr lang="ru-RU" sz="4000" b="1" u="sng" dirty="0" smtClean="0"/>
              <a:t>«Сообрази-ка!»</a:t>
            </a:r>
            <a:r>
              <a:rPr lang="ru-RU" sz="4000" b="1" u="sng" dirty="0"/>
              <a:t/>
            </a:r>
            <a:br>
              <a:rPr lang="ru-RU" sz="4000" b="1" u="sng" dirty="0"/>
            </a:br>
            <a:r>
              <a:rPr lang="ru-RU" sz="4000" b="1" u="sng" dirty="0" smtClean="0"/>
              <a:t>40 </a:t>
            </a:r>
            <a:r>
              <a:rPr lang="ru-RU" sz="4000" b="1" u="sng" dirty="0"/>
              <a:t>баллов </a:t>
            </a:r>
            <a:br>
              <a:rPr lang="ru-RU" sz="4000" b="1" u="sng" dirty="0"/>
            </a:br>
            <a:endParaRPr lang="ru-RU" sz="4000" b="1" u="sng" dirty="0"/>
          </a:p>
        </p:txBody>
      </p:sp>
      <p:pic>
        <p:nvPicPr>
          <p:cNvPr id="1331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6799" y="5873874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2276872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Всякое масло скользкое может применяться для уменьшения трения между предметами. Этот фразеологизм…</a:t>
            </a:r>
            <a:endParaRPr lang="ru-RU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62" y="5429264"/>
            <a:ext cx="509590" cy="50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8685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9509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9310" y="404664"/>
            <a:ext cx="470939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prstClr val="black"/>
                </a:solidFill>
              </a:rPr>
              <a:t>«Сообрази-ка!»</a:t>
            </a:r>
            <a:r>
              <a:rPr lang="ru-RU" sz="4000" b="1" u="sng" dirty="0">
                <a:solidFill>
                  <a:prstClr val="black"/>
                </a:solidFill>
              </a:rPr>
              <a:t/>
            </a:r>
            <a:br>
              <a:rPr lang="ru-RU" sz="4000" b="1" u="sng" dirty="0">
                <a:solidFill>
                  <a:prstClr val="black"/>
                </a:solidFill>
              </a:rPr>
            </a:br>
            <a:r>
              <a:rPr lang="ru-RU" sz="4000" b="1" u="sng" dirty="0">
                <a:solidFill>
                  <a:prstClr val="black"/>
                </a:solidFill>
              </a:rPr>
              <a:t>40 баллов </a:t>
            </a:r>
            <a:br>
              <a:rPr lang="ru-RU" sz="4000" b="1" u="sng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2285992"/>
            <a:ext cx="64294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cs typeface="Aharoni" pitchFamily="2" charset="-79"/>
              </a:rPr>
              <a:t>Идти, войти, течь как по маслу -б</a:t>
            </a:r>
            <a:r>
              <a:rPr lang="ru-RU" sz="2800" b="1" i="1" dirty="0" smtClean="0"/>
              <a:t>ез помех, без затруднений, без осложнений </a:t>
            </a:r>
            <a:r>
              <a:rPr lang="ru-RU" sz="2800" b="1" i="1" dirty="0" smtClean="0">
                <a:cs typeface="Aharoni" pitchFamily="2" charset="-79"/>
              </a:rPr>
              <a:t>.</a:t>
            </a:r>
            <a:endParaRPr lang="ru-RU" sz="2800" b="1" i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32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справка 1">
            <a:hlinkClick r:id="" action="ppaction://hlinkshowjump?jump=nextslide" highlightClick="1"/>
          </p:cNvPr>
          <p:cNvSpPr/>
          <p:nvPr/>
        </p:nvSpPr>
        <p:spPr>
          <a:xfrm>
            <a:off x="8085047" y="5877272"/>
            <a:ext cx="576064" cy="576000"/>
          </a:xfrm>
          <a:prstGeom prst="actionButtonHelp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071546"/>
            <a:ext cx="39604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Arial"/>
              </a:rPr>
              <a:t>В «Илиаде» Гомер воспел мужественного и сильного героя Ахилла. По преданию мать его, окунув в воды Стикса, сделала своего сына почти неуязвимым.</a:t>
            </a:r>
            <a:endParaRPr lang="ru-RU" sz="2800" b="1" dirty="0">
              <a:latin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2331" y="692696"/>
            <a:ext cx="3482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endParaRPr lang="ru-RU" sz="2800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450057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/>
              </a:rPr>
              <a:t>Расскажите о значении фразеологизма «Ахиллесова пята»?</a:t>
            </a:r>
            <a:endParaRPr lang="ru-RU" sz="3200" b="1" dirty="0"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3929066"/>
            <a:ext cx="28667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>
                <a:solidFill>
                  <a:prstClr val="black"/>
                </a:solidFill>
              </a:rPr>
              <a:t>10 баллов</a:t>
            </a:r>
            <a:endParaRPr lang="ru-RU" dirty="0"/>
          </a:p>
        </p:txBody>
      </p:sp>
      <p:pic>
        <p:nvPicPr>
          <p:cNvPr id="11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538" y="5500702"/>
            <a:ext cx="571504" cy="571504"/>
          </a:xfrm>
          <a:prstGeom prst="rect">
            <a:avLst/>
          </a:prstGeom>
        </p:spPr>
      </p:pic>
      <p:pic>
        <p:nvPicPr>
          <p:cNvPr id="52226" name="Picture 2" descr="https://www.thoughtco.com/thmb/CluhpZVWuPi0FkClyuRSLmvXYWw=/3693x2484/filters:fill(auto,1)/thetis-dipping-achilles-into-styx--by-antoine-borel-rogat-149324169-598e152b9abed50010663ab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1142984"/>
            <a:ext cx="3500462" cy="2735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06562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460940" cy="864096"/>
          </a:xfrm>
        </p:spPr>
        <p:txBody>
          <a:bodyPr>
            <a:noAutofit/>
          </a:bodyPr>
          <a:lstStyle/>
          <a:p>
            <a:r>
              <a:rPr lang="ru-RU" sz="4000" b="1" u="sng" dirty="0" smtClean="0"/>
              <a:t>«Сообрази-ка!»</a:t>
            </a:r>
            <a:br>
              <a:rPr lang="ru-RU" sz="4000" b="1" u="sng" dirty="0" smtClean="0"/>
            </a:br>
            <a:r>
              <a:rPr lang="ru-RU" sz="4000" b="1" u="sng" dirty="0" smtClean="0"/>
              <a:t>50 баллов </a:t>
            </a:r>
            <a:br>
              <a:rPr lang="ru-RU" sz="4000" b="1" u="sng" dirty="0" smtClean="0"/>
            </a:br>
            <a:endParaRPr lang="ru-RU" sz="4000" b="1" u="sng" dirty="0"/>
          </a:p>
        </p:txBody>
      </p:sp>
      <p:pic>
        <p:nvPicPr>
          <p:cNvPr id="1433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6799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34" y="2143116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Суеверные обычаи рекомендовали сжигать мусор в печи, а не выбрасывать его за порог, поскольку злой человек , произнося над мусором особые слова, мог наслать беду на хозяев. И этот фразеологизм тоже рекомендует нам…</a:t>
            </a:r>
            <a:endParaRPr lang="ru-RU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429264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876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980728"/>
            <a:ext cx="8352928" cy="864096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prstClr val="black"/>
                </a:solidFill>
              </a:rPr>
              <a:t>«Сообрази-ка!»</a:t>
            </a:r>
            <a:r>
              <a:rPr lang="ru-RU" sz="4000" b="1" u="sng" dirty="0">
                <a:solidFill>
                  <a:prstClr val="black"/>
                </a:solidFill>
              </a:rPr>
              <a:t/>
            </a:r>
            <a:br>
              <a:rPr lang="ru-RU" sz="4000" b="1" u="sng" dirty="0">
                <a:solidFill>
                  <a:prstClr val="black"/>
                </a:solidFill>
              </a:rPr>
            </a:br>
            <a:r>
              <a:rPr lang="ru-RU" sz="4000" b="1" u="sng" dirty="0">
                <a:solidFill>
                  <a:prstClr val="black"/>
                </a:solidFill>
              </a:rPr>
              <a:t>50 баллов</a:t>
            </a:r>
            <a:endParaRPr lang="ru-RU" sz="2800" b="1" dirty="0"/>
          </a:p>
        </p:txBody>
      </p:sp>
      <p:pic>
        <p:nvPicPr>
          <p:cNvPr id="14338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49974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 descr="https://doma-u-semena.ru/images/fraz/5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2714620"/>
            <a:ext cx="5986446" cy="32861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2143116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…не выносить сор из избы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829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6576" y="620688"/>
            <a:ext cx="8352928" cy="1584176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Тема «Давайте упражняться</a:t>
            </a: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!»</a:t>
            </a:r>
            <a:r>
              <a:rPr lang="ru-RU" sz="2800" b="1" u="sng" dirty="0"/>
              <a:t/>
            </a:r>
            <a:br>
              <a:rPr lang="ru-RU" sz="2800" b="1" u="sng" dirty="0"/>
            </a:br>
            <a:r>
              <a:rPr lang="ru-RU" sz="2800" b="1" u="sng" dirty="0"/>
              <a:t>10 баллов</a:t>
            </a:r>
          </a:p>
        </p:txBody>
      </p:sp>
      <p:pic>
        <p:nvPicPr>
          <p:cNvPr id="1536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7768" y="5876245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85754" y="2357430"/>
            <a:ext cx="7929650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Найди фразеологизмы: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Синие глаза, мозолить глаза, опустить глаза, карие глаза, с глазу на глаз, промыть глаза, лечить глаза, глаза слипаются, глаза на мокром месте, глаза разгорелись, глаз набит</a:t>
            </a:r>
            <a:endParaRPr lang="ru-RU" sz="2800" b="1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214950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3257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6942" y="5854525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6749" y="558599"/>
            <a:ext cx="7855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>Тема </a:t>
            </a: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«Давайте упражняться!»</a:t>
            </a:r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4000" b="1" u="sng" dirty="0" smtClean="0">
                <a:solidFill>
                  <a:prstClr val="black"/>
                </a:solidFill>
              </a:rPr>
              <a:t>10 </a:t>
            </a:r>
            <a:r>
              <a:rPr lang="ru-RU" sz="4000" b="1" u="sng" dirty="0" smtClean="0">
                <a:solidFill>
                  <a:prstClr val="black"/>
                </a:solidFill>
              </a:rPr>
              <a:t>баллов</a:t>
            </a:r>
            <a:endParaRPr lang="ru-RU" sz="4000" b="1" u="sng" dirty="0" smtClean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524136"/>
            <a:ext cx="7215238" cy="260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Найди фразеологизмы: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Синие глаза,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мозолить глаза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опустить глаза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карие глаза,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с глазу на глаз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промыть глаза, лечить глаза,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глаза слипаются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глаза на мокром месте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глаза разгорелись</a:t>
            </a:r>
            <a:r>
              <a:rPr lang="ru-RU" sz="28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, глаз набит</a:t>
            </a:r>
            <a:endParaRPr lang="ru-RU" sz="2800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3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496944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>Тема </a:t>
            </a: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«Давайте упражняться!»</a:t>
            </a:r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altLang="ru-RU" b="1" kern="0" dirty="0" smtClean="0">
                <a:solidFill>
                  <a:prstClr val="black"/>
                </a:solidFill>
                <a:latin typeface="Arial"/>
              </a:rPr>
              <a:t>«Одним словом»</a:t>
            </a:r>
            <a:r>
              <a:rPr lang="ru-RU" sz="1800" kern="0" dirty="0">
                <a:solidFill>
                  <a:prstClr val="black"/>
                </a:solidFill>
              </a:rPr>
              <a:t/>
            </a:r>
            <a:br>
              <a:rPr lang="ru-RU" sz="1800" kern="0" dirty="0">
                <a:solidFill>
                  <a:prstClr val="black"/>
                </a:solidFill>
              </a:rPr>
            </a:br>
            <a:r>
              <a:rPr lang="ru-RU" sz="4000" b="1" u="sng" dirty="0" smtClean="0"/>
              <a:t>20 </a:t>
            </a:r>
            <a:r>
              <a:rPr lang="ru-RU" sz="4000" b="1" u="sng" dirty="0"/>
              <a:t>баллов</a:t>
            </a:r>
          </a:p>
        </p:txBody>
      </p:sp>
      <p:pic>
        <p:nvPicPr>
          <p:cNvPr id="1638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4584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7224" y="2446664"/>
            <a:ext cx="7072362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800" kern="0" dirty="0" smtClean="0">
                <a:solidFill>
                  <a:srgbClr val="000000"/>
                </a:solidFill>
                <a:latin typeface="Arial"/>
              </a:rPr>
              <a:t>Трудиться до седьмого пота –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800" kern="0" dirty="0" smtClean="0">
                <a:solidFill>
                  <a:srgbClr val="000000"/>
                </a:solidFill>
                <a:latin typeface="Arial"/>
              </a:rPr>
              <a:t>Не успел глазом моргнуть –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800" kern="0" dirty="0" smtClean="0">
                <a:solidFill>
                  <a:srgbClr val="000000"/>
                </a:solidFill>
                <a:latin typeface="Arial"/>
              </a:rPr>
              <a:t>Бежать со всех ног –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800" kern="0" dirty="0" smtClean="0">
                <a:solidFill>
                  <a:srgbClr val="000000"/>
                </a:solidFill>
                <a:latin typeface="Arial"/>
              </a:rPr>
              <a:t>И след простыл –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800" kern="0" dirty="0" smtClean="0">
                <a:solidFill>
                  <a:srgbClr val="000000"/>
                </a:solidFill>
                <a:latin typeface="Arial"/>
              </a:rPr>
              <a:t>Крокодиловы слёзы -   </a:t>
            </a:r>
            <a:endParaRPr lang="ru-RU" altLang="ru-RU" sz="2800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24" y="5286388"/>
            <a:ext cx="795342" cy="79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254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08014" y="2852936"/>
            <a:ext cx="4176464" cy="1194994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445044"/>
                </a:solidFill>
                <a:latin typeface="Times New Roman"/>
              </a:rPr>
              <a:t/>
            </a:r>
            <a:br>
              <a:rPr lang="ru-RU" sz="4000" dirty="0">
                <a:solidFill>
                  <a:srgbClr val="445044"/>
                </a:solidFill>
                <a:latin typeface="Times New Roman"/>
              </a:rPr>
            </a:br>
            <a:endParaRPr lang="ru-RU" sz="4000" b="1" dirty="0"/>
          </a:p>
        </p:txBody>
      </p:sp>
      <p:pic>
        <p:nvPicPr>
          <p:cNvPr id="17410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7" y="384114"/>
            <a:ext cx="68407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>Тема </a:t>
            </a: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«Давайте упражняться!»</a:t>
            </a:r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2800" b="1" u="sng" dirty="0" smtClean="0">
                <a:solidFill>
                  <a:prstClr val="black"/>
                </a:solidFill>
              </a:rPr>
              <a:t>20 </a:t>
            </a:r>
            <a:r>
              <a:rPr lang="ru-RU" sz="2800" b="1" u="sng" dirty="0">
                <a:solidFill>
                  <a:prstClr val="black"/>
                </a:solidFill>
              </a:rPr>
              <a:t>баллов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785927"/>
            <a:ext cx="6715172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Трудиться до седьмого пота </a:t>
            </a: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– </a:t>
            </a:r>
            <a:r>
              <a:rPr lang="ru-RU" altLang="ru-RU" sz="2400" b="1" i="1" kern="0" dirty="0" smtClean="0">
                <a:solidFill>
                  <a:srgbClr val="FF0000"/>
                </a:solidFill>
                <a:latin typeface="Arial"/>
              </a:rPr>
              <a:t>усердно</a:t>
            </a:r>
            <a:endParaRPr lang="ru-RU" altLang="ru-RU" sz="2400" b="1" i="1" kern="0" dirty="0" smtClean="0">
              <a:solidFill>
                <a:srgbClr val="FF0000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Не успел глазом моргнуть – </a:t>
            </a:r>
            <a:r>
              <a:rPr lang="ru-RU" altLang="ru-RU" sz="2400" b="1" i="1" kern="0" dirty="0" smtClean="0">
                <a:solidFill>
                  <a:srgbClr val="FF0000"/>
                </a:solidFill>
                <a:latin typeface="Arial"/>
              </a:rPr>
              <a:t>мгновенно</a:t>
            </a:r>
            <a:endParaRPr lang="ru-RU" altLang="ru-RU" sz="2400" b="1" i="1" kern="0" dirty="0" smtClean="0">
              <a:solidFill>
                <a:srgbClr val="FF0000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Бежать со всех ног – </a:t>
            </a:r>
            <a:r>
              <a:rPr lang="ru-RU" altLang="ru-RU" sz="2400" b="1" i="1" kern="0" dirty="0" smtClean="0">
                <a:solidFill>
                  <a:srgbClr val="FF0000"/>
                </a:solidFill>
                <a:latin typeface="Arial"/>
              </a:rPr>
              <a:t>быстро</a:t>
            </a:r>
            <a:endParaRPr lang="ru-RU" altLang="ru-RU" sz="2400" b="1" i="1" kern="0" dirty="0" smtClean="0">
              <a:solidFill>
                <a:srgbClr val="FF0000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И след простыл – </a:t>
            </a:r>
            <a:r>
              <a:rPr lang="ru-RU" altLang="ru-RU" sz="2400" b="1" i="1" kern="0" dirty="0" smtClean="0">
                <a:solidFill>
                  <a:srgbClr val="FF0000"/>
                </a:solidFill>
                <a:latin typeface="Arial"/>
              </a:rPr>
              <a:t>исчез</a:t>
            </a:r>
            <a:endParaRPr lang="ru-RU" altLang="ru-RU" sz="2400" b="1" i="1" kern="0" dirty="0" smtClean="0">
              <a:solidFill>
                <a:srgbClr val="FF0000"/>
              </a:solidFill>
              <a:latin typeface="Arial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ru-RU" altLang="ru-RU" sz="2400" b="1" i="1" kern="0" dirty="0" smtClean="0">
                <a:solidFill>
                  <a:srgbClr val="000000"/>
                </a:solidFill>
                <a:latin typeface="Arial"/>
              </a:rPr>
              <a:t>Крокодиловы слёзы -   </a:t>
            </a:r>
            <a:r>
              <a:rPr lang="ru-RU" altLang="ru-RU" sz="2400" b="1" i="1" kern="0" dirty="0" smtClean="0">
                <a:solidFill>
                  <a:srgbClr val="FF0000"/>
                </a:solidFill>
                <a:latin typeface="Arial"/>
              </a:rPr>
              <a:t>притворство</a:t>
            </a:r>
            <a:endParaRPr lang="ru-RU" altLang="ru-RU" sz="2400" b="1" i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47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91072" y="2214554"/>
            <a:ext cx="8352928" cy="928694"/>
          </a:xfrm>
        </p:spPr>
        <p:txBody>
          <a:bodyPr>
            <a:noAutofit/>
          </a:bodyPr>
          <a:lstStyle/>
          <a:p>
            <a:pPr lvl="0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 smtClean="0">
                <a:latin typeface="Comic Sans MS" pitchFamily="66" charset="0"/>
              </a:rPr>
              <a:t>Окончи фразеологизм</a:t>
            </a:r>
            <a:br>
              <a:rPr lang="ru-RU" altLang="ru-RU" b="1" dirty="0" smtClean="0">
                <a:latin typeface="Comic Sans MS" pitchFamily="66" charset="0"/>
              </a:rPr>
            </a:br>
            <a:r>
              <a:rPr lang="ru-RU" altLang="ru-RU" sz="6000" b="1" dirty="0" smtClean="0">
                <a:latin typeface="Comic Sans MS" pitchFamily="66" charset="0"/>
              </a:rPr>
              <a:t/>
            </a:r>
            <a:br>
              <a:rPr lang="ru-RU" altLang="ru-RU" sz="6000" b="1" dirty="0" smtClean="0">
                <a:latin typeface="Comic Sans MS" pitchFamily="66" charset="0"/>
              </a:rPr>
            </a:br>
            <a:r>
              <a:rPr lang="ru-RU" altLang="ru-RU" sz="6000" b="1" dirty="0">
                <a:latin typeface="Comic Sans MS" pitchFamily="66" charset="0"/>
              </a:rPr>
              <a:t/>
            </a:r>
            <a:br>
              <a:rPr lang="ru-RU" altLang="ru-RU" sz="6000" b="1" dirty="0">
                <a:latin typeface="Comic Sans MS" pitchFamily="66" charset="0"/>
              </a:rPr>
            </a:br>
            <a:endParaRPr lang="ru-RU" sz="6000" b="1" u="sng" dirty="0"/>
          </a:p>
        </p:txBody>
      </p:sp>
      <p:pic>
        <p:nvPicPr>
          <p:cNvPr id="1741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456" y="585960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476672"/>
            <a:ext cx="70568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>Тема </a:t>
            </a:r>
            <a:r>
              <a:rPr lang="ru-RU" sz="3200" b="1" dirty="0" smtClean="0">
                <a:solidFill>
                  <a:prstClr val="black"/>
                </a:solidFill>
                <a:ea typeface="Times New Roman"/>
                <a:cs typeface="Times New Roman"/>
              </a:rPr>
              <a:t>«Давайте упражняться»</a:t>
            </a:r>
            <a: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71604" y="5643578"/>
            <a:ext cx="581028" cy="5810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4414" y="1928802"/>
            <a:ext cx="67866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/>
              <a:t>Золотые…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Изо дня…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Ломать…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От нечего…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Калачом…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Прикусить…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Спустя…              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14744" y="1714488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 smtClean="0"/>
              <a:t>30 баллов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157990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9333" y="585403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7541" y="548680"/>
            <a:ext cx="64807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prstClr val="black"/>
                </a:solidFill>
              </a:rPr>
              <a:t>Тема </a:t>
            </a:r>
            <a:r>
              <a:rPr lang="ru-RU" sz="2800" b="1" u="sng" dirty="0" smtClean="0">
                <a:solidFill>
                  <a:prstClr val="black"/>
                </a:solidFill>
              </a:rPr>
              <a:t>«Давайте упражняться»</a:t>
            </a:r>
            <a:r>
              <a:rPr lang="ru-RU" sz="2800" b="1" u="sng" dirty="0">
                <a:solidFill>
                  <a:prstClr val="black"/>
                </a:solidFill>
              </a:rPr>
              <a:t/>
            </a:r>
            <a:br>
              <a:rPr lang="ru-RU" sz="2800" b="1" u="sng" dirty="0">
                <a:solidFill>
                  <a:prstClr val="black"/>
                </a:solidFill>
              </a:rPr>
            </a:br>
            <a:r>
              <a:rPr lang="ru-RU" sz="2800" b="1" u="sng" dirty="0" smtClean="0">
                <a:solidFill>
                  <a:prstClr val="black"/>
                </a:solidFill>
              </a:rPr>
              <a:t>30 </a:t>
            </a:r>
            <a:r>
              <a:rPr lang="ru-RU" sz="2800" b="1" u="sng" dirty="0">
                <a:solidFill>
                  <a:prstClr val="black"/>
                </a:solidFill>
              </a:rPr>
              <a:t>баллов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1643050"/>
            <a:ext cx="54292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Золотые…</a:t>
            </a:r>
            <a:r>
              <a:rPr lang="ru-RU" sz="3200" dirty="0" smtClean="0">
                <a:solidFill>
                  <a:srgbClr val="FF0000"/>
                </a:solidFill>
              </a:rPr>
              <a:t>руки</a:t>
            </a:r>
            <a:endParaRPr lang="ru-RU" sz="3200" dirty="0" smtClean="0"/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Изо дня</a:t>
            </a:r>
            <a:r>
              <a:rPr lang="ru-RU" sz="3200" dirty="0" smtClean="0"/>
              <a:t>… </a:t>
            </a:r>
            <a:r>
              <a:rPr lang="ru-RU" sz="3200" dirty="0" smtClean="0">
                <a:solidFill>
                  <a:srgbClr val="FF0000"/>
                </a:solidFill>
              </a:rPr>
              <a:t>в день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Ломать</a:t>
            </a:r>
            <a:r>
              <a:rPr lang="ru-RU" sz="3200" dirty="0" smtClean="0"/>
              <a:t>… </a:t>
            </a:r>
            <a:r>
              <a:rPr lang="ru-RU" sz="3200" dirty="0" smtClean="0">
                <a:solidFill>
                  <a:srgbClr val="FF0000"/>
                </a:solidFill>
              </a:rPr>
              <a:t>голову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От нечего</a:t>
            </a:r>
            <a:r>
              <a:rPr lang="ru-RU" sz="3200" dirty="0" smtClean="0"/>
              <a:t>… </a:t>
            </a:r>
            <a:r>
              <a:rPr lang="ru-RU" sz="3200" dirty="0" smtClean="0">
                <a:solidFill>
                  <a:srgbClr val="FF0000"/>
                </a:solidFill>
              </a:rPr>
              <a:t>делать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Калачом</a:t>
            </a:r>
            <a:r>
              <a:rPr lang="ru-RU" sz="3200" dirty="0" smtClean="0"/>
              <a:t>… </a:t>
            </a:r>
            <a:r>
              <a:rPr lang="ru-RU" sz="3200" dirty="0" smtClean="0">
                <a:solidFill>
                  <a:srgbClr val="FF0000"/>
                </a:solidFill>
              </a:rPr>
              <a:t>не заманишь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Прикусить</a:t>
            </a:r>
            <a:r>
              <a:rPr lang="ru-RU" sz="3200" dirty="0" smtClean="0"/>
              <a:t>… </a:t>
            </a:r>
            <a:r>
              <a:rPr lang="ru-RU" sz="3200" dirty="0" smtClean="0">
                <a:solidFill>
                  <a:srgbClr val="FF0000"/>
                </a:solidFill>
              </a:rPr>
              <a:t>язык</a:t>
            </a:r>
            <a:endParaRPr lang="ru-RU" sz="32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Спустя… </a:t>
            </a:r>
            <a:r>
              <a:rPr lang="ru-RU" sz="3200" dirty="0" smtClean="0">
                <a:solidFill>
                  <a:srgbClr val="FF0000"/>
                </a:solidFill>
              </a:rPr>
              <a:t>рукава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018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80528" y="1486869"/>
            <a:ext cx="8352928" cy="864096"/>
          </a:xfrm>
        </p:spPr>
        <p:txBody>
          <a:bodyPr>
            <a:noAutofit/>
          </a:bodyPr>
          <a:lstStyle/>
          <a:p>
            <a:r>
              <a:rPr lang="ru-RU" sz="3600" b="1" u="sng" dirty="0">
                <a:solidFill>
                  <a:prstClr val="black"/>
                </a:solidFill>
              </a:rPr>
              <a:t>Тема </a:t>
            </a:r>
            <a:r>
              <a:rPr lang="ru-RU" sz="3600" b="1" u="sng" dirty="0" smtClean="0">
                <a:solidFill>
                  <a:prstClr val="black"/>
                </a:solidFill>
              </a:rPr>
              <a:t>«Давайте упражняться!»</a:t>
            </a:r>
            <a:r>
              <a:rPr lang="ru-RU" sz="3600" b="1" u="sng" dirty="0">
                <a:solidFill>
                  <a:prstClr val="black"/>
                </a:solidFill>
              </a:rPr>
              <a:t/>
            </a:r>
            <a:br>
              <a:rPr lang="ru-RU" sz="3600" b="1" u="sng" dirty="0">
                <a:solidFill>
                  <a:prstClr val="black"/>
                </a:solidFill>
              </a:rPr>
            </a:br>
            <a:r>
              <a:rPr lang="ru-RU" sz="4000" b="1" u="sng" dirty="0" smtClean="0"/>
              <a:t>40 </a:t>
            </a:r>
            <a:r>
              <a:rPr lang="ru-RU" sz="4000" b="1" u="sng" dirty="0"/>
              <a:t>баллов</a:t>
            </a:r>
          </a:p>
        </p:txBody>
      </p:sp>
      <p:pic>
        <p:nvPicPr>
          <p:cNvPr id="1843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8094" y="5872396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14480" y="2714620"/>
            <a:ext cx="62865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50"/>
                </a:solidFill>
                <a:latin typeface="Times New Roman"/>
              </a:rPr>
              <a:t>Фразеологизмы – антонимы</a:t>
            </a:r>
          </a:p>
          <a:p>
            <a:r>
              <a:rPr lang="ru-RU" sz="3200" b="1" i="1" dirty="0" smtClean="0">
                <a:solidFill>
                  <a:srgbClr val="000050"/>
                </a:solidFill>
                <a:latin typeface="Times New Roman"/>
              </a:rPr>
              <a:t>Приносить пользу - …</a:t>
            </a:r>
          </a:p>
          <a:p>
            <a:r>
              <a:rPr lang="ru-RU" sz="3200" b="1" i="1" dirty="0" smtClean="0">
                <a:solidFill>
                  <a:srgbClr val="000050"/>
                </a:solidFill>
                <a:latin typeface="Times New Roman"/>
              </a:rPr>
              <a:t>Набраться сил - …</a:t>
            </a:r>
          </a:p>
          <a:p>
            <a:r>
              <a:rPr lang="ru-RU" sz="3200" b="1" i="1" dirty="0" smtClean="0">
                <a:solidFill>
                  <a:srgbClr val="000050"/>
                </a:solidFill>
                <a:latin typeface="Times New Roman"/>
              </a:rPr>
              <a:t>Лишиться чувств - …</a:t>
            </a:r>
          </a:p>
          <a:p>
            <a:r>
              <a:rPr lang="ru-RU" sz="3200" b="1" i="1" dirty="0" smtClean="0">
                <a:solidFill>
                  <a:srgbClr val="000050"/>
                </a:solidFill>
                <a:latin typeface="Times New Roman"/>
              </a:rPr>
              <a:t>Выйти из себя - …</a:t>
            </a:r>
            <a:endParaRPr lang="ru-RU" sz="3200" b="1" i="1" dirty="0">
              <a:solidFill>
                <a:srgbClr val="000050"/>
              </a:solidFill>
              <a:latin typeface="Times New Roman"/>
            </a:endParaRPr>
          </a:p>
        </p:txBody>
      </p:sp>
      <p:pic>
        <p:nvPicPr>
          <p:cNvPr id="7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28662" y="5357826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6372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2643182"/>
            <a:ext cx="8215370" cy="864096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000050"/>
                </a:solidFill>
                <a:latin typeface="Times New Roman"/>
              </a:rPr>
              <a:t>Приносить пользу – наносить вред</a:t>
            </a:r>
            <a:br>
              <a:rPr lang="ru-RU" sz="3600" b="1" i="1" dirty="0" smtClean="0">
                <a:solidFill>
                  <a:srgbClr val="000050"/>
                </a:solidFill>
                <a:latin typeface="Times New Roman"/>
              </a:rPr>
            </a:br>
            <a:r>
              <a:rPr lang="ru-RU" sz="3600" b="1" i="1" dirty="0" smtClean="0">
                <a:solidFill>
                  <a:srgbClr val="000050"/>
                </a:solidFill>
                <a:latin typeface="Times New Roman"/>
              </a:rPr>
              <a:t>Набраться сил – выбиться из сил</a:t>
            </a:r>
            <a:br>
              <a:rPr lang="ru-RU" sz="3600" b="1" i="1" dirty="0" smtClean="0">
                <a:solidFill>
                  <a:srgbClr val="000050"/>
                </a:solidFill>
                <a:latin typeface="Times New Roman"/>
              </a:rPr>
            </a:br>
            <a:r>
              <a:rPr lang="ru-RU" sz="3600" b="1" i="1" dirty="0" smtClean="0">
                <a:solidFill>
                  <a:srgbClr val="000050"/>
                </a:solidFill>
                <a:latin typeface="Times New Roman"/>
              </a:rPr>
              <a:t>Лишиться чувств – прийти в чувство</a:t>
            </a:r>
            <a:br>
              <a:rPr lang="ru-RU" sz="3600" b="1" i="1" dirty="0" smtClean="0">
                <a:solidFill>
                  <a:srgbClr val="000050"/>
                </a:solidFill>
                <a:latin typeface="Times New Roman"/>
              </a:rPr>
            </a:br>
            <a:r>
              <a:rPr lang="ru-RU" sz="3600" b="1" i="1" dirty="0" smtClean="0">
                <a:solidFill>
                  <a:srgbClr val="000050"/>
                </a:solidFill>
                <a:latin typeface="Times New Roman"/>
              </a:rPr>
              <a:t>Выйти из себя – взять себя в руки</a:t>
            </a:r>
            <a:endParaRPr lang="ru-RU" sz="3600" b="1" i="1" dirty="0">
              <a:solidFill>
                <a:srgbClr val="000050"/>
              </a:solidFill>
              <a:latin typeface="Times New Roman"/>
            </a:endParaRPr>
          </a:p>
        </p:txBody>
      </p:sp>
      <p:pic>
        <p:nvPicPr>
          <p:cNvPr id="18434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981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0100" y="642918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prstClr val="black"/>
                </a:solidFill>
              </a:rPr>
              <a:t>Тема «Давайте упражняться!»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8718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20688"/>
            <a:ext cx="8352928" cy="1143000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Impact" pitchFamily="34" charset="0"/>
              </a:rPr>
            </a:br>
            <a:endParaRPr lang="ru-RU" sz="2800" b="1" dirty="0"/>
          </a:p>
        </p:txBody>
      </p:sp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6516216" y="5911251"/>
            <a:ext cx="576064" cy="576000"/>
          </a:xfrm>
          <a:prstGeom prst="actionButtonHom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4348" y="1214422"/>
            <a:ext cx="95529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prstClr val="black"/>
                </a:solidFill>
                <a:latin typeface="Arial"/>
              </a:rPr>
              <a:t>Ахиллесова пята - слабое,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prstClr val="black"/>
                </a:solidFill>
                <a:latin typeface="Arial"/>
              </a:rPr>
              <a:t>уязвимое место кого-нибудь</a:t>
            </a:r>
            <a:endParaRPr lang="ru-RU" sz="40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686" y="4653136"/>
            <a:ext cx="26372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u="sng" dirty="0">
                <a:solidFill>
                  <a:prstClr val="black"/>
                </a:solidFill>
              </a:rPr>
              <a:t>10 баллов</a:t>
            </a:r>
            <a:endParaRPr lang="ru-RU" dirty="0"/>
          </a:p>
        </p:txBody>
      </p:sp>
      <p:pic>
        <p:nvPicPr>
          <p:cNvPr id="51202" name="Picture 2" descr="https://ds04.infourok.ru/uploads/ex/0119/0011a0d0-80f80a19/img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500306"/>
            <a:ext cx="4143404" cy="3143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10195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979757"/>
            <a:ext cx="8352928" cy="864096"/>
          </a:xfrm>
        </p:spPr>
        <p:txBody>
          <a:bodyPr>
            <a:noAutofit/>
          </a:bodyPr>
          <a:lstStyle/>
          <a:p>
            <a:r>
              <a:rPr lang="ru-RU" sz="4000" b="1" u="sng" dirty="0" smtClean="0"/>
              <a:t>50 </a:t>
            </a:r>
            <a:r>
              <a:rPr lang="ru-RU" sz="4000" b="1" u="sng" dirty="0"/>
              <a:t>баллов</a:t>
            </a:r>
          </a:p>
        </p:txBody>
      </p:sp>
      <p:pic>
        <p:nvPicPr>
          <p:cNvPr id="1945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8449" y="5852719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4348" y="1357298"/>
            <a:ext cx="792961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                              ФРАЗЕОЛОГИЗМЫ-СИНОНИМЫ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Два сапога пара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…</a:t>
            </a:r>
          </a:p>
          <a:p>
            <a:r>
              <a:rPr lang="ru-RU" sz="2400" b="1" dirty="0" smtClean="0"/>
              <a:t>До седьмого пота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…</a:t>
            </a:r>
          </a:p>
          <a:p>
            <a:r>
              <a:rPr lang="ru-RU" sz="2400" b="1" dirty="0" smtClean="0"/>
              <a:t>Замести следы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…</a:t>
            </a:r>
          </a:p>
          <a:p>
            <a:r>
              <a:rPr lang="ru-RU" sz="2400" b="1" dirty="0" smtClean="0"/>
              <a:t>И стар и млад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…</a:t>
            </a:r>
          </a:p>
          <a:p>
            <a:r>
              <a:rPr lang="ru-RU" sz="2400" b="1" dirty="0" smtClean="0"/>
              <a:t>Ни богу свечка ни черту кочерга –</a:t>
            </a:r>
            <a:r>
              <a:rPr lang="ru-RU" sz="2400" dirty="0" smtClean="0"/>
              <a:t> …</a:t>
            </a:r>
          </a:p>
          <a:p>
            <a:r>
              <a:rPr lang="ru-RU" sz="2400" b="1" dirty="0" smtClean="0"/>
              <a:t>Ни ответа ни привета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…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5400" dirty="0" smtClean="0">
                <a:latin typeface="Calibri" pitchFamily="34" charset="0"/>
              </a:rPr>
              <a:t> </a:t>
            </a:r>
            <a:endParaRPr lang="ru-RU" altLang="ru-RU" sz="5400" dirty="0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7667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prstClr val="black"/>
                </a:solidFill>
              </a:rPr>
              <a:t>Тема </a:t>
            </a:r>
            <a:r>
              <a:rPr lang="ru-RU" sz="3600" b="1" u="sng" dirty="0" smtClean="0">
                <a:solidFill>
                  <a:prstClr val="black"/>
                </a:solidFill>
              </a:rPr>
              <a:t>«Давайте упражняться!»</a:t>
            </a:r>
            <a:r>
              <a:rPr lang="ru-RU" sz="3600" b="1" u="sng" dirty="0">
                <a:solidFill>
                  <a:prstClr val="black"/>
                </a:solidFill>
              </a:rPr>
              <a:t/>
            </a:r>
            <a:br>
              <a:rPr lang="ru-RU" sz="3600" b="1" u="sng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8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928794" y="5500702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34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1917" y="5867615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2701" y="476672"/>
            <a:ext cx="75252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u="sng" dirty="0">
                <a:solidFill>
                  <a:prstClr val="black"/>
                </a:solidFill>
              </a:rPr>
              <a:t>Тема </a:t>
            </a:r>
            <a:r>
              <a:rPr lang="ru-RU" sz="3600" b="1" u="sng" dirty="0" smtClean="0">
                <a:solidFill>
                  <a:prstClr val="black"/>
                </a:solidFill>
              </a:rPr>
              <a:t>«Давайте упражняться!»</a:t>
            </a:r>
            <a:br>
              <a:rPr lang="ru-RU" sz="3600" b="1" u="sng" dirty="0" smtClean="0">
                <a:solidFill>
                  <a:prstClr val="black"/>
                </a:solidFill>
              </a:rPr>
            </a:br>
            <a:r>
              <a:rPr lang="ru-RU" altLang="ru-RU" sz="54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endParaRPr lang="ru-RU" altLang="ru-RU" sz="5400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1785926"/>
            <a:ext cx="70009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Два сапога пара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одного поля ягода (похожи друг на друга).</a:t>
            </a:r>
          </a:p>
          <a:p>
            <a:r>
              <a:rPr lang="ru-RU" sz="2400" b="1" dirty="0" smtClean="0"/>
              <a:t>До седьмого пота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не покладая рук (выполнять трудную работу).</a:t>
            </a:r>
          </a:p>
          <a:p>
            <a:r>
              <a:rPr lang="ru-RU" sz="2400" b="1" dirty="0" smtClean="0"/>
              <a:t>Замести следы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спрятать концы в воду (скрыть).</a:t>
            </a:r>
          </a:p>
          <a:p>
            <a:r>
              <a:rPr lang="ru-RU" sz="2400" b="1" dirty="0" smtClean="0"/>
              <a:t>И стар и млад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от мала до велика (все, каждый).</a:t>
            </a:r>
          </a:p>
          <a:p>
            <a:r>
              <a:rPr lang="ru-RU" sz="2400" b="1" dirty="0" smtClean="0"/>
              <a:t>Ни богу свечка ни черту кочерга –</a:t>
            </a:r>
            <a:r>
              <a:rPr lang="ru-RU" sz="2400" dirty="0" smtClean="0"/>
              <a:t> ни рыба ни мясо, ни то ни се (ничем не выдающийся, средний, посредственный человек).</a:t>
            </a:r>
          </a:p>
          <a:p>
            <a:r>
              <a:rPr lang="ru-RU" sz="2400" b="1" dirty="0" smtClean="0"/>
              <a:t>Ни ответа ни привета</a:t>
            </a:r>
            <a:r>
              <a:rPr lang="ru-RU" sz="2400" dirty="0" smtClean="0"/>
              <a:t> </a:t>
            </a:r>
            <a:r>
              <a:rPr lang="ru-RU" sz="2400" b="1" dirty="0" smtClean="0"/>
              <a:t>–</a:t>
            </a:r>
            <a:r>
              <a:rPr lang="ru-RU" sz="2400" dirty="0" smtClean="0"/>
              <a:t> ни слуху ни духу (нет никаких известий).</a:t>
            </a:r>
          </a:p>
        </p:txBody>
      </p:sp>
    </p:spTree>
    <p:extLst>
      <p:ext uri="{BB962C8B-B14F-4D97-AF65-F5344CB8AC3E}">
        <p14:creationId xmlns:p14="http://schemas.microsoft.com/office/powerpoint/2010/main" xmlns="" val="3077804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4617" y="2780928"/>
            <a:ext cx="8352928" cy="864096"/>
          </a:xfrm>
        </p:spPr>
        <p:txBody>
          <a:bodyPr>
            <a:no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48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Какие сочетания слов называют фразеологизмами?</a:t>
            </a:r>
            <a:br>
              <a:rPr lang="ru-RU" sz="48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48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10 баллов</a:t>
            </a:r>
            <a:r>
              <a:rPr lang="ru-RU" sz="4800" b="1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4800" b="1" i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4000" b="1" u="sng" dirty="0"/>
          </a:p>
        </p:txBody>
      </p:sp>
      <p:pic>
        <p:nvPicPr>
          <p:cNvPr id="2048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7628" y="582433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14612" y="908720"/>
            <a:ext cx="5152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endParaRPr lang="ru-RU" sz="2400" b="1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00100" y="5143512"/>
            <a:ext cx="795342" cy="79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380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79712" y="725818"/>
            <a:ext cx="5040560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1000"/>
              </a:spcAft>
            </a:pP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sz="4000" b="1" dirty="0"/>
          </a:p>
        </p:txBody>
      </p:sp>
      <p:pic>
        <p:nvPicPr>
          <p:cNvPr id="20482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8126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4348" y="1571612"/>
            <a:ext cx="782009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3366"/>
                </a:solidFill>
                <a:latin typeface="Tahoma" pitchFamily="34" charset="0"/>
              </a:rPr>
              <a:t/>
            </a:r>
            <a:br>
              <a:rPr lang="ru-RU" sz="4000" b="1" dirty="0">
                <a:solidFill>
                  <a:srgbClr val="003366"/>
                </a:solidFill>
                <a:latin typeface="Tahoma" pitchFamily="34" charset="0"/>
              </a:rPr>
            </a:br>
            <a:endParaRPr lang="ru-RU" dirty="0"/>
          </a:p>
        </p:txBody>
      </p:sp>
      <p:pic>
        <p:nvPicPr>
          <p:cNvPr id="10242" name="Picture 2" descr="https://cf.ppt-online.org/files/slide/m/MHqw9dBkb4atLZTnp6Ug82RGEJYx7lozePXVDu/slide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214422"/>
            <a:ext cx="6485490" cy="48577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46822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9178" y="3222965"/>
            <a:ext cx="8352928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1000"/>
              </a:spcAft>
            </a:pP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Можно ли в фразеологизме опустить или заменить часть или слово?</a:t>
            </a:r>
            <a:b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 баллов</a:t>
            </a:r>
            <a:r>
              <a:rPr lang="ru-RU" sz="6000" b="1" u="sng" dirty="0" smtClean="0"/>
              <a:t/>
            </a:r>
            <a:br>
              <a:rPr lang="ru-RU" sz="6000" b="1" u="sng" dirty="0" smtClean="0"/>
            </a:br>
            <a:r>
              <a:rPr lang="ru-RU" sz="6000" b="1" u="sng" dirty="0"/>
              <a:t/>
            </a:r>
            <a:br>
              <a:rPr lang="ru-RU" sz="6000" b="1" u="sng" dirty="0"/>
            </a:br>
            <a:endParaRPr lang="ru-RU" sz="6000" b="1" u="sng" dirty="0"/>
          </a:p>
        </p:txBody>
      </p:sp>
      <p:pic>
        <p:nvPicPr>
          <p:cNvPr id="2150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5149" y="5867647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357290" y="4786322"/>
            <a:ext cx="1152532" cy="115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9027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1484784"/>
            <a:ext cx="6786610" cy="86409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Лексическое значение имеет весь фразеологизм в целом.</a:t>
            </a:r>
            <a:endParaRPr lang="ru-RU" sz="2800" b="1" dirty="0"/>
          </a:p>
        </p:txBody>
      </p:sp>
      <p:pic>
        <p:nvPicPr>
          <p:cNvPr id="21506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5836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28184" y="4254608"/>
            <a:ext cx="18694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600" b="1" dirty="0" smtClean="0">
                <a:solidFill>
                  <a:srgbClr val="003366"/>
                </a:solidFill>
                <a:latin typeface="Tahoma" pitchFamily="34" charset="0"/>
              </a:rPr>
              <a:t>НЕТ</a:t>
            </a:r>
            <a:endParaRPr lang="ru-RU" sz="6600" b="1" dirty="0">
              <a:solidFill>
                <a:srgbClr val="003366"/>
              </a:solidFill>
              <a:latin typeface="Tahoma" pitchFamily="34" charset="0"/>
            </a:endParaRPr>
          </a:p>
        </p:txBody>
      </p:sp>
      <p:pic>
        <p:nvPicPr>
          <p:cNvPr id="4102" name="Picture 6" descr="http://afisha.academ.org/storage/r/2011/01/26/0560b0ce8f124890e7e740d05d055ee4.jpg?w=750&amp;h=5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143248"/>
            <a:ext cx="3240360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15816" y="692696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999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2420888"/>
            <a:ext cx="7416824" cy="864096"/>
          </a:xfrm>
        </p:spPr>
        <p:txBody>
          <a:bodyPr>
            <a:no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b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</a:b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300" dirty="0">
                <a:solidFill>
                  <a:srgbClr val="000000"/>
                </a:solidFill>
                <a:latin typeface="Impact" pitchFamily="34" charset="0"/>
              </a:rPr>
            </a:br>
            <a:r>
              <a:rPr lang="ru-RU" sz="4000" b="1" u="sng" dirty="0" smtClean="0">
                <a:solidFill>
                  <a:srgbClr val="000000"/>
                </a:solidFill>
                <a:latin typeface="Impact" pitchFamily="34" charset="0"/>
              </a:rPr>
              <a:t>Откуда берутся фразеологизмы?</a:t>
            </a:r>
            <a:r>
              <a:rPr lang="ru-RU" sz="4000" b="1" u="sng" dirty="0" smtClean="0"/>
              <a:t/>
            </a:r>
            <a:br>
              <a:rPr lang="ru-RU" sz="4000" b="1" u="sng" dirty="0" smtClean="0"/>
            </a:br>
            <a:r>
              <a:rPr lang="ru-RU" sz="4000" b="1" u="sng" dirty="0" smtClean="0"/>
              <a:t>30 </a:t>
            </a:r>
            <a:r>
              <a:rPr lang="ru-RU" sz="4000" b="1" u="sng" dirty="0"/>
              <a:t>баллов</a:t>
            </a:r>
          </a:p>
        </p:txBody>
      </p:sp>
      <p:pic>
        <p:nvPicPr>
          <p:cNvPr id="2253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424" y="5892137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538" y="4929198"/>
            <a:ext cx="723904" cy="72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1882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56849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8662" y="1857364"/>
            <a:ext cx="7572428" cy="38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4800" dirty="0" smtClean="0">
                <a:ea typeface="Calibri"/>
                <a:cs typeface="Times New Roman"/>
              </a:rPr>
              <a:t>Исконно русские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4800" dirty="0" smtClean="0">
                <a:ea typeface="Calibri"/>
                <a:cs typeface="Times New Roman"/>
              </a:rPr>
              <a:t>Из старославянского языка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4800" dirty="0" smtClean="0">
                <a:ea typeface="Calibri"/>
                <a:cs typeface="Times New Roman"/>
              </a:rPr>
              <a:t>Из слов разных профессий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4800" dirty="0" smtClean="0">
                <a:ea typeface="Calibri"/>
                <a:cs typeface="Times New Roman"/>
              </a:rPr>
              <a:t>Из мифологии</a:t>
            </a:r>
            <a:endParaRPr lang="ru-RU" sz="4800" dirty="0"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83671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097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143" y="2708920"/>
            <a:ext cx="8352928" cy="86409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r>
              <a:rPr lang="ru-RU" sz="1800" dirty="0">
                <a:solidFill>
                  <a:prstClr val="black"/>
                </a:solidFill>
              </a:rPr>
              <a:t/>
            </a:r>
            <a:br>
              <a:rPr lang="ru-RU" sz="1800" dirty="0">
                <a:solidFill>
                  <a:prstClr val="black"/>
                </a:solidFill>
              </a:rPr>
            </a:br>
            <a:r>
              <a:rPr lang="ru-RU" sz="4000" b="1" u="sng" dirty="0"/>
              <a:t/>
            </a:r>
            <a:br>
              <a:rPr lang="ru-RU" sz="4000" b="1" u="sng" dirty="0"/>
            </a:br>
            <a: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каких стилях речи чаще всего используются фразеологизмы?</a:t>
            </a:r>
            <a:b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6000" b="1" i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40 баллов</a:t>
            </a:r>
            <a:endParaRPr lang="ru-RU" sz="6000" b="1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151" y="198884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</p:txBody>
      </p:sp>
      <p:pic>
        <p:nvPicPr>
          <p:cNvPr id="2355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063" y="5834633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428728" y="5214950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324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855240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48680"/>
            <a:ext cx="786685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>
              <a:solidFill>
                <a:prstClr val="black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 smtClean="0">
                <a:solidFill>
                  <a:srgbClr val="003366"/>
                </a:solidFill>
                <a:latin typeface="Tahoma" pitchFamily="34" charset="0"/>
              </a:rPr>
              <a:t>В разговорной речи, в художественных произведениях(книжный) для придания речи выразительности и художественно-эмоциональной окраски.</a:t>
            </a:r>
            <a:endParaRPr lang="ru-RU" sz="3600" b="1" dirty="0">
              <a:solidFill>
                <a:srgbClr val="003366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03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191" y="548680"/>
            <a:ext cx="8352928" cy="1215008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Тема «Историческая»</a:t>
            </a:r>
            <a:b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</a:br>
            <a:endParaRPr lang="ru-RU" b="1" u="sng" dirty="0"/>
          </a:p>
        </p:txBody>
      </p:sp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2689" y="587727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105273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Arial"/>
              </a:rPr>
              <a:t>В благодарность, именно за НЕГО, богиня помогла Парису похитить жену спартанского царя </a:t>
            </a:r>
            <a:r>
              <a:rPr lang="ru-RU" sz="2800" b="1" dirty="0" err="1" smtClean="0">
                <a:latin typeface="Arial"/>
              </a:rPr>
              <a:t>Менелая</a:t>
            </a:r>
            <a:r>
              <a:rPr lang="ru-RU" sz="2800" b="1" dirty="0" smtClean="0">
                <a:latin typeface="Arial"/>
              </a:rPr>
              <a:t>.</a:t>
            </a:r>
            <a:endParaRPr lang="ru-RU" sz="2800" b="1" dirty="0"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00760" y="4143380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 smtClean="0">
                <a:solidFill>
                  <a:prstClr val="black"/>
                </a:solidFill>
              </a:rPr>
              <a:t>20 </a:t>
            </a:r>
            <a:r>
              <a:rPr lang="ru-RU" sz="4000" b="1" u="sng" dirty="0">
                <a:solidFill>
                  <a:prstClr val="black"/>
                </a:solidFill>
              </a:rPr>
              <a:t>баллов</a:t>
            </a:r>
            <a:endParaRPr lang="ru-RU" sz="4000" dirty="0"/>
          </a:p>
        </p:txBody>
      </p:sp>
      <p:pic>
        <p:nvPicPr>
          <p:cNvPr id="9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2976" y="5448312"/>
            <a:ext cx="642942" cy="642942"/>
          </a:xfrm>
          <a:prstGeom prst="rect">
            <a:avLst/>
          </a:prstGeom>
        </p:spPr>
      </p:pic>
      <p:pic>
        <p:nvPicPr>
          <p:cNvPr id="50178" name="Picture 2" descr="https://images.fineartamerica.com/images/artworkimages/mediumlarge/1/paris-in-the-phrygian-cap-antoni-brodowsk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071546"/>
            <a:ext cx="2428892" cy="3214710"/>
          </a:xfrm>
          <a:prstGeom prst="rect">
            <a:avLst/>
          </a:prstGeom>
          <a:noFill/>
        </p:spPr>
      </p:pic>
      <p:pic>
        <p:nvPicPr>
          <p:cNvPr id="50180" name="Picture 4" descr="https://avatars.mds.yandex.net/get-zen_doc/118779/pub_5bbc4ad2ed70c900aa98a78b_5bbc5d9c2daf7800aa370c12/scale_60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4071942"/>
            <a:ext cx="3071802" cy="2214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5550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27551" y="2492896"/>
            <a:ext cx="6768752" cy="864096"/>
          </a:xfrm>
        </p:spPr>
        <p:txBody>
          <a:bodyPr>
            <a:noAutofit/>
          </a:bodyPr>
          <a:lstStyle/>
          <a:p>
            <a:r>
              <a:rPr lang="ru-RU" sz="6000" b="1" u="sng" dirty="0" smtClean="0"/>
              <a:t>Что общего и чем различаются слова и фразеологизмы?</a:t>
            </a:r>
            <a:br>
              <a:rPr lang="ru-RU" sz="6000" b="1" u="sng" dirty="0" smtClean="0"/>
            </a:br>
            <a:r>
              <a:rPr lang="ru-RU" sz="6000" b="1" u="sng" dirty="0" smtClean="0"/>
              <a:t>50 </a:t>
            </a:r>
            <a:r>
              <a:rPr lang="ru-RU" sz="6000" b="1" u="sng" dirty="0"/>
              <a:t>баллов</a:t>
            </a:r>
          </a:p>
        </p:txBody>
      </p:sp>
      <p:pic>
        <p:nvPicPr>
          <p:cNvPr id="24578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1648" y="5848281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1840" y="62068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«Теоретические вопросы» </a:t>
            </a:r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14414" y="5214950"/>
            <a:ext cx="581028" cy="5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3859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8537" y="5848234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42976" y="726578"/>
            <a:ext cx="7000924" cy="574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300" dirty="0" smtClean="0">
                <a:solidFill>
                  <a:srgbClr val="000000"/>
                </a:solidFill>
                <a:latin typeface="Impact" pitchFamily="34" charset="0"/>
              </a:rPr>
              <a:t>                   Тема «Теоретические вопросы»</a:t>
            </a:r>
          </a:p>
          <a:p>
            <a:pPr lvl="0"/>
            <a:endParaRPr lang="ru-RU" sz="2300" dirty="0" smtClean="0">
              <a:solidFill>
                <a:srgbClr val="000000"/>
              </a:solidFill>
              <a:latin typeface="Impact" pitchFamily="34" charset="0"/>
            </a:endParaRPr>
          </a:p>
          <a:p>
            <a:pPr lvl="0"/>
            <a:r>
              <a:rPr lang="ru-RU" sz="3200" i="1" dirty="0" smtClean="0">
                <a:solidFill>
                  <a:srgbClr val="000000"/>
                </a:solidFill>
                <a:latin typeface="Impact" pitchFamily="34" charset="0"/>
              </a:rPr>
              <a:t>Фразеологизмы</a:t>
            </a:r>
            <a:r>
              <a:rPr lang="ru-RU" sz="3200" dirty="0" smtClean="0">
                <a:solidFill>
                  <a:srgbClr val="000000"/>
                </a:solidFill>
                <a:latin typeface="Impact" pitchFamily="34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Impact" pitchFamily="34" charset="0"/>
              </a:rPr>
              <a:t>– готовые сочетания слов, они не производятся в речи подобно новым словосочетаниям, а воспроизводятся: если говорящему надо употребить фразеологизм, то он извлекает его из запасов своей языковой памяти, а не строит его заново. </a:t>
            </a:r>
          </a:p>
          <a:p>
            <a:pPr lvl="0"/>
            <a:endParaRPr lang="ru-RU" sz="2300" b="1" dirty="0" smtClean="0">
              <a:solidFill>
                <a:srgbClr val="000000"/>
              </a:solidFill>
              <a:latin typeface="Impact" pitchFamily="34" charset="0"/>
            </a:endParaRPr>
          </a:p>
          <a:p>
            <a:pPr lvl="0"/>
            <a:r>
              <a:rPr lang="tt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prstClr val="black"/>
                </a:solidFill>
                <a:ea typeface="Times New Roman"/>
                <a:cs typeface="Times New Roman"/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19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779" b="99736" l="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63688" y="404664"/>
            <a:ext cx="5663000" cy="605653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2720" y="1988840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>Поздравляем </a:t>
            </a:r>
            <a:br>
              <a:rPr lang="ru-RU" b="1" i="1" dirty="0" smtClean="0"/>
            </a:br>
            <a:r>
              <a:rPr lang="ru-RU" b="1" i="1" dirty="0" smtClean="0"/>
              <a:t>победителей</a:t>
            </a:r>
            <a:br>
              <a:rPr lang="ru-RU" b="1" i="1" dirty="0" smtClean="0"/>
            </a:br>
            <a:r>
              <a:rPr lang="ru-RU" b="1" i="1" dirty="0" smtClean="0"/>
              <a:t> игры!</a:t>
            </a:r>
            <a:endParaRPr lang="ru-RU" b="1" i="1" dirty="0"/>
          </a:p>
        </p:txBody>
      </p:sp>
      <p:sp>
        <p:nvSpPr>
          <p:cNvPr id="2" name="Управляющая кнопка: в начало 1">
            <a:hlinkClick r:id="rId5" action="ppaction://hlinksldjump" highlightClick="1"/>
          </p:cNvPr>
          <p:cNvSpPr/>
          <p:nvPr/>
        </p:nvSpPr>
        <p:spPr>
          <a:xfrm>
            <a:off x="8100392" y="5859068"/>
            <a:ext cx="576000" cy="576000"/>
          </a:xfrm>
          <a:prstGeom prst="actionButtonBeginning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0" ty="0" sx="100000" sy="100000" flip="none" algn="tl"/>
          </a:blip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000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836712"/>
            <a:ext cx="8352928" cy="114300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Impact" pitchFamily="34" charset="0"/>
              </a:rPr>
              <a:t>Тема </a:t>
            </a:r>
            <a:r>
              <a:rPr lang="ru-RU" sz="2800" dirty="0" smtClean="0">
                <a:latin typeface="Impact" pitchFamily="34" charset="0"/>
              </a:rPr>
              <a:t>«Историческая»</a:t>
            </a:r>
            <a:r>
              <a:rPr lang="ru-RU" sz="2800" dirty="0">
                <a:latin typeface="Impact" pitchFamily="34" charset="0"/>
              </a:rPr>
              <a:t/>
            </a:r>
            <a:br>
              <a:rPr lang="ru-RU" sz="2800" dirty="0">
                <a:latin typeface="Impact" pitchFamily="34" charset="0"/>
              </a:rPr>
            </a:br>
            <a:endParaRPr lang="ru-RU" sz="2800" b="1" dirty="0"/>
          </a:p>
        </p:txBody>
      </p:sp>
      <p:pic>
        <p:nvPicPr>
          <p:cNvPr id="1026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938848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99992" y="19168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/>
              </a:rPr>
              <a:t>Яблоко раздора – причина спора, вражды. </a:t>
            </a:r>
            <a:endParaRPr lang="ru-RU" sz="3200" b="1" dirty="0">
              <a:latin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64088" y="3904409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u="sng" dirty="0">
                <a:solidFill>
                  <a:prstClr val="black"/>
                </a:solidFill>
              </a:rPr>
              <a:t>20 баллов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49154" name="Picture 2" descr="http://www.nathnennya.com/wp-content/uploads/2016/03/Golden_Apple_of_Discor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785926"/>
            <a:ext cx="3318243" cy="3636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23734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191" y="62068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Impact" pitchFamily="34" charset="0"/>
              </a:rPr>
            </a:br>
            <a:endParaRPr lang="ru-RU" b="1" u="sng" dirty="0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8851" y="5917577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1536174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000" b="1" dirty="0" smtClean="0">
                <a:latin typeface="Arial"/>
              </a:rPr>
              <a:t>Символ опасностей, которым постоянно подвергается властитель.</a:t>
            </a:r>
          </a:p>
          <a:p>
            <a:pPr lvl="0" algn="ctr"/>
            <a:r>
              <a:rPr lang="ru-RU" sz="4000" b="1" u="sng" dirty="0">
                <a:solidFill>
                  <a:prstClr val="black"/>
                </a:solidFill>
              </a:rPr>
              <a:t>3</a:t>
            </a:r>
            <a:r>
              <a:rPr lang="ru-RU" sz="4000" b="1" u="sng" dirty="0" smtClean="0">
                <a:solidFill>
                  <a:prstClr val="black"/>
                </a:solidFill>
              </a:rPr>
              <a:t>0 </a:t>
            </a:r>
            <a:r>
              <a:rPr lang="ru-RU" sz="4000" b="1" u="sng" dirty="0">
                <a:solidFill>
                  <a:prstClr val="black"/>
                </a:solidFill>
              </a:rPr>
              <a:t>баллов</a:t>
            </a:r>
            <a:endParaRPr lang="ru-RU" sz="4000" dirty="0">
              <a:solidFill>
                <a:prstClr val="black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b="1" dirty="0">
              <a:latin typeface="Arial"/>
            </a:endParaRPr>
          </a:p>
        </p:txBody>
      </p:sp>
      <p:pic>
        <p:nvPicPr>
          <p:cNvPr id="6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14414" y="4948246"/>
            <a:ext cx="714380" cy="71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820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82454" y="980728"/>
            <a:ext cx="5704001" cy="92456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sz="2800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sz="2800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Impact" pitchFamily="34" charset="0"/>
              </a:rPr>
            </a:br>
            <a:endParaRPr lang="ru-RU" sz="3200" b="1" dirty="0">
              <a:latin typeface="Arial"/>
            </a:endParaRPr>
          </a:p>
        </p:txBody>
      </p:sp>
      <p:pic>
        <p:nvPicPr>
          <p:cNvPr id="2050" name="Picture 2">
            <a:hlinkClick r:id="rId3" action="ppaction://hlinksldjump"/>
          </p:cNvPr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949280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63888" y="5263327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u="sng" dirty="0">
                <a:solidFill>
                  <a:prstClr val="black"/>
                </a:solidFill>
              </a:rPr>
              <a:t>30 баллов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47106" name="Picture 2" descr="http://geo-storm.ru/upload/information_system_19/2/3/2/item_2321/information_items_23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643050"/>
            <a:ext cx="4048100" cy="30360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28662" y="1785926"/>
            <a:ext cx="3500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Дамоклов меч – наивысшая угроза, постоянно угрожающая опасность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358191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191" y="62068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00"/>
                </a:solidFill>
                <a:latin typeface="Impact" pitchFamily="34" charset="0"/>
              </a:rPr>
              <a:t>Тема </a:t>
            </a:r>
            <a:r>
              <a:rPr lang="ru-RU" dirty="0" smtClean="0">
                <a:solidFill>
                  <a:srgbClr val="000000"/>
                </a:solidFill>
                <a:latin typeface="Impact" pitchFamily="34" charset="0"/>
              </a:rPr>
              <a:t>«историческая»</a:t>
            </a:r>
            <a:r>
              <a:rPr lang="ru-RU" dirty="0">
                <a:solidFill>
                  <a:srgbClr val="000000"/>
                </a:solidFill>
                <a:latin typeface="Impact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Impact" pitchFamily="34" charset="0"/>
              </a:rPr>
            </a:br>
            <a:endParaRPr lang="ru-RU" b="1" u="sng" dirty="0"/>
          </a:p>
        </p:txBody>
      </p:sp>
      <p:pic>
        <p:nvPicPr>
          <p:cNvPr id="3074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0424" y="5863642"/>
            <a:ext cx="57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03545" y="1289953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30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/>
              <a:t>Труд этого человека древние греки считали адскими муками. Какой фразеологизм взят из этого мифа?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5013176"/>
            <a:ext cx="24128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u="sng" dirty="0" smtClean="0">
                <a:solidFill>
                  <a:prstClr val="black"/>
                </a:solidFill>
              </a:rPr>
              <a:t>40 </a:t>
            </a:r>
            <a:r>
              <a:rPr lang="ru-RU" sz="4000" b="1" u="sng" dirty="0">
                <a:solidFill>
                  <a:prstClr val="black"/>
                </a:solidFill>
              </a:rPr>
              <a:t>баллов</a:t>
            </a:r>
            <a:endParaRPr lang="ru-RU" sz="4000" dirty="0">
              <a:solidFill>
                <a:prstClr val="black"/>
              </a:solidFill>
            </a:endParaRPr>
          </a:p>
        </p:txBody>
      </p:sp>
      <p:pic>
        <p:nvPicPr>
          <p:cNvPr id="8" name="CHasy-Ti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24" y="5500702"/>
            <a:ext cx="642942" cy="581028"/>
          </a:xfrm>
          <a:prstGeom prst="rect">
            <a:avLst/>
          </a:prstGeom>
        </p:spPr>
      </p:pic>
      <p:pic>
        <p:nvPicPr>
          <p:cNvPr id="46082" name="Picture 2" descr="https://cdnb.artstation.com/p/assets/images/images/004/569/857/large/luke-oram-lukeoram-titian-sisyphus.jpg?148465966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357298"/>
            <a:ext cx="3500462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5356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930</Words>
  <Application>Microsoft Office PowerPoint</Application>
  <PresentationFormat>Экран (4:3)</PresentationFormat>
  <Paragraphs>190</Paragraphs>
  <Slides>52</Slides>
  <Notes>0</Notes>
  <HiddenSlides>0</HiddenSlides>
  <MMClips>24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 Интеллектуальная викторина «Знаешь ли ты фразеологизмы?» Учитель: М. А. Стрижак  </vt:lpstr>
      <vt:lpstr>Категории</vt:lpstr>
      <vt:lpstr>Слайд 3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«Историческая» </vt:lpstr>
      <vt:lpstr>Тема «Полминутки шутки» Из какого фразеологизма марсиане могли бы заключить, что у человека не две ноги, а больше? 10 баллов</vt:lpstr>
      <vt:lpstr>Бежать со всех ног – бежать очень-очень быстро</vt:lpstr>
      <vt:lpstr>В каком фразеологизме упоминается действие из таблицы умножения?  20 баллов</vt:lpstr>
      <vt:lpstr> </vt:lpstr>
      <vt:lpstr>Тема «Полминутки шутки»  Есть ли ноги у газеты, журнала, книги? 30 баллов</vt:lpstr>
      <vt:lpstr>Тема «Полминутки шутки»</vt:lpstr>
      <vt:lpstr>Что общего в словах дуга, бараний рог, три погибели? 40 баллов</vt:lpstr>
      <vt:lpstr>Тема «Полминутки»  </vt:lpstr>
      <vt:lpstr>Тема «ПРАЗДНИКИ»  Существует фразеологизм повесить нос.  А какой фразеологизм указывает, куда именно вешать нос? 50 баллов</vt:lpstr>
      <vt:lpstr>Тема «Полминутки шутки»  </vt:lpstr>
      <vt:lpstr>«Сообрази-ка!» 10 баллов  </vt:lpstr>
      <vt:lpstr>Слайд 24</vt:lpstr>
      <vt:lpstr>«Сообрази-ка!» 20 баллов  </vt:lpstr>
      <vt:lpstr> «Сообрази-ка!» </vt:lpstr>
      <vt:lpstr>«Сообрази-ка!» 30 баллов  </vt:lpstr>
      <vt:lpstr>«Сообрази-ка!» 40 баллов  </vt:lpstr>
      <vt:lpstr>Слайд 29</vt:lpstr>
      <vt:lpstr>«Сообрази-ка!» 50 баллов  </vt:lpstr>
      <vt:lpstr>«Сообрази-ка!» 50 баллов</vt:lpstr>
      <vt:lpstr>Тема «Давайте упражняться!» 10 баллов</vt:lpstr>
      <vt:lpstr>Слайд 33</vt:lpstr>
      <vt:lpstr>Тема «Давайте упражняться!» «Одним словом» 20 баллов</vt:lpstr>
      <vt:lpstr> </vt:lpstr>
      <vt:lpstr>Окончи фразеологизм   </vt:lpstr>
      <vt:lpstr>Слайд 37</vt:lpstr>
      <vt:lpstr>Тема «Давайте упражняться!» 40 баллов</vt:lpstr>
      <vt:lpstr>Приносить пользу – наносить вред Набраться сил – выбиться из сил Лишиться чувств – прийти в чувство Выйти из себя – взять себя в руки</vt:lpstr>
      <vt:lpstr>50 баллов</vt:lpstr>
      <vt:lpstr>Слайд 41</vt:lpstr>
      <vt:lpstr>Какие сочетания слов называют фразеологизмами? 10 баллов </vt:lpstr>
      <vt:lpstr>Тема «Теоретические вопросы»   </vt:lpstr>
      <vt:lpstr>Тема «Теоретические вопросы»   Можно ли в фразеологизме опустить или заменить часть или слово? 20 баллов  </vt:lpstr>
      <vt:lpstr>Лексическое значение имеет весь фразеологизм в целом.</vt:lpstr>
      <vt:lpstr>Тема «Теоретические вопросы»   Откуда берутся фразеологизмы? 30 баллов</vt:lpstr>
      <vt:lpstr>Слайд 47</vt:lpstr>
      <vt:lpstr>Тема «Теоретические вопросы»     В каких стилях речи чаще всего используются фразеологизмы? 40 баллов</vt:lpstr>
      <vt:lpstr>Слайд 49</vt:lpstr>
      <vt:lpstr>Что общего и чем различаются слова и фразеологизмы? 50 баллов</vt:lpstr>
      <vt:lpstr>Слайд 51</vt:lpstr>
      <vt:lpstr>  Поздравляем  победителей  игры!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  Интеллектуальная викторина для учащихся 7 - 9 классов</dc:title>
  <dc:creator>S</dc:creator>
  <cp:lastModifiedBy>User</cp:lastModifiedBy>
  <cp:revision>124</cp:revision>
  <dcterms:created xsi:type="dcterms:W3CDTF">2012-06-15T08:41:48Z</dcterms:created>
  <dcterms:modified xsi:type="dcterms:W3CDTF">2019-04-09T06:59:11Z</dcterms:modified>
</cp:coreProperties>
</file>