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68" r:id="rId3"/>
    <p:sldId id="257" r:id="rId4"/>
    <p:sldId id="258" r:id="rId5"/>
    <p:sldId id="259" r:id="rId6"/>
    <p:sldId id="273" r:id="rId7"/>
    <p:sldId id="261" r:id="rId8"/>
    <p:sldId id="274" r:id="rId9"/>
    <p:sldId id="275" r:id="rId10"/>
    <p:sldId id="272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 varScale="1">
        <p:scale>
          <a:sx n="87" d="100"/>
          <a:sy n="87" d="100"/>
        </p:scale>
        <p:origin x="99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F27A70-75CF-4F82-A13F-D7030CC8947C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B43C25-5F1B-41E5-91B2-8B6C8B30A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491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02DA7E3-9FB0-409C-980F-4C25EF8CCC75}" type="slidenum">
              <a:rPr lang="ru-RU" altLang="ru-RU"/>
              <a:pPr/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95416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33166" y="1898905"/>
            <a:ext cx="754901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Мастер-класс</a:t>
            </a:r>
            <a:endParaRPr lang="ru-RU" sz="44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  <a:p>
            <a:pPr algn="ctr"/>
            <a:r>
              <a:rPr lang="ru-RU" sz="2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«Развитие познавательной активности обучающихся на уроках математики </a:t>
            </a:r>
          </a:p>
          <a:p>
            <a:pPr algn="ctr"/>
            <a:r>
              <a:rPr lang="ru-RU" sz="2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через реализацию регионального компонента»</a:t>
            </a:r>
            <a:endParaRPr lang="ru-RU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40593" y="5470298"/>
            <a:ext cx="37913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err="1" smtClean="0">
                <a:ln w="22225">
                  <a:solidFill>
                    <a:schemeClr val="accent2"/>
                  </a:solidFill>
                  <a:prstDash val="solid"/>
                </a:ln>
              </a:rPr>
              <a:t>Коробкина</a:t>
            </a: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 Мария Владимировна,</a:t>
            </a:r>
          </a:p>
          <a:p>
            <a:pPr algn="ctr"/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учитель математики</a:t>
            </a:r>
          </a:p>
          <a:p>
            <a:pPr algn="ctr"/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МБОУ «</a:t>
            </a:r>
            <a:r>
              <a:rPr lang="ru-RU" b="1" dirty="0" err="1" smtClean="0">
                <a:ln w="22225">
                  <a:solidFill>
                    <a:schemeClr val="accent2"/>
                  </a:solidFill>
                  <a:prstDash val="solid"/>
                </a:ln>
              </a:rPr>
              <a:t>Горновская</a:t>
            </a: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 средняя школа»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84727" y="1990728"/>
            <a:ext cx="8691418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i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Творчество учителя вознаграждается повышением творческих способностей его учеников и положительной эмоцией на уроке</a:t>
            </a:r>
            <a:endParaRPr lang="en-US" altLang="ru-RU" b="1" i="1" dirty="0" smtClean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pic>
        <p:nvPicPr>
          <p:cNvPr id="6146" name="Picture 2" descr="http://www.shcool.in.ua/image/catalog/%D0%94%D0%BB%D1%8F%20%D1%84%D0%BE%D1%82%D0%BE%20%D1%82%D0%BE%D0%B2%D0%B0%D1%80%D0%BE%D0%B2/shcool.in.ua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704" r="9710"/>
          <a:stretch>
            <a:fillRect/>
          </a:stretch>
        </p:blipFill>
        <p:spPr bwMode="auto">
          <a:xfrm>
            <a:off x="5209952" y="4079242"/>
            <a:ext cx="3934047" cy="2778757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assionforum.ru/upload/253/u25367/032/495dda9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46566" y="255486"/>
            <a:ext cx="37723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Цели занятия: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74256" y="1046306"/>
            <a:ext cx="819265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 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Познакомить с особенностями использования национально-регионального  компонента на уроках.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Научить использовать краеведческую литературу при составлении различных учебных  задач.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N:\школьные картинки\a624f0f08274a00462a0ae5214ba526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5384" y="3694056"/>
            <a:ext cx="3685598" cy="3034635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0983" y="1185362"/>
            <a:ext cx="844203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«Если человек не любит хотя бы изредка смотреть на старые фотографии своих родителей, не ценит память о них, оставленную в саду, который они возделывали, в вещах, которые им принадлежали, значит, он не любит их. Если человек не любит старые улицы, старые дома, пусть даже и плохонькие, значит, у него нет любви к своему городу. Если человек равнодушен к памятникам своей страны, он, как правило, равнодушен к своей стране». </a:t>
            </a:r>
          </a:p>
          <a:p>
            <a:pPr algn="r"/>
            <a:r>
              <a:rPr lang="ru-RU" dirty="0" smtClean="0"/>
              <a:t>Д.С.Лихачёв</a:t>
            </a:r>
            <a:endParaRPr lang="ru-RU" dirty="0"/>
          </a:p>
        </p:txBody>
      </p:sp>
      <p:pic>
        <p:nvPicPr>
          <p:cNvPr id="11" name="Picture 2" descr="N:\школьные картинки\kniga25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43018"/>
            <a:ext cx="7704562" cy="21149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9259718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11" name="Волна 10"/>
          <p:cNvSpPr/>
          <p:nvPr/>
        </p:nvSpPr>
        <p:spPr>
          <a:xfrm>
            <a:off x="1644072" y="157017"/>
            <a:ext cx="5329382" cy="1450109"/>
          </a:xfrm>
          <a:prstGeom prst="wav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 дидактики: 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00523" y="1723336"/>
            <a:ext cx="7355185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ru-RU" sz="2400" dirty="0" smtClean="0"/>
              <a:t>Актуальность</a:t>
            </a:r>
          </a:p>
          <a:p>
            <a:pPr lvl="0">
              <a:buFont typeface="Wingdings" pitchFamily="2" charset="2"/>
              <a:buChar char="v"/>
            </a:pPr>
            <a:r>
              <a:rPr lang="ru-RU" sz="2400" dirty="0" smtClean="0"/>
              <a:t>Доступность </a:t>
            </a:r>
          </a:p>
          <a:p>
            <a:pPr lvl="0">
              <a:buFont typeface="Wingdings" pitchFamily="2" charset="2"/>
              <a:buChar char="v"/>
            </a:pPr>
            <a:r>
              <a:rPr lang="ru-RU" sz="2400" dirty="0" smtClean="0"/>
              <a:t>Наглядность </a:t>
            </a:r>
          </a:p>
          <a:p>
            <a:pPr lvl="0">
              <a:buFont typeface="Wingdings" pitchFamily="2" charset="2"/>
              <a:buChar char="v"/>
            </a:pPr>
            <a:r>
              <a:rPr lang="ru-RU" sz="2400" dirty="0" smtClean="0"/>
              <a:t> Разнообразие материала </a:t>
            </a:r>
          </a:p>
          <a:p>
            <a:pPr lvl="0">
              <a:buFont typeface="Wingdings" pitchFamily="2" charset="2"/>
              <a:buChar char="v"/>
            </a:pPr>
            <a:r>
              <a:rPr lang="ru-RU" sz="2400" dirty="0" smtClean="0"/>
              <a:t>Связь материала в учебной и воспитательной работе </a:t>
            </a:r>
          </a:p>
          <a:p>
            <a:pPr lvl="0">
              <a:buFont typeface="Wingdings" pitchFamily="2" charset="2"/>
              <a:buChar char="v"/>
            </a:pPr>
            <a:r>
              <a:rPr lang="ru-RU" sz="2400" dirty="0" smtClean="0"/>
              <a:t>Взаимосвязь местного и общего исторического, географического материала.</a:t>
            </a:r>
          </a:p>
          <a:p>
            <a:endParaRPr lang="ru-RU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15" name="Picture 2" descr="N:\школьные картинки\kniga25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43018"/>
            <a:ext cx="7704562" cy="21149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3034050" y="261257"/>
            <a:ext cx="5116946" cy="928350"/>
            <a:chOff x="2115128" y="369456"/>
            <a:chExt cx="5116946" cy="101600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2115128" y="369456"/>
              <a:ext cx="5116946" cy="1016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659444" y="588313"/>
              <a:ext cx="40259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3200" dirty="0" smtClean="0">
                  <a:latin typeface="Times New Roman" pitchFamily="18" charset="0"/>
                  <a:cs typeface="Times New Roman" pitchFamily="18" charset="0"/>
                </a:rPr>
                <a:t>Что же такое задача? </a:t>
              </a:r>
              <a:endParaRPr lang="ru-RU" sz="3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938882" y="1305062"/>
            <a:ext cx="6225309" cy="1016000"/>
            <a:chOff x="2013527" y="1491674"/>
            <a:chExt cx="6225309" cy="1016000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2013527" y="1491674"/>
              <a:ext cx="6225309" cy="1016000"/>
              <a:chOff x="2115128" y="369456"/>
              <a:chExt cx="4983846" cy="1016000"/>
            </a:xfrm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2115128" y="369456"/>
                <a:ext cx="4983846" cy="1016000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2659444" y="588313"/>
                <a:ext cx="184731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endParaRPr lang="ru-RU" sz="3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7" name="Прямоугольник 6"/>
            <p:cNvSpPr/>
            <p:nvPr/>
          </p:nvSpPr>
          <p:spPr>
            <a:xfrm>
              <a:off x="2036147" y="1601723"/>
              <a:ext cx="611032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Задача - это проблемная ситуация с явно заданной целью, которую необходимо достичь. 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82555" y="2433691"/>
            <a:ext cx="7846575" cy="916000"/>
            <a:chOff x="503852" y="2620302"/>
            <a:chExt cx="7846575" cy="101600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503852" y="2620302"/>
              <a:ext cx="7763069" cy="1016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13185" y="2631813"/>
              <a:ext cx="783724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В задаче должен быть вопрос и условие, которые должны быть связаны по смыслу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1371600" y="3442431"/>
            <a:ext cx="6782129" cy="616385"/>
            <a:chOff x="1371600" y="3563729"/>
            <a:chExt cx="6782129" cy="616385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371600" y="3563729"/>
              <a:ext cx="6773177" cy="616385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399592" y="3687445"/>
              <a:ext cx="675413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Что нужно сделать, чтобы  ответить на вопрос задачи? 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3018500" y="4170218"/>
            <a:ext cx="5116946" cy="541741"/>
            <a:chOff x="3018500" y="4170218"/>
            <a:chExt cx="5116946" cy="541741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3018500" y="4170218"/>
              <a:ext cx="5116946" cy="541741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460047" y="4250344"/>
              <a:ext cx="45362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Нужно решить задачу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914400" y="4795196"/>
            <a:ext cx="7230375" cy="830997"/>
            <a:chOff x="914400" y="4795196"/>
            <a:chExt cx="7230375" cy="830997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914400" y="4823362"/>
              <a:ext cx="7230375" cy="74701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951722" y="4795196"/>
              <a:ext cx="711925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Чтобы решить задачу, нужно ее проанализировать и понять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050" name="Picture 2" descr="N:\школьные картинки\kniga25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43804"/>
            <a:ext cx="7704562" cy="1614196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48953" y="464982"/>
            <a:ext cx="8327192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AutoNum type="arabicPeriod"/>
            </a:pPr>
            <a:r>
              <a:rPr lang="ru-RU" sz="2800" b="1" dirty="0" smtClean="0"/>
              <a:t>Задачи с пропуском числовых данных</a:t>
            </a:r>
            <a:r>
              <a:rPr lang="ru-RU" sz="2800" dirty="0" smtClean="0"/>
              <a:t>. </a:t>
            </a:r>
          </a:p>
          <a:p>
            <a:pPr marL="457200" indent="-457200"/>
            <a:r>
              <a:rPr lang="ru-RU" sz="2000" b="1" dirty="0" smtClean="0"/>
              <a:t>Задание: </a:t>
            </a:r>
            <a:r>
              <a:rPr lang="ru-RU" sz="2000" dirty="0" smtClean="0"/>
              <a:t>найдите необходимые данные в представленном тексте и вставьте в задачу.</a:t>
            </a:r>
          </a:p>
          <a:p>
            <a:r>
              <a:rPr lang="ru-RU" sz="2000" dirty="0" smtClean="0"/>
              <a:t> </a:t>
            </a:r>
          </a:p>
          <a:p>
            <a:r>
              <a:rPr lang="ru-RU" sz="2000" i="1" u="sng" dirty="0" smtClean="0"/>
              <a:t>1 группа:</a:t>
            </a:r>
            <a:r>
              <a:rPr lang="ru-RU" sz="2000" dirty="0" smtClean="0"/>
              <a:t> Наш поселок был основан в ____ году. Известно, что уже через 17 лет население поселка составило </a:t>
            </a:r>
            <a:r>
              <a:rPr lang="ru-RU" sz="2000" i="1" u="sng" dirty="0" smtClean="0"/>
              <a:t>____</a:t>
            </a:r>
            <a:r>
              <a:rPr lang="ru-RU" sz="2000" dirty="0" smtClean="0"/>
              <a:t> человека. Когда поселок отмечал свой 60-летний юбилей, население города возросло в 2,3 раза. Какова численность населения п.Горный в 2015 году, если она возросла на </a:t>
            </a:r>
            <a:r>
              <a:rPr lang="ru-RU" sz="2000" i="1" u="sng" dirty="0" smtClean="0"/>
              <a:t>____</a:t>
            </a:r>
            <a:r>
              <a:rPr lang="ru-RU" sz="2000" dirty="0" smtClean="0"/>
              <a:t> человек?</a:t>
            </a:r>
          </a:p>
          <a:p>
            <a:r>
              <a:rPr lang="ru-RU" sz="2000" dirty="0" smtClean="0"/>
              <a:t> </a:t>
            </a:r>
          </a:p>
          <a:p>
            <a:r>
              <a:rPr lang="ru-RU" sz="2000" i="1" u="sng" dirty="0" smtClean="0"/>
              <a:t>2 группа:</a:t>
            </a:r>
            <a:r>
              <a:rPr lang="ru-RU" sz="2000" dirty="0" smtClean="0"/>
              <a:t> Расстояние от п.Горный до г.Новосибирск </a:t>
            </a:r>
            <a:r>
              <a:rPr lang="ru-RU" sz="2000" i="1" u="sng" dirty="0" smtClean="0"/>
              <a:t>___ </a:t>
            </a:r>
            <a:r>
              <a:rPr lang="ru-RU" sz="2000" dirty="0" smtClean="0"/>
              <a:t>км. Известно, что рейсовые автобусы каждый день делают </a:t>
            </a:r>
            <a:r>
              <a:rPr lang="ru-RU" sz="2000" i="1" u="sng" dirty="0" smtClean="0"/>
              <a:t>___ </a:t>
            </a:r>
            <a:r>
              <a:rPr lang="ru-RU" sz="2000" dirty="0" smtClean="0"/>
              <a:t>рейсов. Вычислите, сколько километров проходят автобусы за год.</a:t>
            </a:r>
            <a:endParaRPr lang="ru-RU" sz="2000" dirty="0"/>
          </a:p>
        </p:txBody>
      </p:sp>
      <p:pic>
        <p:nvPicPr>
          <p:cNvPr id="8" name="Picture 2" descr="N:\школьные картинки\school-clip-art-clipart-wallpaperjpg-5141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156" y="4523468"/>
            <a:ext cx="2853317" cy="233453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682836" y="1736436"/>
            <a:ext cx="674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1953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58145" y="2092036"/>
            <a:ext cx="674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4073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2691" y="3006436"/>
            <a:ext cx="674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118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11454" y="3588326"/>
            <a:ext cx="457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74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95454" y="3911599"/>
            <a:ext cx="337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7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02771" y="363915"/>
            <a:ext cx="8013156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2. Задачи без вопроса</a:t>
            </a:r>
          </a:p>
          <a:p>
            <a:r>
              <a:rPr lang="ru-RU" sz="2000" b="1" dirty="0" smtClean="0"/>
              <a:t>Задание: </a:t>
            </a:r>
            <a:r>
              <a:rPr lang="ru-RU" sz="2000" dirty="0" smtClean="0"/>
              <a:t>составьте вопрос к задаче.</a:t>
            </a:r>
          </a:p>
          <a:p>
            <a:r>
              <a:rPr lang="ru-RU" sz="2000" dirty="0" smtClean="0"/>
              <a:t> </a:t>
            </a:r>
          </a:p>
          <a:p>
            <a:pPr algn="just"/>
            <a:r>
              <a:rPr lang="ru-RU" sz="2000" i="1" u="sng" dirty="0" smtClean="0"/>
              <a:t>1 группа:</a:t>
            </a:r>
            <a:r>
              <a:rPr lang="ru-RU" sz="2000" dirty="0" smtClean="0"/>
              <a:t> В зале школьного краеведческого музея Боевой Славы хранится 400 экспонатов, из них вспомогательный фонд составляет 280 предметов, а остальные составляют основной фонд. </a:t>
            </a:r>
          </a:p>
          <a:p>
            <a:pPr algn="just"/>
            <a:r>
              <a:rPr lang="ru-RU" sz="2000" i="1" dirty="0" smtClean="0"/>
              <a:t> </a:t>
            </a:r>
            <a:endParaRPr lang="ru-RU" sz="2000" dirty="0" smtClean="0"/>
          </a:p>
          <a:p>
            <a:pPr algn="just"/>
            <a:r>
              <a:rPr lang="ru-RU" sz="2000" i="1" u="sng" dirty="0" smtClean="0"/>
              <a:t>2 группа</a:t>
            </a:r>
            <a:r>
              <a:rPr lang="ru-RU" sz="2000" i="1" dirty="0" smtClean="0"/>
              <a:t>: </a:t>
            </a:r>
            <a:r>
              <a:rPr lang="ru-RU" sz="2000" dirty="0" smtClean="0"/>
              <a:t>В спортивном комплексе «Атлант» в п.Горный зарегистрировано 80 человек, посещающих следующие секции: конный спорт – 25 человек, баскетбол – 45 человек, пауэрлифтинг – 10 человек. За 2015 год все участники в своих видах спорта завоевали 328 медалей в различных региональных и всероссийских соревнованиях. </a:t>
            </a:r>
            <a:endParaRPr lang="ru-RU" sz="2000" dirty="0"/>
          </a:p>
        </p:txBody>
      </p:sp>
      <p:pic>
        <p:nvPicPr>
          <p:cNvPr id="4098" name="Picture 2" descr="N:\школьные картинки\img1565648765_446188828066323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54" y="4621518"/>
            <a:ext cx="7461380" cy="2079464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latin typeface="+mn-lt"/>
              </a:rPr>
              <a:t>3. Самостоятельное составление задач</a:t>
            </a:r>
            <a:br>
              <a:rPr lang="ru-RU" sz="3100" b="1" dirty="0" smtClean="0">
                <a:latin typeface="+mn-lt"/>
              </a:rPr>
            </a:br>
            <a:r>
              <a:rPr lang="ru-RU" sz="3100" b="1" dirty="0" smtClean="0">
                <a:latin typeface="+mn-lt"/>
              </a:rPr>
              <a:t>Задание: </a:t>
            </a:r>
            <a:r>
              <a:rPr lang="ru-RU" sz="3100" dirty="0" smtClean="0">
                <a:latin typeface="+mn-lt"/>
              </a:rPr>
              <a:t>составьте задачу из предложенного материала.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9553" y="2138548"/>
            <a:ext cx="7813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Постройте диаграмму, которая показывает высоту</a:t>
            </a:r>
          </a:p>
          <a:p>
            <a:pPr algn="just"/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Буготакских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сопок, взяв для изображения 10 метров отрезок длиной 1 мм.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019" y="3926176"/>
            <a:ext cx="4339116" cy="286389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23237" y="3429297"/>
            <a:ext cx="281577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Лысая – 360 м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Мохнатая – 378 м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– 381 м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Безымянная – 370 м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6382178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Выполнение таких заданий способствует развитию УУД: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9823" y="2055815"/>
            <a:ext cx="8974380" cy="46474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1.Метапредметных: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- Коммуникативных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уметь слушать других, принять другую точку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зрения, изменить свою точку зрения; уметь оформлять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свою точку зрения в устной и письменной речи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- Регулятивных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составлять план выполнения задач, решения проблем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творческого и поискового характера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- Познавательных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предположения об информации, которая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нужна для решения предметной учебной задачи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2.Личностных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оценивать свою учебную деятельность, проявлять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познавательный интерес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3.Предметных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планировать решение задачи; объяснять ход решения задачи;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наблюдение за изменением решения задачи при изменении ее условия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34315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530</TotalTime>
  <Words>370</Words>
  <Application>Microsoft Office PowerPoint</Application>
  <PresentationFormat>Экран (4:3)</PresentationFormat>
  <Paragraphs>63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3. Самостоятельное составление задач Задание: составьте задачу из предложенного материала.</vt:lpstr>
      <vt:lpstr>Выполнение таких заданий способствует развитию УУД:</vt:lpstr>
      <vt:lpstr>Творчество учителя вознаграждается повышением творческих способностей его учеников и положительной эмоцией на уроке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Мария</cp:lastModifiedBy>
  <cp:revision>32</cp:revision>
  <dcterms:created xsi:type="dcterms:W3CDTF">2013-11-19T05:52:05Z</dcterms:created>
  <dcterms:modified xsi:type="dcterms:W3CDTF">2021-02-28T10:34:48Z</dcterms:modified>
</cp:coreProperties>
</file>